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66" r:id="rId2"/>
    <p:sldId id="262" r:id="rId3"/>
    <p:sldId id="257" r:id="rId4"/>
    <p:sldId id="263" r:id="rId5"/>
    <p:sldId id="264" r:id="rId6"/>
    <p:sldId id="258" r:id="rId7"/>
    <p:sldId id="259" r:id="rId8"/>
    <p:sldId id="260" r:id="rId9"/>
    <p:sldId id="261" r:id="rId10"/>
    <p:sldId id="265" r:id="rId11"/>
    <p:sldId id="267" r:id="rId12"/>
    <p:sldId id="268" r:id="rId13"/>
    <p:sldId id="269" r:id="rId14"/>
    <p:sldId id="270" r:id="rId15"/>
    <p:sldId id="271" r:id="rId16"/>
    <p:sldId id="272" r:id="rId17"/>
    <p:sldId id="273" r:id="rId18"/>
    <p:sldId id="274" r:id="rId1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1" autoAdjust="0"/>
    <p:restoredTop sz="94689" autoAdjust="0"/>
  </p:normalViewPr>
  <p:slideViewPr>
    <p:cSldViewPr>
      <p:cViewPr varScale="1">
        <p:scale>
          <a:sx n="51" d="100"/>
          <a:sy n="51" d="100"/>
        </p:scale>
        <p:origin x="1349"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921D4170-0263-49D6-85A9-D9892A6F414A}" type="datetimeFigureOut">
              <a:rPr lang="en-US" smtClean="0"/>
              <a:pPr/>
              <a:t>6/14/2021</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F53B8124-BE3F-465E-BD26-4F99873F14E7}" type="datetimeFigureOut">
              <a:rPr lang="en-US" smtClean="0"/>
              <a:t>6/14/2021</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98E8A27-47FF-4EFB-B335-3DE8EE7DFD13}" type="slidenum">
              <a:rPr lang="en-US" smtClean="0"/>
              <a:t>‹#›</a:t>
            </a:fld>
            <a:endParaRPr lang="en-US"/>
          </a:p>
        </p:txBody>
      </p:sp>
    </p:spTree>
    <p:extLst>
      <p:ext uri="{BB962C8B-B14F-4D97-AF65-F5344CB8AC3E}">
        <p14:creationId xmlns:p14="http://schemas.microsoft.com/office/powerpoint/2010/main" val="819874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8E8A27-47FF-4EFB-B335-3DE8EE7DFD13}" type="slidenum">
              <a:rPr lang="en-US" smtClean="0"/>
              <a:t>1</a:t>
            </a:fld>
            <a:endParaRPr lang="en-US"/>
          </a:p>
        </p:txBody>
      </p:sp>
    </p:spTree>
    <p:extLst>
      <p:ext uri="{BB962C8B-B14F-4D97-AF65-F5344CB8AC3E}">
        <p14:creationId xmlns:p14="http://schemas.microsoft.com/office/powerpoint/2010/main" val="4290628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6/14/2021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6/14/2021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6/14/2021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6/14/2021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6/14/2021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6/14/2021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6/14/2021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6/14/2021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791B8A-62B1-4BE6-9257-D2101838A066}"/>
              </a:ext>
            </a:extLst>
          </p:cNvPr>
          <p:cNvSpPr>
            <a:spLocks noGrp="1"/>
          </p:cNvSpPr>
          <p:nvPr>
            <p:ph type="ctrTitle"/>
          </p:nvPr>
        </p:nvSpPr>
        <p:spPr>
          <a:xfrm>
            <a:off x="685800" y="457200"/>
            <a:ext cx="7924800" cy="2439362"/>
          </a:xfrm>
        </p:spPr>
        <p:txBody>
          <a:bodyPr>
            <a:normAutofit/>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  THE EPISTLES</a:t>
            </a:r>
            <a:b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    OF</a:t>
            </a:r>
            <a:b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    JOHN</a:t>
            </a:r>
            <a:endParaRPr lang="en-US" b="0" dirty="0">
              <a:effectLst/>
              <a:latin typeface="Tahoma" panose="020B0604030504040204" pitchFamily="34" charset="0"/>
              <a:ea typeface="Tahoma" panose="020B0604030504040204" pitchFamily="34" charset="0"/>
              <a:cs typeface="Tahoma" panose="020B0604030504040204" pitchFamily="34" charset="0"/>
            </a:endParaRPr>
          </a:p>
        </p:txBody>
      </p:sp>
      <p:sp>
        <p:nvSpPr>
          <p:cNvPr id="5" name="Subtitle 4">
            <a:extLst>
              <a:ext uri="{FF2B5EF4-FFF2-40B4-BE49-F238E27FC236}">
                <a16:creationId xmlns:a16="http://schemas.microsoft.com/office/drawing/2014/main" id="{24835A43-5488-4A61-9D79-58AA935263B6}"/>
              </a:ext>
            </a:extLst>
          </p:cNvPr>
          <p:cNvSpPr>
            <a:spLocks noGrp="1"/>
          </p:cNvSpPr>
          <p:nvPr>
            <p:ph type="subTitle" idx="1"/>
          </p:nvPr>
        </p:nvSpPr>
        <p:spPr>
          <a:xfrm>
            <a:off x="685800" y="3611606"/>
            <a:ext cx="7772400" cy="1722393"/>
          </a:xfrm>
        </p:spPr>
        <p:txBody>
          <a:bodyPr>
            <a:normAutofit/>
          </a:bodyPr>
          <a:lstStyle/>
          <a:p>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JoLynn Gower</a:t>
            </a:r>
          </a:p>
          <a:p>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493-6151</a:t>
            </a:r>
          </a:p>
          <a:p>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674261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06" y="762000"/>
            <a:ext cx="9144000" cy="6096000"/>
          </a:xfrm>
        </p:spPr>
        <p:txBody>
          <a:bodyPr>
            <a:noAutofit/>
          </a:bodyPr>
          <a:lstStyle/>
          <a:p>
            <a:pPr>
              <a:lnSpc>
                <a:spcPct val="90000"/>
              </a:lnSpc>
            </a:pPr>
            <a:r>
              <a:rPr lang="en-US" sz="2800" b="1" dirty="0">
                <a:latin typeface="Tahoma" pitchFamily="34" charset="0"/>
                <a:ea typeface="Tahoma" pitchFamily="34" charset="0"/>
                <a:cs typeface="Tahoma" pitchFamily="34" charset="0"/>
              </a:rPr>
              <a:t>Jeremiah 2:35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Yet you said, 'I am innocent; surely His anger is turned away from me.' Behold, I will enter into judgment with you because you say, 'I have not sinned.' </a:t>
            </a:r>
          </a:p>
          <a:p>
            <a:pPr>
              <a:lnSpc>
                <a:spcPct val="90000"/>
              </a:lnSpc>
            </a:pPr>
            <a:r>
              <a:rPr lang="en-US" sz="2800" b="1" dirty="0">
                <a:latin typeface="Tahoma" pitchFamily="34" charset="0"/>
                <a:ea typeface="Tahoma" pitchFamily="34" charset="0"/>
                <a:cs typeface="Tahoma" pitchFamily="34" charset="0"/>
              </a:rPr>
              <a:t>1 John 1:9-10 </a:t>
            </a:r>
            <a:r>
              <a:rPr lang="en-US" sz="2800" dirty="0">
                <a:latin typeface="Tahoma" pitchFamily="34" charset="0"/>
                <a:ea typeface="Tahoma" pitchFamily="34" charset="0"/>
                <a:cs typeface="Tahoma" pitchFamily="34" charset="0"/>
              </a:rPr>
              <a:t> If we confess our sins, He is faithful and righteous to forgive us our sins and to cleanse us from all unrighteousness. If we say that we have not sinned, we make Him a liar and His word is not in us. </a:t>
            </a:r>
          </a:p>
          <a:p>
            <a:pPr>
              <a:lnSpc>
                <a:spcPct val="90000"/>
              </a:lnSpc>
            </a:pPr>
            <a:r>
              <a:rPr lang="en-US" sz="2800" dirty="0">
                <a:latin typeface="Tahoma" pitchFamily="34" charset="0"/>
                <a:ea typeface="Tahoma" pitchFamily="34" charset="0"/>
                <a:cs typeface="Tahoma" pitchFamily="34" charset="0"/>
              </a:rPr>
              <a:t>Confess: </a:t>
            </a:r>
            <a:r>
              <a:rPr lang="en-US" sz="2800" i="1" dirty="0" err="1">
                <a:latin typeface="Tahoma" pitchFamily="34" charset="0"/>
                <a:ea typeface="Tahoma" pitchFamily="34" charset="0"/>
                <a:cs typeface="Tahoma" pitchFamily="34" charset="0"/>
              </a:rPr>
              <a:t>homologeo</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to say the same thing</a:t>
            </a:r>
          </a:p>
          <a:p>
            <a:pPr>
              <a:lnSpc>
                <a:spcPct val="90000"/>
              </a:lnSpc>
            </a:pPr>
            <a:r>
              <a:rPr lang="en-US" sz="2800" b="1" dirty="0">
                <a:latin typeface="Tahoma" pitchFamily="34" charset="0"/>
                <a:ea typeface="Tahoma" pitchFamily="34" charset="0"/>
                <a:cs typeface="Tahoma" pitchFamily="34" charset="0"/>
              </a:rPr>
              <a:t>Matthew 4:17 </a:t>
            </a:r>
            <a:r>
              <a:rPr lang="en-US" sz="2800" dirty="0">
                <a:latin typeface="Tahoma" pitchFamily="34" charset="0"/>
                <a:ea typeface="Tahoma" pitchFamily="34" charset="0"/>
                <a:cs typeface="Tahoma" pitchFamily="34" charset="0"/>
              </a:rPr>
              <a:t> From that time Jesus began to preach and say, "Repent, for the kingdom of heaven is at hand." </a:t>
            </a:r>
          </a:p>
          <a:p>
            <a:pPr>
              <a:lnSpc>
                <a:spcPct val="90000"/>
              </a:lnSpc>
              <a:spcBef>
                <a:spcPts val="0"/>
              </a:spcBef>
            </a:pPr>
            <a:r>
              <a:rPr lang="en-US" sz="2800" dirty="0">
                <a:latin typeface="Tahoma" pitchFamily="34" charset="0"/>
                <a:ea typeface="Tahoma" pitchFamily="34" charset="0"/>
                <a:cs typeface="Tahoma" pitchFamily="34" charset="0"/>
              </a:rPr>
              <a:t>Repent: </a:t>
            </a:r>
            <a:r>
              <a:rPr lang="en-US" sz="2800" i="1" dirty="0" err="1">
                <a:latin typeface="Tahoma" pitchFamily="34" charset="0"/>
                <a:ea typeface="Tahoma" pitchFamily="34" charset="0"/>
                <a:cs typeface="Tahoma" pitchFamily="34" charset="0"/>
              </a:rPr>
              <a:t>metanoeo</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to change one’s mind or purpose; </a:t>
            </a:r>
          </a:p>
          <a:p>
            <a:pPr marL="109728" indent="0">
              <a:lnSpc>
                <a:spcPct val="90000"/>
              </a:lnSpc>
              <a:spcBef>
                <a:spcPts val="0"/>
              </a:spcBef>
              <a:buNone/>
            </a:pPr>
            <a:r>
              <a:rPr lang="en-US" sz="2800" dirty="0">
                <a:latin typeface="Tahoma" pitchFamily="34" charset="0"/>
                <a:ea typeface="Tahoma" pitchFamily="34" charset="0"/>
                <a:cs typeface="Tahoma" pitchFamily="34" charset="0"/>
              </a:rPr>
              <a:t>                 think differently</a:t>
            </a:r>
          </a:p>
        </p:txBody>
      </p:sp>
      <p:sp>
        <p:nvSpPr>
          <p:cNvPr id="3" name="Title 2"/>
          <p:cNvSpPr>
            <a:spLocks noGrp="1"/>
          </p:cNvSpPr>
          <p:nvPr>
            <p:ph type="title"/>
          </p:nvPr>
        </p:nvSpPr>
        <p:spPr>
          <a:xfrm>
            <a:off x="457200" y="0"/>
            <a:ext cx="8229600" cy="7620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SELF-DECEPTION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pPr>
              <a:lnSpc>
                <a:spcPct val="90000"/>
              </a:lnSpc>
              <a:spcBef>
                <a:spcPts val="0"/>
              </a:spcBef>
            </a:pPr>
            <a:r>
              <a:rPr lang="en-US" sz="2800" b="1" dirty="0">
                <a:latin typeface="Tahoma" pitchFamily="34" charset="0"/>
                <a:ea typeface="Tahoma" pitchFamily="34" charset="0"/>
                <a:cs typeface="Tahoma" pitchFamily="34" charset="0"/>
              </a:rPr>
              <a:t>1 John 2:1-2 </a:t>
            </a:r>
            <a:r>
              <a:rPr lang="en-US" sz="2800" dirty="0">
                <a:latin typeface="Tahoma" pitchFamily="34" charset="0"/>
                <a:ea typeface="Tahoma" pitchFamily="34" charset="0"/>
                <a:cs typeface="Tahoma" pitchFamily="34" charset="0"/>
              </a:rPr>
              <a:t> My little children, I am writing these things to you so that you may not sin. And if anyone sins, we have an Advocate with the Father, Jesus Christ the righteous; and He Himself is the propitiation for our sins; and not for ours only, but also for </a:t>
            </a:r>
            <a:r>
              <a:rPr lang="en-US" sz="2800" i="1" dirty="0">
                <a:latin typeface="Tahoma" pitchFamily="34" charset="0"/>
                <a:ea typeface="Tahoma" pitchFamily="34" charset="0"/>
                <a:cs typeface="Tahoma" pitchFamily="34" charset="0"/>
              </a:rPr>
              <a:t>those of</a:t>
            </a:r>
            <a:r>
              <a:rPr lang="en-US" sz="2800" dirty="0">
                <a:latin typeface="Tahoma" pitchFamily="34" charset="0"/>
                <a:ea typeface="Tahoma" pitchFamily="34" charset="0"/>
                <a:cs typeface="Tahoma" pitchFamily="34" charset="0"/>
              </a:rPr>
              <a:t> the whole world. </a:t>
            </a:r>
          </a:p>
          <a:p>
            <a:pPr>
              <a:lnSpc>
                <a:spcPct val="90000"/>
              </a:lnSpc>
              <a:spcBef>
                <a:spcPts val="0"/>
              </a:spcBef>
            </a:pPr>
            <a:r>
              <a:rPr lang="en-US" sz="2800" dirty="0">
                <a:latin typeface="Tahoma" pitchFamily="34" charset="0"/>
                <a:ea typeface="Tahoma" pitchFamily="34" charset="0"/>
                <a:cs typeface="Tahoma" pitchFamily="34" charset="0"/>
              </a:rPr>
              <a:t>Propitiation: </a:t>
            </a:r>
            <a:r>
              <a:rPr lang="en-US" sz="2800" i="1" dirty="0" err="1">
                <a:latin typeface="Tahoma" pitchFamily="34" charset="0"/>
                <a:ea typeface="Tahoma" pitchFamily="34" charset="0"/>
                <a:cs typeface="Tahoma" pitchFamily="34" charset="0"/>
              </a:rPr>
              <a:t>hilasmos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an expiator; one who makes a covering</a:t>
            </a:r>
          </a:p>
          <a:p>
            <a:pPr>
              <a:lnSpc>
                <a:spcPct val="90000"/>
              </a:lnSpc>
              <a:spcBef>
                <a:spcPts val="0"/>
              </a:spcBef>
            </a:pPr>
            <a:r>
              <a:rPr lang="en-US" sz="2800" b="1" dirty="0">
                <a:latin typeface="Tahoma" pitchFamily="34" charset="0"/>
                <a:ea typeface="Tahoma" pitchFamily="34" charset="0"/>
                <a:cs typeface="Tahoma" pitchFamily="34" charset="0"/>
              </a:rPr>
              <a:t>Hebrews 9:4-5 …a</a:t>
            </a:r>
            <a:r>
              <a:rPr lang="en-US" sz="2800" dirty="0">
                <a:latin typeface="Tahoma" pitchFamily="34" charset="0"/>
                <a:ea typeface="Tahoma" pitchFamily="34" charset="0"/>
                <a:cs typeface="Tahoma" pitchFamily="34" charset="0"/>
              </a:rPr>
              <a:t>nd the ark of the covenant covered on all sides with gold, in which was a golden jar holding the manna, and Aaron's rod which budded, and the tables of the covenant; and above it </a:t>
            </a:r>
            <a:r>
              <a:rPr lang="en-US" sz="2800" i="1" dirty="0">
                <a:latin typeface="Tahoma" pitchFamily="34" charset="0"/>
                <a:ea typeface="Tahoma" pitchFamily="34" charset="0"/>
                <a:cs typeface="Tahoma" pitchFamily="34" charset="0"/>
              </a:rPr>
              <a:t>were</a:t>
            </a:r>
            <a:r>
              <a:rPr lang="en-US" sz="2800" dirty="0">
                <a:latin typeface="Tahoma" pitchFamily="34" charset="0"/>
                <a:ea typeface="Tahoma" pitchFamily="34" charset="0"/>
                <a:cs typeface="Tahoma" pitchFamily="34" charset="0"/>
              </a:rPr>
              <a:t> the cherubim of glory overshadowing the </a:t>
            </a:r>
            <a:r>
              <a:rPr lang="en-US" sz="2800" u="sng" dirty="0">
                <a:latin typeface="Tahoma" pitchFamily="34" charset="0"/>
                <a:ea typeface="Tahoma" pitchFamily="34" charset="0"/>
                <a:cs typeface="Tahoma" pitchFamily="34" charset="0"/>
              </a:rPr>
              <a:t>mercy seat</a:t>
            </a:r>
            <a:r>
              <a:rPr lang="en-US" sz="2800" dirty="0">
                <a:latin typeface="Tahoma" pitchFamily="34" charset="0"/>
                <a:ea typeface="Tahoma" pitchFamily="34" charset="0"/>
                <a:cs typeface="Tahoma" pitchFamily="34" charset="0"/>
              </a:rPr>
              <a:t>; but of these things we cannot now speak in detail. </a:t>
            </a:r>
            <a:endParaRPr lang="en-US" sz="2800" i="1" dirty="0">
              <a:latin typeface="Tahoma" pitchFamily="34" charset="0"/>
              <a:ea typeface="Tahoma" pitchFamily="34" charset="0"/>
              <a:cs typeface="Tahoma" pitchFamily="34" charset="0"/>
            </a:endParaRPr>
          </a:p>
          <a:p>
            <a:pPr>
              <a:spcBef>
                <a:spcPts val="0"/>
              </a:spcBef>
            </a:pP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0"/>
            <a:ext cx="8610600" cy="8382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KNOWING GOD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dirty="0">
                <a:latin typeface="Tahoma" pitchFamily="34" charset="0"/>
                <a:ea typeface="Tahoma" pitchFamily="34" charset="0"/>
                <a:cs typeface="Tahoma" pitchFamily="34" charset="0"/>
              </a:rPr>
              <a:t>Mercy seat: </a:t>
            </a:r>
            <a:r>
              <a:rPr lang="en-US" sz="2600" i="1" dirty="0" err="1">
                <a:latin typeface="Tahoma" pitchFamily="34" charset="0"/>
                <a:ea typeface="Tahoma" pitchFamily="34" charset="0"/>
                <a:cs typeface="Tahoma" pitchFamily="34" charset="0"/>
              </a:rPr>
              <a:t>hilasterion</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propitiation; a covering</a:t>
            </a:r>
          </a:p>
          <a:p>
            <a:r>
              <a:rPr lang="en-US" sz="2600" dirty="0">
                <a:latin typeface="Tahoma" pitchFamily="34" charset="0"/>
                <a:ea typeface="Tahoma" pitchFamily="34" charset="0"/>
                <a:cs typeface="Tahoma" pitchFamily="34" charset="0"/>
              </a:rPr>
              <a:t>In the tabernacle and Solomon’s temple, the ark of the covenant was in the Holy of Holies</a:t>
            </a:r>
          </a:p>
          <a:p>
            <a:r>
              <a:rPr lang="en-US" sz="2600" dirty="0">
                <a:latin typeface="Tahoma" pitchFamily="34" charset="0"/>
                <a:ea typeface="Tahoma" pitchFamily="34" charset="0"/>
                <a:cs typeface="Tahoma" pitchFamily="34" charset="0"/>
              </a:rPr>
              <a:t>The lid of the ark was called the Mercy Seat</a:t>
            </a:r>
          </a:p>
          <a:p>
            <a:r>
              <a:rPr lang="en-US" sz="2600" dirty="0">
                <a:latin typeface="Tahoma" pitchFamily="34" charset="0"/>
                <a:ea typeface="Tahoma" pitchFamily="34" charset="0"/>
                <a:cs typeface="Tahoma" pitchFamily="34" charset="0"/>
              </a:rPr>
              <a:t>Inside the ark were the tablets of the ten commandments, and at some time Aaron’s rod that budded and a golden jar containing manna</a:t>
            </a:r>
          </a:p>
          <a:p>
            <a:r>
              <a:rPr lang="en-US" sz="2600" dirty="0">
                <a:latin typeface="Tahoma" pitchFamily="34" charset="0"/>
                <a:ea typeface="Tahoma" pitchFamily="34" charset="0"/>
                <a:cs typeface="Tahoma" pitchFamily="34" charset="0"/>
              </a:rPr>
              <a:t>In the Tabernacle model, God showed us that God’s mercy in sending Jesus to provide the ultimate covering for the sins revealed by the Law</a:t>
            </a:r>
          </a:p>
          <a:p>
            <a:r>
              <a:rPr lang="en-US" sz="2600" dirty="0">
                <a:latin typeface="Tahoma" pitchFamily="34" charset="0"/>
                <a:ea typeface="Tahoma" pitchFamily="34" charset="0"/>
                <a:cs typeface="Tahoma" pitchFamily="34" charset="0"/>
              </a:rPr>
              <a:t>Mercy triumphs over judgment</a:t>
            </a:r>
          </a:p>
          <a:p>
            <a:pPr>
              <a:spcBef>
                <a:spcPts val="0"/>
              </a:spcBef>
            </a:pPr>
            <a:r>
              <a:rPr lang="en-US" sz="2600" dirty="0">
                <a:latin typeface="Tahoma" pitchFamily="34" charset="0"/>
                <a:ea typeface="Tahoma" pitchFamily="34" charset="0"/>
                <a:cs typeface="Tahoma" pitchFamily="34" charset="0"/>
              </a:rPr>
              <a:t>John’s point is that this mercy is available to everyone who</a:t>
            </a:r>
          </a:p>
          <a:p>
            <a:pPr>
              <a:spcBef>
                <a:spcPts val="0"/>
              </a:spcBef>
              <a:buNone/>
            </a:pPr>
            <a:r>
              <a:rPr lang="en-US" sz="2600" dirty="0">
                <a:latin typeface="Tahoma" pitchFamily="34" charset="0"/>
                <a:ea typeface="Tahoma" pitchFamily="34" charset="0"/>
                <a:cs typeface="Tahoma" pitchFamily="34" charset="0"/>
              </a:rPr>
              <a:t>                         chooses to be in fellowship with Christ</a:t>
            </a:r>
          </a:p>
        </p:txBody>
      </p:sp>
      <p:sp>
        <p:nvSpPr>
          <p:cNvPr id="3" name="Title 2"/>
          <p:cNvSpPr>
            <a:spLocks noGrp="1"/>
          </p:cNvSpPr>
          <p:nvPr>
            <p:ph type="title"/>
          </p:nvPr>
        </p:nvSpPr>
        <p:spPr>
          <a:xfrm>
            <a:off x="457200" y="152400"/>
            <a:ext cx="8229600" cy="9144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THE MERCY SEAT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Autofit/>
          </a:bodyPr>
          <a:lstStyle/>
          <a:p>
            <a:r>
              <a:rPr lang="en-US" sz="2600" b="1" dirty="0">
                <a:latin typeface="Tahoma" pitchFamily="34" charset="0"/>
                <a:ea typeface="Tahoma" pitchFamily="34" charset="0"/>
                <a:cs typeface="Tahoma" pitchFamily="34" charset="0"/>
              </a:rPr>
              <a:t>1 John 2:3-6 </a:t>
            </a:r>
            <a:r>
              <a:rPr lang="en-US" sz="2600" dirty="0">
                <a:latin typeface="Tahoma" pitchFamily="34" charset="0"/>
                <a:ea typeface="Tahoma" pitchFamily="34" charset="0"/>
                <a:cs typeface="Tahoma" pitchFamily="34" charset="0"/>
              </a:rPr>
              <a:t> 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 the one who says he abides in Him ought himself to walk in the same manner as He walked. </a:t>
            </a:r>
          </a:p>
          <a:p>
            <a:pPr>
              <a:spcBef>
                <a:spcPts val="0"/>
              </a:spcBef>
            </a:pPr>
            <a:r>
              <a:rPr lang="en-US" sz="2600" b="1" dirty="0">
                <a:latin typeface="Tahoma" pitchFamily="34" charset="0"/>
                <a:ea typeface="Tahoma" pitchFamily="34" charset="0"/>
                <a:cs typeface="Tahoma" pitchFamily="34" charset="0"/>
              </a:rPr>
              <a:t>Matthew 7:17-20 </a:t>
            </a:r>
            <a:r>
              <a:rPr lang="en-US" sz="2600" dirty="0">
                <a:latin typeface="Tahoma" pitchFamily="34" charset="0"/>
                <a:ea typeface="Tahoma" pitchFamily="34" charset="0"/>
                <a:cs typeface="Tahoma" pitchFamily="34" charset="0"/>
              </a:rPr>
              <a:t>"So every good tree bears good fruit, but the bad tree bears bad fruit.  A good tree cannot produce bad fruit, nor can a bad tree produce good fruit.  </a:t>
            </a:r>
            <a:br>
              <a:rPr lang="en-US" sz="2600" dirty="0">
                <a:latin typeface="Tahoma" pitchFamily="34" charset="0"/>
                <a:ea typeface="Tahoma" pitchFamily="34" charset="0"/>
                <a:cs typeface="Tahoma" pitchFamily="34" charset="0"/>
              </a:rPr>
            </a:br>
            <a:r>
              <a:rPr lang="en-US" sz="2600" dirty="0">
                <a:latin typeface="Tahoma" pitchFamily="34" charset="0"/>
                <a:ea typeface="Tahoma" pitchFamily="34" charset="0"/>
                <a:cs typeface="Tahoma" pitchFamily="34" charset="0"/>
              </a:rPr>
              <a:t>      Every tree that does not bear good fruit is cut down</a:t>
            </a:r>
          </a:p>
          <a:p>
            <a:pPr>
              <a:spcBef>
                <a:spcPts val="0"/>
              </a:spcBef>
              <a:buNone/>
            </a:pPr>
            <a:r>
              <a:rPr lang="en-US" sz="2600" dirty="0">
                <a:latin typeface="Tahoma" pitchFamily="34" charset="0"/>
                <a:ea typeface="Tahoma" pitchFamily="34" charset="0"/>
                <a:cs typeface="Tahoma" pitchFamily="34" charset="0"/>
              </a:rPr>
              <a:t>                       and thrown into the fire. So then, you will</a:t>
            </a:r>
          </a:p>
          <a:p>
            <a:pPr>
              <a:spcBef>
                <a:spcPts val="0"/>
              </a:spcBef>
              <a:buNone/>
            </a:pPr>
            <a:r>
              <a:rPr lang="en-US" sz="2600" dirty="0">
                <a:latin typeface="Tahoma" pitchFamily="34" charset="0"/>
                <a:ea typeface="Tahoma" pitchFamily="34" charset="0"/>
                <a:cs typeface="Tahoma" pitchFamily="34" charset="0"/>
              </a:rPr>
              <a:t>                                       know them by their fruits.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228600" y="152400"/>
            <a:ext cx="8610600" cy="9144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KEEPING HIS COMMANDMENTS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2650" dirty="0">
                <a:latin typeface="Tahoma" pitchFamily="34" charset="0"/>
                <a:ea typeface="Tahoma" pitchFamily="34" charset="0"/>
                <a:cs typeface="Tahoma" pitchFamily="34" charset="0"/>
              </a:rPr>
              <a:t>THE OLD…</a:t>
            </a:r>
          </a:p>
          <a:p>
            <a:r>
              <a:rPr lang="en-US" sz="2650" dirty="0">
                <a:latin typeface="Tahoma" pitchFamily="34" charset="0"/>
                <a:ea typeface="Tahoma" pitchFamily="34" charset="0"/>
                <a:cs typeface="Tahoma" pitchFamily="34" charset="0"/>
              </a:rPr>
              <a:t>John was teaching an old command:  the value of the Law</a:t>
            </a:r>
          </a:p>
          <a:p>
            <a:r>
              <a:rPr lang="en-US" sz="2650" dirty="0">
                <a:latin typeface="Tahoma" pitchFamily="34" charset="0"/>
                <a:ea typeface="Tahoma" pitchFamily="34" charset="0"/>
                <a:cs typeface="Tahoma" pitchFamily="34" charset="0"/>
              </a:rPr>
              <a:t>The Law revealed God’s righteous standards</a:t>
            </a:r>
          </a:p>
          <a:p>
            <a:r>
              <a:rPr lang="en-US" sz="2650" dirty="0">
                <a:latin typeface="Tahoma" pitchFamily="34" charset="0"/>
                <a:ea typeface="Tahoma" pitchFamily="34" charset="0"/>
                <a:cs typeface="Tahoma" pitchFamily="34" charset="0"/>
              </a:rPr>
              <a:t>Since God doesn’t change, His moral values don’t change</a:t>
            </a:r>
          </a:p>
          <a:p>
            <a:r>
              <a:rPr lang="en-US" sz="2650" dirty="0">
                <a:latin typeface="Tahoma" pitchFamily="34" charset="0"/>
                <a:ea typeface="Tahoma" pitchFamily="34" charset="0"/>
                <a:cs typeface="Tahoma" pitchFamily="34" charset="0"/>
              </a:rPr>
              <a:t>Therefore, even though new covenant believers are not bound to act on various conditions of the Old Testament Law, we should still recognize that they reflect God’s moral values</a:t>
            </a:r>
          </a:p>
          <a:p>
            <a:r>
              <a:rPr lang="en-US" sz="2650" dirty="0">
                <a:latin typeface="Tahoma" pitchFamily="34" charset="0"/>
                <a:ea typeface="Tahoma" pitchFamily="34" charset="0"/>
                <a:cs typeface="Tahoma" pitchFamily="34" charset="0"/>
              </a:rPr>
              <a:t>Some of these values are reflected in the Ten Commandments</a:t>
            </a:r>
          </a:p>
          <a:p>
            <a:pPr>
              <a:spcBef>
                <a:spcPts val="0"/>
              </a:spcBef>
            </a:pPr>
            <a:r>
              <a:rPr lang="en-US" sz="2650" dirty="0">
                <a:latin typeface="Tahoma" pitchFamily="34" charset="0"/>
                <a:ea typeface="Tahoma" pitchFamily="34" charset="0"/>
                <a:cs typeface="Tahoma" pitchFamily="34" charset="0"/>
              </a:rPr>
              <a:t>         Others are reflected in the ways that various legal </a:t>
            </a:r>
          </a:p>
          <a:p>
            <a:pPr>
              <a:spcBef>
                <a:spcPts val="0"/>
              </a:spcBef>
              <a:buNone/>
            </a:pPr>
            <a:r>
              <a:rPr lang="en-US" sz="2650" dirty="0">
                <a:latin typeface="Tahoma" pitchFamily="34" charset="0"/>
                <a:ea typeface="Tahoma" pitchFamily="34" charset="0"/>
                <a:cs typeface="Tahoma" pitchFamily="34" charset="0"/>
              </a:rPr>
              <a:t>                       requirements were to be carried out</a:t>
            </a:r>
          </a:p>
        </p:txBody>
      </p:sp>
      <p:sp>
        <p:nvSpPr>
          <p:cNvPr id="3" name="Title 2"/>
          <p:cNvSpPr>
            <a:spLocks noGrp="1"/>
          </p:cNvSpPr>
          <p:nvPr>
            <p:ph type="title"/>
          </p:nvPr>
        </p:nvSpPr>
        <p:spPr>
          <a:xfrm>
            <a:off x="457200" y="152400"/>
            <a:ext cx="8229600" cy="990600"/>
          </a:xfrm>
        </p:spPr>
        <p:txBody>
          <a:bodyPr/>
          <a:lstStyle/>
          <a:p>
            <a:pPr algn="ctr"/>
            <a:r>
              <a:rPr lang="en-US" dirty="0">
                <a:solidFill>
                  <a:schemeClr val="tx1"/>
                </a:solidFill>
              </a:rPr>
              <a:t>OLD AND NEW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a:spcBef>
                <a:spcPts val="0"/>
              </a:spcBef>
            </a:pPr>
            <a:r>
              <a:rPr lang="en-US" sz="2600" dirty="0">
                <a:latin typeface="Tahoma" pitchFamily="34" charset="0"/>
                <a:ea typeface="Tahoma" pitchFamily="34" charset="0"/>
                <a:cs typeface="Tahoma" pitchFamily="34" charset="0"/>
              </a:rPr>
              <a:t>THE NEW…</a:t>
            </a:r>
          </a:p>
          <a:p>
            <a:pPr>
              <a:spcBef>
                <a:spcPts val="0"/>
              </a:spcBef>
            </a:pPr>
            <a:r>
              <a:rPr lang="en-US" sz="2600" b="1" dirty="0">
                <a:latin typeface="Tahoma" pitchFamily="34" charset="0"/>
                <a:ea typeface="Tahoma" pitchFamily="34" charset="0"/>
                <a:cs typeface="Tahoma" pitchFamily="34" charset="0"/>
              </a:rPr>
              <a:t>1 John 2:8 </a:t>
            </a:r>
            <a:r>
              <a:rPr lang="en-US" sz="2600" dirty="0">
                <a:latin typeface="Tahoma" pitchFamily="34" charset="0"/>
                <a:ea typeface="Tahoma" pitchFamily="34" charset="0"/>
                <a:cs typeface="Tahoma" pitchFamily="34" charset="0"/>
              </a:rPr>
              <a:t> On the other hand, I am writing a new commandment to you, which is true in Him and in you, because the darkness is passing away and the true Light is already shining. </a:t>
            </a:r>
          </a:p>
          <a:p>
            <a:pPr>
              <a:spcBef>
                <a:spcPts val="0"/>
              </a:spcBef>
            </a:pPr>
            <a:r>
              <a:rPr lang="en-US" sz="2600" b="1" dirty="0">
                <a:latin typeface="Tahoma" pitchFamily="34" charset="0"/>
                <a:ea typeface="Tahoma" pitchFamily="34" charset="0"/>
                <a:cs typeface="Tahoma" pitchFamily="34" charset="0"/>
              </a:rPr>
              <a:t>John 13:34-35 </a:t>
            </a:r>
            <a:r>
              <a:rPr lang="en-US" sz="2600" dirty="0">
                <a:latin typeface="Tahoma" pitchFamily="34" charset="0"/>
                <a:ea typeface="Tahoma" pitchFamily="34" charset="0"/>
                <a:cs typeface="Tahoma" pitchFamily="34" charset="0"/>
              </a:rPr>
              <a:t> "A new commandment I give to you, that you love one another, even as I have loved you, that you also love one another. By this all men will know that you are My disciples, if you have love for one another." </a:t>
            </a:r>
          </a:p>
          <a:p>
            <a:pPr>
              <a:spcBef>
                <a:spcPts val="0"/>
              </a:spcBef>
            </a:pPr>
            <a:r>
              <a:rPr lang="en-US" sz="2600" dirty="0">
                <a:latin typeface="Tahoma" pitchFamily="34" charset="0"/>
                <a:ea typeface="Tahoma" pitchFamily="34" charset="0"/>
                <a:cs typeface="Tahoma" pitchFamily="34" charset="0"/>
              </a:rPr>
              <a:t>Love: </a:t>
            </a:r>
            <a:r>
              <a:rPr lang="en-US" sz="2600" i="1" dirty="0" err="1">
                <a:latin typeface="Tahoma" pitchFamily="34" charset="0"/>
                <a:ea typeface="Tahoma" pitchFamily="34" charset="0"/>
                <a:cs typeface="Tahoma" pitchFamily="34" charset="0"/>
              </a:rPr>
              <a:t>agapao</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love that acts in another’s best interest before its own</a:t>
            </a:r>
          </a:p>
          <a:p>
            <a:pPr>
              <a:spcBef>
                <a:spcPts val="0"/>
              </a:spcBef>
            </a:pPr>
            <a:r>
              <a:rPr lang="en-US" sz="2600" dirty="0">
                <a:latin typeface="Tahoma" pitchFamily="34" charset="0"/>
                <a:ea typeface="Tahoma" pitchFamily="34" charset="0"/>
                <a:cs typeface="Tahoma" pitchFamily="34" charset="0"/>
              </a:rPr>
              <a:t>This sort of love is not an emotion; emotions can’t be</a:t>
            </a:r>
          </a:p>
          <a:p>
            <a:pPr>
              <a:spcBef>
                <a:spcPts val="0"/>
              </a:spcBef>
              <a:buNone/>
            </a:pPr>
            <a:r>
              <a:rPr lang="en-US" sz="2600" dirty="0">
                <a:latin typeface="Tahoma" pitchFamily="34" charset="0"/>
                <a:ea typeface="Tahoma" pitchFamily="34" charset="0"/>
                <a:cs typeface="Tahoma" pitchFamily="34" charset="0"/>
              </a:rPr>
              <a:t>                 commanded</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274638"/>
            <a:ext cx="8229600" cy="792162"/>
          </a:xfrm>
        </p:spPr>
        <p:txBody>
          <a:bodyPr/>
          <a:lstStyle/>
          <a:p>
            <a:pPr algn="ctr"/>
            <a:r>
              <a:rPr lang="en-US" dirty="0">
                <a:solidFill>
                  <a:schemeClr val="tx1"/>
                </a:solidFill>
                <a:effectLst/>
              </a:rPr>
              <a:t>OLD AND NEW</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DISCIPLESHIP</a:t>
            </a:r>
          </a:p>
        </p:txBody>
      </p:sp>
      <p:sp>
        <p:nvSpPr>
          <p:cNvPr id="4" name="Content Placeholder 3"/>
          <p:cNvSpPr>
            <a:spLocks noGrp="1"/>
          </p:cNvSpPr>
          <p:nvPr>
            <p:ph idx="1"/>
          </p:nvPr>
        </p:nvSpPr>
        <p:spPr>
          <a:xfrm>
            <a:off x="0" y="1143000"/>
            <a:ext cx="9144000" cy="5715000"/>
          </a:xfrm>
        </p:spPr>
        <p:txBody>
          <a:bodyPr>
            <a:normAutofit/>
          </a:bodyPr>
          <a:lstStyle/>
          <a:p>
            <a:r>
              <a:rPr lang="en-US" sz="2600" dirty="0">
                <a:latin typeface="Tahoma" pitchFamily="34" charset="0"/>
                <a:ea typeface="Tahoma" pitchFamily="34" charset="0"/>
                <a:cs typeface="Tahoma" pitchFamily="34" charset="0"/>
              </a:rPr>
              <a:t>Jesus said that discipleship is proven by your state of “agape” love</a:t>
            </a:r>
          </a:p>
          <a:p>
            <a:r>
              <a:rPr lang="en-US" sz="2600" dirty="0">
                <a:latin typeface="Tahoma" pitchFamily="34" charset="0"/>
                <a:ea typeface="Tahoma" pitchFamily="34" charset="0"/>
                <a:cs typeface="Tahoma" pitchFamily="34" charset="0"/>
              </a:rPr>
              <a:t>Disciple: a learner; a follower of a teacher</a:t>
            </a:r>
          </a:p>
          <a:p>
            <a:r>
              <a:rPr lang="en-US" sz="2600" b="1" dirty="0">
                <a:latin typeface="Tahoma" pitchFamily="34" charset="0"/>
                <a:ea typeface="Tahoma" pitchFamily="34" charset="0"/>
                <a:cs typeface="Tahoma" pitchFamily="34" charset="0"/>
              </a:rPr>
              <a:t>1 John 2:9 </a:t>
            </a:r>
            <a:r>
              <a:rPr lang="en-US" sz="2600" dirty="0">
                <a:latin typeface="Tahoma" pitchFamily="34" charset="0"/>
                <a:ea typeface="Tahoma" pitchFamily="34" charset="0"/>
                <a:cs typeface="Tahoma" pitchFamily="34" charset="0"/>
              </a:rPr>
              <a:t> The one who says he is in the Light and </a:t>
            </a:r>
            <a:r>
              <a:rPr lang="en-US" sz="2600" i="1" dirty="0">
                <a:latin typeface="Tahoma" pitchFamily="34" charset="0"/>
                <a:ea typeface="Tahoma" pitchFamily="34" charset="0"/>
                <a:cs typeface="Tahoma" pitchFamily="34" charset="0"/>
              </a:rPr>
              <a:t>yet</a:t>
            </a:r>
            <a:r>
              <a:rPr lang="en-US" sz="2600" dirty="0">
                <a:latin typeface="Tahoma" pitchFamily="34" charset="0"/>
                <a:ea typeface="Tahoma" pitchFamily="34" charset="0"/>
                <a:cs typeface="Tahoma" pitchFamily="34" charset="0"/>
              </a:rPr>
              <a:t> hates his brother is in the darkness until now. </a:t>
            </a:r>
          </a:p>
          <a:p>
            <a:r>
              <a:rPr lang="en-US" sz="2600" dirty="0">
                <a:latin typeface="Tahoma" pitchFamily="34" charset="0"/>
                <a:ea typeface="Tahoma" pitchFamily="34" charset="0"/>
                <a:cs typeface="Tahoma" pitchFamily="34" charset="0"/>
              </a:rPr>
              <a:t>This clearly addresses believers, not the world in general</a:t>
            </a:r>
          </a:p>
          <a:p>
            <a:r>
              <a:rPr lang="en-US" sz="2600" dirty="0">
                <a:latin typeface="Tahoma" pitchFamily="34" charset="0"/>
                <a:ea typeface="Tahoma" pitchFamily="34" charset="0"/>
                <a:cs typeface="Tahoma" pitchFamily="34" charset="0"/>
              </a:rPr>
              <a:t>Clearly, Christians sometimes hate/dislike other Christians</a:t>
            </a:r>
          </a:p>
          <a:p>
            <a:r>
              <a:rPr lang="en-US" sz="2600" dirty="0">
                <a:latin typeface="Tahoma" pitchFamily="34" charset="0"/>
                <a:ea typeface="Tahoma" pitchFamily="34" charset="0"/>
                <a:cs typeface="Tahoma" pitchFamily="34" charset="0"/>
              </a:rPr>
              <a:t>John’s point is that this condition shows that there is still a lot left to be learned about Jesus and His ways</a:t>
            </a:r>
          </a:p>
          <a:p>
            <a:r>
              <a:rPr lang="en-US" sz="2600" b="1" dirty="0">
                <a:latin typeface="Tahoma" pitchFamily="34" charset="0"/>
                <a:ea typeface="Tahoma" pitchFamily="34" charset="0"/>
                <a:cs typeface="Tahoma" pitchFamily="34" charset="0"/>
              </a:rPr>
              <a:t>1 John 2:10  </a:t>
            </a:r>
            <a:r>
              <a:rPr lang="en-US" sz="2600" dirty="0">
                <a:latin typeface="Tahoma" pitchFamily="34" charset="0"/>
                <a:ea typeface="Tahoma" pitchFamily="34" charset="0"/>
                <a:cs typeface="Tahoma" pitchFamily="34" charset="0"/>
              </a:rPr>
              <a:t>The one who loves his brother abides in the Light and there is no cause for stumbling in him. </a:t>
            </a:r>
          </a:p>
          <a:p>
            <a:pPr>
              <a:spcBef>
                <a:spcPts val="0"/>
              </a:spcBef>
              <a:buNone/>
            </a:pPr>
            <a:r>
              <a:rPr lang="en-US" sz="2600" dirty="0">
                <a:latin typeface="Tahoma" pitchFamily="34" charset="0"/>
                <a:ea typeface="Tahoma" pitchFamily="34" charset="0"/>
                <a:cs typeface="Tahoma" pitchFamily="34" charset="0"/>
              </a:rPr>
              <a:t>              Stumbling: </a:t>
            </a:r>
            <a:r>
              <a:rPr lang="en-US" sz="2600" i="1" dirty="0" err="1">
                <a:latin typeface="Tahoma" pitchFamily="34" charset="0"/>
                <a:ea typeface="Tahoma" pitchFamily="34" charset="0"/>
                <a:cs typeface="Tahoma" pitchFamily="34" charset="0"/>
              </a:rPr>
              <a:t>skandalon</a:t>
            </a:r>
            <a:r>
              <a:rPr lang="en-US" sz="2600" i="1" dirty="0">
                <a:latin typeface="Tahoma" pitchFamily="34" charset="0"/>
                <a:ea typeface="Tahoma" pitchFamily="34" charset="0"/>
                <a:cs typeface="Tahoma" pitchFamily="34" charset="0"/>
              </a:rPr>
              <a:t>:</a:t>
            </a:r>
            <a:r>
              <a:rPr lang="en-US" sz="2600" dirty="0">
                <a:latin typeface="Tahoma" pitchFamily="34" charset="0"/>
                <a:ea typeface="Tahoma" pitchFamily="34" charset="0"/>
                <a:cs typeface="Tahoma" pitchFamily="34" charset="0"/>
              </a:rPr>
              <a:t> the trigger that trips a</a:t>
            </a:r>
          </a:p>
          <a:p>
            <a:pPr>
              <a:spcBef>
                <a:spcPts val="0"/>
              </a:spcBef>
              <a:buNone/>
            </a:pPr>
            <a:r>
              <a:rPr lang="en-US" sz="2600" dirty="0">
                <a:latin typeface="Tahoma" pitchFamily="34" charset="0"/>
                <a:ea typeface="Tahoma" pitchFamily="34" charset="0"/>
                <a:cs typeface="Tahoma" pitchFamily="34" charset="0"/>
              </a:rPr>
              <a:t>                                 trap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a:bodyPr>
          <a:lstStyle/>
          <a:p>
            <a:r>
              <a:rPr lang="en-US" sz="2800" b="1" dirty="0">
                <a:latin typeface="Tahoma" pitchFamily="34" charset="0"/>
                <a:ea typeface="Tahoma" pitchFamily="34" charset="0"/>
                <a:cs typeface="Tahoma" pitchFamily="34" charset="0"/>
              </a:rPr>
              <a:t>John 15:10-11 </a:t>
            </a:r>
            <a:r>
              <a:rPr lang="en-US" sz="2800" dirty="0">
                <a:latin typeface="Tahoma" pitchFamily="34" charset="0"/>
                <a:ea typeface="Tahoma" pitchFamily="34" charset="0"/>
                <a:cs typeface="Tahoma" pitchFamily="34" charset="0"/>
              </a:rPr>
              <a:t> "If you keep My commandments, you will abide in My love; just as I have kept My Father's commandments and abide in His love. These things I have spoken to you so that My joy may be in you, and </a:t>
            </a:r>
            <a:r>
              <a:rPr lang="en-US" sz="2800" i="1" dirty="0">
                <a:latin typeface="Tahoma" pitchFamily="34" charset="0"/>
                <a:ea typeface="Tahoma" pitchFamily="34" charset="0"/>
                <a:cs typeface="Tahoma" pitchFamily="34" charset="0"/>
              </a:rPr>
              <a:t>that</a:t>
            </a:r>
            <a:r>
              <a:rPr lang="en-US" sz="2800" dirty="0">
                <a:latin typeface="Tahoma" pitchFamily="34" charset="0"/>
                <a:ea typeface="Tahoma" pitchFamily="34" charset="0"/>
                <a:cs typeface="Tahoma" pitchFamily="34" charset="0"/>
              </a:rPr>
              <a:t> your joy may be made full.” </a:t>
            </a:r>
          </a:p>
          <a:p>
            <a:r>
              <a:rPr lang="en-US" sz="2800" dirty="0">
                <a:latin typeface="Tahoma" pitchFamily="34" charset="0"/>
                <a:ea typeface="Tahoma" pitchFamily="34" charset="0"/>
                <a:cs typeface="Tahoma" pitchFamily="34" charset="0"/>
              </a:rPr>
              <a:t>Abiding in the vine involves lifting, pruning, and bearing fruit</a:t>
            </a:r>
          </a:p>
          <a:p>
            <a:r>
              <a:rPr lang="en-US" sz="2800" b="1" dirty="0">
                <a:latin typeface="Tahoma" pitchFamily="34" charset="0"/>
                <a:ea typeface="Tahoma" pitchFamily="34" charset="0"/>
                <a:cs typeface="Tahoma" pitchFamily="34" charset="0"/>
              </a:rPr>
              <a:t>John 15:8 </a:t>
            </a:r>
            <a:r>
              <a:rPr lang="en-US" sz="2800" dirty="0">
                <a:latin typeface="Tahoma" pitchFamily="34" charset="0"/>
                <a:ea typeface="Tahoma" pitchFamily="34" charset="0"/>
                <a:cs typeface="Tahoma" pitchFamily="34" charset="0"/>
              </a:rPr>
              <a:t> "My Father is glorified by this, that you bear much fruit, and </a:t>
            </a:r>
            <a:r>
              <a:rPr lang="en-US" sz="2800" i="1" dirty="0">
                <a:latin typeface="Tahoma" pitchFamily="34" charset="0"/>
                <a:ea typeface="Tahoma" pitchFamily="34" charset="0"/>
                <a:cs typeface="Tahoma" pitchFamily="34" charset="0"/>
              </a:rPr>
              <a:t>so</a:t>
            </a:r>
            <a:r>
              <a:rPr lang="en-US" sz="2800" dirty="0">
                <a:latin typeface="Tahoma" pitchFamily="34" charset="0"/>
                <a:ea typeface="Tahoma" pitchFamily="34" charset="0"/>
                <a:cs typeface="Tahoma" pitchFamily="34" charset="0"/>
              </a:rPr>
              <a:t> prove to be My disciples.”</a:t>
            </a:r>
          </a:p>
          <a:p>
            <a:r>
              <a:rPr lang="en-US" sz="2800" dirty="0">
                <a:latin typeface="Tahoma" pitchFamily="34" charset="0"/>
                <a:ea typeface="Tahoma" pitchFamily="34" charset="0"/>
                <a:cs typeface="Tahoma" pitchFamily="34" charset="0"/>
              </a:rPr>
              <a:t>Fruit is reproductive; people who are in genuine relationship with Jesus are disciples and reproduce disciples</a:t>
            </a:r>
          </a:p>
        </p:txBody>
      </p:sp>
      <p:sp>
        <p:nvSpPr>
          <p:cNvPr id="3" name="Title 2"/>
          <p:cNvSpPr>
            <a:spLocks noGrp="1"/>
          </p:cNvSpPr>
          <p:nvPr>
            <p:ph type="title"/>
          </p:nvPr>
        </p:nvSpPr>
        <p:spPr>
          <a:xfrm>
            <a:off x="457200" y="0"/>
            <a:ext cx="8229600" cy="8382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ABIDING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a:bodyPr>
          <a:lstStyle/>
          <a:p>
            <a:r>
              <a:rPr lang="en-US" sz="2800" dirty="0">
                <a:latin typeface="Tahoma" pitchFamily="34" charset="0"/>
                <a:ea typeface="Tahoma" pitchFamily="34" charset="0"/>
                <a:cs typeface="Tahoma" pitchFamily="34" charset="0"/>
              </a:rPr>
              <a:t>Love of brothers</a:t>
            </a:r>
          </a:p>
          <a:p>
            <a:r>
              <a:rPr lang="en-US" sz="2800" dirty="0">
                <a:latin typeface="Tahoma" pitchFamily="34" charset="0"/>
                <a:ea typeface="Tahoma" pitchFamily="34" charset="0"/>
                <a:cs typeface="Tahoma" pitchFamily="34" charset="0"/>
              </a:rPr>
              <a:t>Bearing fruit</a:t>
            </a:r>
          </a:p>
          <a:p>
            <a:r>
              <a:rPr lang="en-US" sz="2800" b="1" dirty="0">
                <a:latin typeface="Tahoma" panose="020B0604030504040204" pitchFamily="34" charset="0"/>
                <a:ea typeface="Tahoma" panose="020B0604030504040204" pitchFamily="34" charset="0"/>
                <a:cs typeface="Tahoma" panose="020B0604030504040204" pitchFamily="34" charset="0"/>
              </a:rPr>
              <a:t>John 8:31-32 </a:t>
            </a:r>
            <a:r>
              <a:rPr lang="en-US" sz="2800" dirty="0">
                <a:latin typeface="Tahoma" panose="020B0604030504040204" pitchFamily="34" charset="0"/>
                <a:ea typeface="Tahoma" panose="020B0604030504040204" pitchFamily="34" charset="0"/>
                <a:cs typeface="Tahoma" panose="020B0604030504040204" pitchFamily="34" charset="0"/>
              </a:rPr>
              <a:t> So Jesus was saying to those Jews who had believed Him, "If you continue in My word, </a:t>
            </a:r>
            <a:r>
              <a:rPr lang="en-US" sz="2800" i="1" dirty="0">
                <a:latin typeface="Tahoma" panose="020B0604030504040204" pitchFamily="34" charset="0"/>
                <a:ea typeface="Tahoma" panose="020B0604030504040204" pitchFamily="34" charset="0"/>
                <a:cs typeface="Tahoma" panose="020B0604030504040204" pitchFamily="34" charset="0"/>
              </a:rPr>
              <a:t>then</a:t>
            </a:r>
            <a:r>
              <a:rPr lang="en-US" sz="2800" dirty="0">
                <a:latin typeface="Tahoma" pitchFamily="34" charset="0"/>
                <a:ea typeface="Tahoma" pitchFamily="34" charset="0"/>
                <a:cs typeface="Tahoma" pitchFamily="34" charset="0"/>
              </a:rPr>
              <a:t> you are truly disciples of Mine; and you will know the truth, and the truth will make you free." </a:t>
            </a:r>
          </a:p>
          <a:p>
            <a:r>
              <a:rPr lang="en-US" sz="2800" dirty="0">
                <a:latin typeface="Tahoma" pitchFamily="34" charset="0"/>
                <a:ea typeface="Tahoma" pitchFamily="34" charset="0"/>
                <a:cs typeface="Tahoma" pitchFamily="34" charset="0"/>
              </a:rPr>
              <a:t>There are those who are false disciples</a:t>
            </a:r>
          </a:p>
          <a:p>
            <a:r>
              <a:rPr lang="en-US" sz="2800" dirty="0">
                <a:latin typeface="Tahoma" pitchFamily="34" charset="0"/>
                <a:ea typeface="Tahoma" pitchFamily="34" charset="0"/>
                <a:cs typeface="Tahoma" pitchFamily="34" charset="0"/>
              </a:rPr>
              <a:t>There are those who believe they are disciples when they are not</a:t>
            </a:r>
          </a:p>
          <a:p>
            <a:r>
              <a:rPr lang="en-US" sz="2800" b="1" dirty="0">
                <a:latin typeface="Tahoma" panose="020B0604030504040204" pitchFamily="34" charset="0"/>
                <a:ea typeface="Tahoma" panose="020B0604030504040204" pitchFamily="34" charset="0"/>
                <a:cs typeface="Tahoma" panose="020B0604030504040204" pitchFamily="34" charset="0"/>
              </a:rPr>
              <a:t>2 Timothy 2:15 </a:t>
            </a:r>
            <a:r>
              <a:rPr lang="en-US" sz="2800" dirty="0">
                <a:latin typeface="Tahoma" panose="020B0604030504040204" pitchFamily="34" charset="0"/>
                <a:ea typeface="Tahoma" panose="020B0604030504040204" pitchFamily="34" charset="0"/>
                <a:cs typeface="Tahoma" panose="020B0604030504040204" pitchFamily="34" charset="0"/>
              </a:rPr>
              <a:t> Be diligent to present yourself approved to God as a workman who does not need to be ashamed, accurately handling the word of truth.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600" dirty="0">
              <a:latin typeface="Tahoma" pitchFamily="34" charset="0"/>
              <a:ea typeface="Tahoma" pitchFamily="34" charset="0"/>
              <a:cs typeface="Tahoma" pitchFamily="34" charset="0"/>
            </a:endParaRPr>
          </a:p>
          <a:p>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no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EVIDENCE OF DISCIPLESHIP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latin typeface="Tahoma" pitchFamily="34" charset="0"/>
                <a:ea typeface="Tahoma" pitchFamily="34" charset="0"/>
                <a:cs typeface="Tahoma" pitchFamily="34" charset="0"/>
              </a:rPr>
              <a:t>1 John 2:15-17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latin typeface="Tahoma" pitchFamily="34" charset="0"/>
                <a:ea typeface="Tahoma" pitchFamily="34" charset="0"/>
                <a:cs typeface="Tahoma" pitchFamily="34" charset="0"/>
              </a:rPr>
              <a:t>also</a:t>
            </a:r>
            <a:r>
              <a:rPr lang="en-US" sz="2800" dirty="0">
                <a:latin typeface="Tahoma" pitchFamily="34" charset="0"/>
                <a:ea typeface="Tahoma" pitchFamily="34" charset="0"/>
                <a:cs typeface="Tahoma" pitchFamily="34" charset="0"/>
              </a:rPr>
              <a:t> its lusts; but the one who does the will of God lives forever. </a:t>
            </a:r>
          </a:p>
          <a:p>
            <a:r>
              <a:rPr lang="en-US" sz="2800" dirty="0">
                <a:latin typeface="Tahoma" pitchFamily="34" charset="0"/>
                <a:ea typeface="Tahoma" pitchFamily="34" charset="0"/>
                <a:cs typeface="Tahoma" pitchFamily="34" charset="0"/>
              </a:rPr>
              <a:t>World: </a:t>
            </a:r>
            <a:r>
              <a:rPr lang="en-US" sz="2800" i="1" dirty="0" err="1">
                <a:latin typeface="Tahoma" pitchFamily="34" charset="0"/>
                <a:ea typeface="Tahoma" pitchFamily="34" charset="0"/>
                <a:cs typeface="Tahoma" pitchFamily="34" charset="0"/>
              </a:rPr>
              <a:t>kosmos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the order of things here on earth</a:t>
            </a:r>
          </a:p>
          <a:p>
            <a:r>
              <a:rPr lang="en-US" sz="2800" dirty="0">
                <a:latin typeface="Tahoma" pitchFamily="34" charset="0"/>
                <a:ea typeface="Tahoma" pitchFamily="34" charset="0"/>
                <a:cs typeface="Tahoma" pitchFamily="34" charset="0"/>
              </a:rPr>
              <a:t>Love: </a:t>
            </a:r>
            <a:r>
              <a:rPr lang="en-US" sz="2800" i="1" dirty="0">
                <a:latin typeface="Tahoma" pitchFamily="34" charset="0"/>
                <a:ea typeface="Tahoma" pitchFamily="34" charset="0"/>
                <a:cs typeface="Tahoma" pitchFamily="34" charset="0"/>
              </a:rPr>
              <a:t>agape: </a:t>
            </a:r>
            <a:r>
              <a:rPr lang="en-US" sz="2800" dirty="0">
                <a:latin typeface="Tahoma" pitchFamily="34" charset="0"/>
                <a:ea typeface="Tahoma" pitchFamily="34" charset="0"/>
                <a:cs typeface="Tahoma" pitchFamily="34" charset="0"/>
              </a:rPr>
              <a:t>to put another’s best interest first</a:t>
            </a:r>
          </a:p>
          <a:p>
            <a:pPr>
              <a:buNone/>
            </a:pPr>
            <a:r>
              <a:rPr lang="en-US" sz="2800" dirty="0">
                <a:latin typeface="Tahoma" pitchFamily="34" charset="0"/>
                <a:ea typeface="Tahoma" pitchFamily="34" charset="0"/>
                <a:cs typeface="Tahoma" pitchFamily="34" charset="0"/>
              </a:rPr>
              <a:t>    CHRISTIANS SHOULD NEVER PUT THE WORLD’S</a:t>
            </a:r>
          </a:p>
          <a:p>
            <a:pPr>
              <a:buNone/>
            </a:pPr>
            <a:r>
              <a:rPr lang="en-US" sz="2800" dirty="0">
                <a:latin typeface="Tahoma" pitchFamily="34" charset="0"/>
                <a:ea typeface="Tahoma" pitchFamily="34" charset="0"/>
                <a:cs typeface="Tahoma" pitchFamily="34" charset="0"/>
              </a:rPr>
              <a:t>            INTERESTS AHEAD OF GOD AND HIS</a:t>
            </a:r>
          </a:p>
          <a:p>
            <a:pPr>
              <a:buNone/>
            </a:pPr>
            <a:r>
              <a:rPr lang="en-US" sz="2800" dirty="0">
                <a:latin typeface="Tahoma" pitchFamily="34" charset="0"/>
                <a:ea typeface="Tahoma" pitchFamily="34" charset="0"/>
                <a:cs typeface="Tahoma" pitchFamily="34" charset="0"/>
              </a:rPr>
              <a:t>                  INTERESTS</a:t>
            </a:r>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a:spcBef>
                <a:spcPts val="0"/>
              </a:spcBef>
            </a:pPr>
            <a:r>
              <a:rPr lang="en-US" sz="2600" b="1" dirty="0">
                <a:latin typeface="Tahoma" pitchFamily="34" charset="0"/>
                <a:ea typeface="Tahoma" pitchFamily="34" charset="0"/>
                <a:cs typeface="Tahoma" pitchFamily="34" charset="0"/>
              </a:rPr>
              <a:t>1 John 1:1 </a:t>
            </a:r>
            <a:r>
              <a:rPr lang="en-US" sz="2600" dirty="0">
                <a:latin typeface="Tahoma" pitchFamily="34" charset="0"/>
                <a:ea typeface="Tahoma" pitchFamily="34" charset="0"/>
                <a:cs typeface="Tahoma" pitchFamily="34" charset="0"/>
              </a:rPr>
              <a:t> What was from the beginning, what we have heard, what we have seen with our eyes, what we have looked at and touched with our hands, concerning the Word of Life— </a:t>
            </a:r>
          </a:p>
          <a:p>
            <a:pPr>
              <a:spcBef>
                <a:spcPts val="0"/>
              </a:spcBef>
            </a:pPr>
            <a:r>
              <a:rPr lang="en-US" sz="2600" b="1" dirty="0">
                <a:latin typeface="Tahoma" pitchFamily="34" charset="0"/>
                <a:ea typeface="Tahoma" pitchFamily="34" charset="0"/>
                <a:cs typeface="Tahoma" pitchFamily="34" charset="0"/>
              </a:rPr>
              <a:t>John 1:1-5 </a:t>
            </a:r>
            <a:r>
              <a:rPr lang="en-US" sz="2600" dirty="0">
                <a:latin typeface="Tahoma" pitchFamily="34" charset="0"/>
                <a:ea typeface="Tahoma" pitchFamily="34" charset="0"/>
                <a:cs typeface="Tahoma" pitchFamily="34" charset="0"/>
              </a:rPr>
              <a:t> In the beginning was the Word, and the Word was with God, and the Word was God. He was in the beginning with God.  All things came into being through Him, and apart from Him nothing came into being that has come into being.  In Him was life, and the life was the Light of men. The Light shines in the darkness, and the darkness did not comprehend it. </a:t>
            </a:r>
          </a:p>
          <a:p>
            <a:pPr>
              <a:spcBef>
                <a:spcPts val="0"/>
              </a:spcBef>
            </a:pPr>
            <a:r>
              <a:rPr lang="en-US" sz="2600" dirty="0">
                <a:latin typeface="Tahoma" pitchFamily="34" charset="0"/>
                <a:ea typeface="Tahoma" pitchFamily="34" charset="0"/>
                <a:cs typeface="Tahoma" pitchFamily="34" charset="0"/>
              </a:rPr>
              <a:t>Comprehend: </a:t>
            </a:r>
            <a:r>
              <a:rPr lang="en-US" sz="2600" i="1" dirty="0" err="1">
                <a:latin typeface="Tahoma" pitchFamily="34" charset="0"/>
                <a:ea typeface="Tahoma" pitchFamily="34" charset="0"/>
                <a:cs typeface="Tahoma" pitchFamily="34" charset="0"/>
              </a:rPr>
              <a:t>katalambano</a:t>
            </a:r>
            <a:r>
              <a:rPr lang="en-US" sz="2600" i="1" dirty="0">
                <a:latin typeface="Tahoma" pitchFamily="34" charset="0"/>
                <a:ea typeface="Tahoma" pitchFamily="34" charset="0"/>
                <a:cs typeface="Tahoma" pitchFamily="34" charset="0"/>
              </a:rPr>
              <a:t>:</a:t>
            </a:r>
            <a:r>
              <a:rPr lang="en-US" sz="2600" dirty="0">
                <a:latin typeface="Tahoma" pitchFamily="34" charset="0"/>
                <a:ea typeface="Tahoma" pitchFamily="34" charset="0"/>
                <a:cs typeface="Tahoma" pitchFamily="34" charset="0"/>
              </a:rPr>
              <a:t> to wrap around; to</a:t>
            </a:r>
          </a:p>
          <a:p>
            <a:pPr>
              <a:spcBef>
                <a:spcPts val="0"/>
              </a:spcBef>
              <a:buNone/>
            </a:pPr>
            <a:r>
              <a:rPr lang="en-US" sz="2600" dirty="0">
                <a:latin typeface="Tahoma" pitchFamily="34" charset="0"/>
                <a:ea typeface="Tahoma" pitchFamily="34" charset="0"/>
                <a:cs typeface="Tahoma" pitchFamily="34" charset="0"/>
              </a:rPr>
              <a:t>                    understand; to overcome</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a:p>
            <a:pPr>
              <a:spcBef>
                <a:spcPts val="0"/>
              </a:spcBef>
            </a:pP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304800" y="274638"/>
            <a:ext cx="8610600" cy="868362"/>
          </a:xfrm>
        </p:spPr>
        <p:txBody>
          <a:bodyPr/>
          <a:lstStyle/>
          <a:p>
            <a:pPr algn="ctr"/>
            <a:r>
              <a:rPr lang="en-US" dirty="0">
                <a:solidFill>
                  <a:schemeClr val="tx1"/>
                </a:solidFill>
                <a:effectLst/>
              </a:rPr>
              <a:t>CONCERN ABOUT FELLOWSHIP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dirty="0">
                <a:latin typeface="Tahoma" pitchFamily="34" charset="0"/>
                <a:ea typeface="Tahoma" pitchFamily="34" charset="0"/>
                <a:cs typeface="Tahoma" pitchFamily="34" charset="0"/>
              </a:rPr>
              <a:t>“we touched with our hands”  not only saw with their eyes</a:t>
            </a:r>
          </a:p>
          <a:p>
            <a:r>
              <a:rPr lang="en-US" sz="2600" dirty="0">
                <a:latin typeface="Tahoma" pitchFamily="34" charset="0"/>
                <a:ea typeface="Tahoma" pitchFamily="34" charset="0"/>
                <a:cs typeface="Tahoma" pitchFamily="34" charset="0"/>
              </a:rPr>
              <a:t>The point:  Jesus had a flesh and blood body</a:t>
            </a:r>
          </a:p>
          <a:p>
            <a:pPr>
              <a:buNone/>
            </a:pPr>
            <a:r>
              <a:rPr lang="en-US" sz="2600" dirty="0">
                <a:latin typeface="Tahoma" pitchFamily="34" charset="0"/>
                <a:ea typeface="Tahoma" pitchFamily="34" charset="0"/>
                <a:cs typeface="Tahoma" pitchFamily="34" charset="0"/>
              </a:rPr>
              <a:t>                   Jesus was the Word made flesh</a:t>
            </a:r>
          </a:p>
          <a:p>
            <a:r>
              <a:rPr lang="en-US" sz="2600" b="1" dirty="0">
                <a:latin typeface="Tahoma" pitchFamily="34" charset="0"/>
                <a:ea typeface="Tahoma" pitchFamily="34" charset="0"/>
                <a:cs typeface="Tahoma" pitchFamily="34" charset="0"/>
              </a:rPr>
              <a:t>John 1:14 </a:t>
            </a:r>
            <a:r>
              <a:rPr lang="en-US" sz="2600" dirty="0">
                <a:latin typeface="Tahoma" pitchFamily="34" charset="0"/>
                <a:ea typeface="Tahoma" pitchFamily="34" charset="0"/>
                <a:cs typeface="Tahoma" pitchFamily="34" charset="0"/>
              </a:rPr>
              <a:t> And the Word became flesh, and dwelt among us, and we saw His glory, glory as of the only begotten from the Father, full of grace and truth. </a:t>
            </a:r>
          </a:p>
          <a:p>
            <a:r>
              <a:rPr lang="en-US" sz="2600" dirty="0">
                <a:latin typeface="Tahoma" pitchFamily="34" charset="0"/>
                <a:ea typeface="Tahoma" pitchFamily="34" charset="0"/>
                <a:cs typeface="Tahoma" pitchFamily="34" charset="0"/>
              </a:rPr>
              <a:t>Flesh: </a:t>
            </a:r>
            <a:r>
              <a:rPr lang="en-US" sz="2600" i="1" dirty="0" err="1">
                <a:latin typeface="Tahoma" pitchFamily="34" charset="0"/>
                <a:ea typeface="Tahoma" pitchFamily="34" charset="0"/>
                <a:cs typeface="Tahoma" pitchFamily="34" charset="0"/>
              </a:rPr>
              <a:t>sarx</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the body as opposed to the soul and spirit</a:t>
            </a:r>
          </a:p>
          <a:p>
            <a:r>
              <a:rPr lang="en-US" sz="2600" b="1" dirty="0">
                <a:latin typeface="Tahoma" pitchFamily="34" charset="0"/>
                <a:ea typeface="Tahoma" pitchFamily="34" charset="0"/>
                <a:cs typeface="Tahoma" pitchFamily="34" charset="0"/>
              </a:rPr>
              <a:t>1 John 1:2 …</a:t>
            </a:r>
            <a:r>
              <a:rPr lang="en-US" sz="2600" dirty="0">
                <a:latin typeface="Tahoma" pitchFamily="34" charset="0"/>
                <a:ea typeface="Tahoma" pitchFamily="34" charset="0"/>
                <a:cs typeface="Tahoma" pitchFamily="34" charset="0"/>
              </a:rPr>
              <a:t> and the life was manifested, and we have seen and testify and proclaim to you the eternal life, which was with the Father and was manifested to us— </a:t>
            </a:r>
          </a:p>
          <a:p>
            <a:r>
              <a:rPr lang="en-US" sz="2600" dirty="0">
                <a:latin typeface="Tahoma" pitchFamily="34" charset="0"/>
                <a:ea typeface="Tahoma" pitchFamily="34" charset="0"/>
                <a:cs typeface="Tahoma" pitchFamily="34" charset="0"/>
              </a:rPr>
              <a:t>Life: </a:t>
            </a:r>
            <a:r>
              <a:rPr lang="en-US" sz="2600" i="1" dirty="0" err="1">
                <a:latin typeface="Tahoma" pitchFamily="34" charset="0"/>
                <a:ea typeface="Tahoma" pitchFamily="34" charset="0"/>
                <a:cs typeface="Tahoma" pitchFamily="34" charset="0"/>
              </a:rPr>
              <a:t>zoe</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the presence of physical vitality; in this case, a human animal</a:t>
            </a:r>
          </a:p>
          <a:p>
            <a:r>
              <a:rPr lang="en-US" sz="2600" dirty="0">
                <a:latin typeface="Tahoma" pitchFamily="34" charset="0"/>
                <a:ea typeface="Tahoma" pitchFamily="34" charset="0"/>
                <a:cs typeface="Tahoma" pitchFamily="34" charset="0"/>
              </a:rPr>
              <a:t>                        Manifested: </a:t>
            </a:r>
            <a:r>
              <a:rPr lang="en-US" sz="2600" i="1" dirty="0" err="1">
                <a:latin typeface="Tahoma" pitchFamily="34" charset="0"/>
                <a:ea typeface="Tahoma" pitchFamily="34" charset="0"/>
                <a:cs typeface="Tahoma" pitchFamily="34" charset="0"/>
              </a:rPr>
              <a:t>phaneroo</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to become visible</a:t>
            </a:r>
          </a:p>
        </p:txBody>
      </p:sp>
      <p:sp>
        <p:nvSpPr>
          <p:cNvPr id="3" name="Title 2"/>
          <p:cNvSpPr>
            <a:spLocks noGrp="1"/>
          </p:cNvSpPr>
          <p:nvPr>
            <p:ph type="title"/>
          </p:nvPr>
        </p:nvSpPr>
        <p:spPr>
          <a:xfrm>
            <a:off x="457200" y="152400"/>
            <a:ext cx="8229600" cy="914400"/>
          </a:xfrm>
        </p:spPr>
        <p:txBody>
          <a:bodyPr/>
          <a:lstStyle/>
          <a:p>
            <a:pPr algn="ctr"/>
            <a:r>
              <a:rPr lang="en-US" dirty="0">
                <a:solidFill>
                  <a:schemeClr val="tx1"/>
                </a:solidFill>
                <a:effectLst>
                  <a:outerShdw blurRad="38100" dist="38100" dir="2700000" algn="tl">
                    <a:srgbClr val="000000">
                      <a:alpha val="43137"/>
                    </a:srgbClr>
                  </a:outerShdw>
                </a:effectLst>
                <a:ea typeface="Tahoma" pitchFamily="34" charset="0"/>
                <a:cs typeface="Tahoma" pitchFamily="34" charset="0"/>
              </a:rPr>
              <a:t>REFUTING DOCETISM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Autofit/>
          </a:bodyPr>
          <a:lstStyle/>
          <a:p>
            <a:pPr>
              <a:lnSpc>
                <a:spcPct val="90000"/>
              </a:lnSpc>
              <a:spcBef>
                <a:spcPts val="200"/>
              </a:spcBef>
            </a:pPr>
            <a:r>
              <a:rPr lang="en-US" sz="2800" dirty="0">
                <a:latin typeface="Tahoma" pitchFamily="34" charset="0"/>
                <a:ea typeface="Tahoma" pitchFamily="34" charset="0"/>
                <a:cs typeface="Tahoma" pitchFamily="34" charset="0"/>
              </a:rPr>
              <a:t>Jesus repeatedly called Himself the “son of man”</a:t>
            </a:r>
          </a:p>
          <a:p>
            <a:pPr>
              <a:lnSpc>
                <a:spcPct val="90000"/>
              </a:lnSpc>
              <a:spcBef>
                <a:spcPts val="200"/>
              </a:spcBef>
            </a:pPr>
            <a:r>
              <a:rPr lang="en-US" sz="2800" b="1" dirty="0">
                <a:latin typeface="Tahoma" pitchFamily="34" charset="0"/>
                <a:ea typeface="Tahoma" pitchFamily="34" charset="0"/>
                <a:cs typeface="Tahoma" pitchFamily="34" charset="0"/>
              </a:rPr>
              <a:t>Matthew 16:27 </a:t>
            </a:r>
            <a:r>
              <a:rPr lang="en-US" sz="2800" dirty="0">
                <a:latin typeface="Tahoma" pitchFamily="34" charset="0"/>
                <a:ea typeface="Tahoma" pitchFamily="34" charset="0"/>
                <a:cs typeface="Tahoma" pitchFamily="34" charset="0"/>
              </a:rPr>
              <a:t> "For the </a:t>
            </a:r>
            <a:r>
              <a:rPr lang="en-US" sz="2800" u="sng" dirty="0">
                <a:latin typeface="Tahoma" pitchFamily="34" charset="0"/>
                <a:ea typeface="Tahoma" pitchFamily="34" charset="0"/>
                <a:cs typeface="Tahoma" pitchFamily="34" charset="0"/>
              </a:rPr>
              <a:t>Son of Man</a:t>
            </a:r>
            <a:r>
              <a:rPr lang="en-US" sz="2800" dirty="0">
                <a:latin typeface="Tahoma" pitchFamily="34" charset="0"/>
                <a:ea typeface="Tahoma" pitchFamily="34" charset="0"/>
                <a:cs typeface="Tahoma" pitchFamily="34" charset="0"/>
              </a:rPr>
              <a:t> is going to come in the glory of His Father with His angels, and </a:t>
            </a:r>
            <a:r>
              <a:rPr lang="en-US" sz="2800" cap="small" dirty="0">
                <a:latin typeface="Tahoma" pitchFamily="34" charset="0"/>
                <a:ea typeface="Tahoma" pitchFamily="34" charset="0"/>
                <a:cs typeface="Tahoma" pitchFamily="34" charset="0"/>
              </a:rPr>
              <a:t>WILL THEN</a:t>
            </a:r>
            <a:r>
              <a:rPr lang="en-US" sz="2800" dirty="0">
                <a:latin typeface="Tahoma" pitchFamily="34" charset="0"/>
                <a:ea typeface="Tahoma" pitchFamily="34" charset="0"/>
                <a:cs typeface="Tahoma" pitchFamily="34" charset="0"/>
              </a:rPr>
              <a:t> </a:t>
            </a:r>
            <a:r>
              <a:rPr lang="en-US" sz="2800" cap="small" dirty="0">
                <a:latin typeface="Tahoma" pitchFamily="34" charset="0"/>
                <a:ea typeface="Tahoma" pitchFamily="34" charset="0"/>
                <a:cs typeface="Tahoma" pitchFamily="34" charset="0"/>
              </a:rPr>
              <a:t>REPAY EVERY MAN ACCORDING TO HIS</a:t>
            </a:r>
            <a:r>
              <a:rPr lang="en-US" sz="2800" dirty="0">
                <a:latin typeface="Tahoma" pitchFamily="34" charset="0"/>
                <a:ea typeface="Tahoma" pitchFamily="34" charset="0"/>
                <a:cs typeface="Tahoma" pitchFamily="34" charset="0"/>
              </a:rPr>
              <a:t> </a:t>
            </a:r>
            <a:r>
              <a:rPr lang="en-US" sz="2800" cap="small" dirty="0">
                <a:latin typeface="Tahoma" pitchFamily="34" charset="0"/>
                <a:ea typeface="Tahoma" pitchFamily="34" charset="0"/>
                <a:cs typeface="Tahoma" pitchFamily="34" charset="0"/>
              </a:rPr>
              <a:t>DEEDS</a:t>
            </a:r>
            <a:r>
              <a:rPr lang="en-US" sz="2800" dirty="0">
                <a:latin typeface="Tahoma" pitchFamily="34" charset="0"/>
                <a:ea typeface="Tahoma" pitchFamily="34" charset="0"/>
                <a:cs typeface="Tahoma" pitchFamily="34" charset="0"/>
              </a:rPr>
              <a:t>. </a:t>
            </a:r>
          </a:p>
          <a:p>
            <a:pPr>
              <a:lnSpc>
                <a:spcPct val="90000"/>
              </a:lnSpc>
              <a:spcBef>
                <a:spcPts val="200"/>
              </a:spcBef>
            </a:pPr>
            <a:r>
              <a:rPr lang="en-US" sz="2800" dirty="0">
                <a:latin typeface="Tahoma" pitchFamily="34" charset="0"/>
                <a:ea typeface="Tahoma" pitchFamily="34" charset="0"/>
                <a:cs typeface="Tahoma" pitchFamily="34" charset="0"/>
              </a:rPr>
              <a:t>A Kinsman Redeemer had to be a blood relative!</a:t>
            </a:r>
          </a:p>
          <a:p>
            <a:pPr>
              <a:lnSpc>
                <a:spcPct val="90000"/>
              </a:lnSpc>
              <a:spcBef>
                <a:spcPts val="200"/>
              </a:spcBef>
            </a:pPr>
            <a:r>
              <a:rPr lang="en-US" sz="2800" b="1" dirty="0">
                <a:latin typeface="Tahoma" pitchFamily="34" charset="0"/>
                <a:ea typeface="Tahoma" pitchFamily="34" charset="0"/>
                <a:cs typeface="Tahoma" pitchFamily="34" charset="0"/>
              </a:rPr>
              <a:t>Hebrews 2:14 </a:t>
            </a:r>
            <a:r>
              <a:rPr lang="en-US" sz="2800" dirty="0">
                <a:latin typeface="Tahoma" pitchFamily="34" charset="0"/>
                <a:ea typeface="Tahoma" pitchFamily="34" charset="0"/>
                <a:cs typeface="Tahoma" pitchFamily="34" charset="0"/>
              </a:rPr>
              <a:t> Therefore, since the children share in flesh and blood, He Himself likewise also partook of the same, that through death He might render powerless him who had the power of death, that is, the devil…</a:t>
            </a:r>
          </a:p>
          <a:p>
            <a:pPr>
              <a:lnSpc>
                <a:spcPct val="90000"/>
              </a:lnSpc>
              <a:spcBef>
                <a:spcPts val="200"/>
              </a:spcBef>
            </a:pPr>
            <a:r>
              <a:rPr lang="en-US" sz="2800" b="1" dirty="0">
                <a:latin typeface="Tahoma" pitchFamily="34" charset="0"/>
                <a:ea typeface="Tahoma" pitchFamily="34" charset="0"/>
                <a:cs typeface="Tahoma" pitchFamily="34" charset="0"/>
              </a:rPr>
              <a:t>Hebrews 9:22 </a:t>
            </a:r>
            <a:r>
              <a:rPr lang="en-US" sz="2800" dirty="0">
                <a:latin typeface="Tahoma" pitchFamily="34" charset="0"/>
                <a:ea typeface="Tahoma" pitchFamily="34" charset="0"/>
                <a:cs typeface="Tahoma" pitchFamily="34" charset="0"/>
              </a:rPr>
              <a:t> And according to the Law, </a:t>
            </a:r>
            <a:r>
              <a:rPr lang="en-US" sz="2800" i="1" dirty="0">
                <a:latin typeface="Tahoma" pitchFamily="34" charset="0"/>
                <a:ea typeface="Tahoma" pitchFamily="34" charset="0"/>
                <a:cs typeface="Tahoma" pitchFamily="34" charset="0"/>
              </a:rPr>
              <a:t>one may</a:t>
            </a:r>
            <a:r>
              <a:rPr lang="en-US" sz="2800" dirty="0">
                <a:latin typeface="Tahoma" pitchFamily="34" charset="0"/>
                <a:ea typeface="Tahoma" pitchFamily="34" charset="0"/>
                <a:cs typeface="Tahoma" pitchFamily="34" charset="0"/>
              </a:rPr>
              <a:t> almost </a:t>
            </a:r>
            <a:r>
              <a:rPr lang="en-US" sz="2800" i="1" dirty="0">
                <a:latin typeface="Tahoma" pitchFamily="34" charset="0"/>
                <a:ea typeface="Tahoma" pitchFamily="34" charset="0"/>
                <a:cs typeface="Tahoma" pitchFamily="34" charset="0"/>
              </a:rPr>
              <a:t>say,</a:t>
            </a:r>
            <a:r>
              <a:rPr lang="en-US" sz="2800" dirty="0">
                <a:latin typeface="Tahoma" pitchFamily="34" charset="0"/>
                <a:ea typeface="Tahoma" pitchFamily="34" charset="0"/>
                <a:cs typeface="Tahoma" pitchFamily="34" charset="0"/>
              </a:rPr>
              <a:t> all things are cleansed with blood, and without shedding of blood there is no forgiveness. </a:t>
            </a:r>
          </a:p>
        </p:txBody>
      </p:sp>
      <p:sp>
        <p:nvSpPr>
          <p:cNvPr id="3" name="Title 2"/>
          <p:cNvSpPr>
            <a:spLocks noGrp="1"/>
          </p:cNvSpPr>
          <p:nvPr>
            <p:ph type="title"/>
          </p:nvPr>
        </p:nvSpPr>
        <p:spPr>
          <a:xfrm>
            <a:off x="228600" y="0"/>
            <a:ext cx="8610600" cy="990600"/>
          </a:xfrm>
        </p:spPr>
        <p:txBody>
          <a:bodyPr>
            <a:normAutofit/>
          </a:bodyPr>
          <a:lstStyle/>
          <a:p>
            <a:pPr algn="ctr"/>
            <a:r>
              <a:rPr lang="en-US" dirty="0">
                <a:solidFill>
                  <a:schemeClr val="tx1"/>
                </a:solidFill>
              </a:rPr>
              <a:t>IMPORTANCE OF HIS HUMANITY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lnSpcReduction="10000"/>
          </a:bodyPr>
          <a:lstStyle/>
          <a:p>
            <a:r>
              <a:rPr lang="en-US" sz="2600" b="1" dirty="0">
                <a:latin typeface="Tahoma" pitchFamily="34" charset="0"/>
                <a:ea typeface="Tahoma" pitchFamily="34" charset="0"/>
                <a:cs typeface="Tahoma" pitchFamily="34" charset="0"/>
              </a:rPr>
              <a:t>1 John 1:2-3 </a:t>
            </a:r>
            <a:r>
              <a:rPr lang="en-US" sz="2600" dirty="0">
                <a:latin typeface="Tahoma" pitchFamily="34" charset="0"/>
                <a:ea typeface="Tahoma" pitchFamily="34" charset="0"/>
                <a:cs typeface="Tahoma" pitchFamily="34" charset="0"/>
              </a:rPr>
              <a:t> and the life was manifested, and we have seen and testify and proclaim to you the eternal life, which was with the Father and was manifested to us— what we have seen and heard we proclaim to you also, so that you too may have </a:t>
            </a:r>
            <a:r>
              <a:rPr lang="en-US" sz="2600" u="sng" dirty="0">
                <a:latin typeface="Tahoma" pitchFamily="34" charset="0"/>
                <a:ea typeface="Tahoma" pitchFamily="34" charset="0"/>
                <a:cs typeface="Tahoma" pitchFamily="34" charset="0"/>
              </a:rPr>
              <a:t>fellowship with us</a:t>
            </a:r>
            <a:r>
              <a:rPr lang="en-US" sz="2600" dirty="0">
                <a:latin typeface="Tahoma" pitchFamily="34" charset="0"/>
                <a:ea typeface="Tahoma" pitchFamily="34" charset="0"/>
                <a:cs typeface="Tahoma" pitchFamily="34" charset="0"/>
              </a:rPr>
              <a:t>; and indeed our fellowship is with the Father, and with His Son Jesus Christ. </a:t>
            </a:r>
          </a:p>
          <a:p>
            <a:r>
              <a:rPr lang="en-US" sz="2600" dirty="0">
                <a:latin typeface="Tahoma" pitchFamily="34" charset="0"/>
                <a:ea typeface="Tahoma" pitchFamily="34" charset="0"/>
                <a:cs typeface="Tahoma" pitchFamily="34" charset="0"/>
              </a:rPr>
              <a:t>Fellowship: </a:t>
            </a:r>
            <a:r>
              <a:rPr lang="en-US" sz="2600" i="1" dirty="0" err="1">
                <a:latin typeface="Tahoma" pitchFamily="34" charset="0"/>
                <a:ea typeface="Tahoma" pitchFamily="34" charset="0"/>
                <a:cs typeface="Tahoma" pitchFamily="34" charset="0"/>
              </a:rPr>
              <a:t>koinonia</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participation; sharing (based around a common goal or belief)</a:t>
            </a:r>
          </a:p>
          <a:p>
            <a:r>
              <a:rPr lang="en-US" sz="2600" dirty="0">
                <a:latin typeface="Tahoma" pitchFamily="34" charset="0"/>
                <a:ea typeface="Tahoma" pitchFamily="34" charset="0"/>
                <a:cs typeface="Tahoma" pitchFamily="34" charset="0"/>
              </a:rPr>
              <a:t>John’s desire is for this to have its basis in fellowship with God</a:t>
            </a:r>
          </a:p>
          <a:p>
            <a:pPr>
              <a:spcBef>
                <a:spcPts val="0"/>
              </a:spcBef>
            </a:pPr>
            <a:r>
              <a:rPr lang="en-US" sz="2600" b="1" dirty="0">
                <a:latin typeface="Tahoma" pitchFamily="34" charset="0"/>
                <a:ea typeface="Tahoma" pitchFamily="34" charset="0"/>
                <a:cs typeface="Tahoma" pitchFamily="34" charset="0"/>
              </a:rPr>
              <a:t>1 John 1:7 …</a:t>
            </a:r>
            <a:r>
              <a:rPr lang="en-US" sz="2600" dirty="0">
                <a:latin typeface="Tahoma" pitchFamily="34" charset="0"/>
                <a:ea typeface="Tahoma" pitchFamily="34" charset="0"/>
                <a:cs typeface="Tahoma" pitchFamily="34" charset="0"/>
              </a:rPr>
              <a:t>but if we walk in the Light as He Himself is in the Light, we have fellowship with one another, and the</a:t>
            </a:r>
          </a:p>
          <a:p>
            <a:pPr>
              <a:spcBef>
                <a:spcPts val="0"/>
              </a:spcBef>
              <a:buNone/>
            </a:pPr>
            <a:r>
              <a:rPr lang="en-US" sz="2600" dirty="0">
                <a:latin typeface="Tahoma" pitchFamily="34" charset="0"/>
                <a:ea typeface="Tahoma" pitchFamily="34" charset="0"/>
                <a:cs typeface="Tahoma" pitchFamily="34" charset="0"/>
              </a:rPr>
              <a:t>            blood of Jesus His Son cleanses us from all sin.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838200"/>
          </a:xfrm>
        </p:spPr>
        <p:txBody>
          <a:bodyPr/>
          <a:lstStyle/>
          <a:p>
            <a:pPr algn="ctr"/>
            <a:r>
              <a:rPr lang="en-US" dirty="0">
                <a:solidFill>
                  <a:schemeClr val="tx1"/>
                </a:solidFill>
              </a:rPr>
              <a:t>JOHN’S EXPRESSED DESIRE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Autofit/>
          </a:bodyPr>
          <a:lstStyle/>
          <a:p>
            <a:pPr>
              <a:lnSpc>
                <a:spcPct val="90000"/>
              </a:lnSpc>
              <a:spcBef>
                <a:spcPts val="0"/>
              </a:spcBef>
            </a:pPr>
            <a:r>
              <a:rPr lang="en-US" sz="2800" b="1" dirty="0">
                <a:latin typeface="Tahoma" pitchFamily="34" charset="0"/>
                <a:ea typeface="Tahoma" pitchFamily="34" charset="0"/>
                <a:cs typeface="Tahoma" pitchFamily="34" charset="0"/>
              </a:rPr>
              <a:t>1 John 1:5-6 </a:t>
            </a:r>
            <a:r>
              <a:rPr lang="en-US" sz="2800" dirty="0">
                <a:latin typeface="Tahoma" pitchFamily="34" charset="0"/>
                <a:ea typeface="Tahoma" pitchFamily="34" charset="0"/>
                <a:cs typeface="Tahoma" pitchFamily="34" charset="0"/>
              </a:rPr>
              <a:t> This is the message we have heard from Him and announce to you, that God is Light, and in Him there is no darkness at all. If we say that we have fellowship with Him and </a:t>
            </a:r>
            <a:r>
              <a:rPr lang="en-US" sz="2800" i="1" dirty="0">
                <a:latin typeface="Tahoma" pitchFamily="34" charset="0"/>
                <a:ea typeface="Tahoma" pitchFamily="34" charset="0"/>
                <a:cs typeface="Tahoma" pitchFamily="34" charset="0"/>
              </a:rPr>
              <a:t>yet</a:t>
            </a:r>
            <a:r>
              <a:rPr lang="en-US" sz="2800" dirty="0">
                <a:latin typeface="Tahoma" pitchFamily="34" charset="0"/>
                <a:ea typeface="Tahoma" pitchFamily="34" charset="0"/>
                <a:cs typeface="Tahoma" pitchFamily="34" charset="0"/>
              </a:rPr>
              <a:t> walk in the darkness, we lie and do not practice the truth; </a:t>
            </a:r>
          </a:p>
          <a:p>
            <a:pPr>
              <a:lnSpc>
                <a:spcPct val="90000"/>
              </a:lnSpc>
              <a:spcBef>
                <a:spcPts val="0"/>
              </a:spcBef>
            </a:pPr>
            <a:r>
              <a:rPr lang="en-US" sz="2800" dirty="0">
                <a:latin typeface="Tahoma" pitchFamily="34" charset="0"/>
                <a:ea typeface="Tahoma" pitchFamily="34" charset="0"/>
                <a:cs typeface="Tahoma" pitchFamily="34" charset="0"/>
              </a:rPr>
              <a:t>LIGHT: </a:t>
            </a:r>
            <a:r>
              <a:rPr lang="en-US" sz="2800" i="1" dirty="0" err="1">
                <a:latin typeface="Tahoma" pitchFamily="34" charset="0"/>
                <a:ea typeface="Tahoma" pitchFamily="34" charset="0"/>
                <a:cs typeface="Tahoma" pitchFamily="34" charset="0"/>
              </a:rPr>
              <a:t>phos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physically light; spiritually </a:t>
            </a:r>
            <a:r>
              <a:rPr lang="en-US" sz="2800" dirty="0" err="1">
                <a:latin typeface="Tahoma" pitchFamily="34" charset="0"/>
                <a:ea typeface="Tahoma" pitchFamily="34" charset="0"/>
                <a:cs typeface="Tahoma" pitchFamily="34" charset="0"/>
              </a:rPr>
              <a:t>sinlessness</a:t>
            </a:r>
            <a:endParaRPr lang="en-US" sz="2800" dirty="0">
              <a:latin typeface="Tahoma" pitchFamily="34" charset="0"/>
              <a:ea typeface="Tahoma" pitchFamily="34" charset="0"/>
              <a:cs typeface="Tahoma" pitchFamily="34" charset="0"/>
            </a:endParaRPr>
          </a:p>
          <a:p>
            <a:pPr>
              <a:lnSpc>
                <a:spcPct val="90000"/>
              </a:lnSpc>
              <a:spcBef>
                <a:spcPts val="0"/>
              </a:spcBef>
            </a:pPr>
            <a:r>
              <a:rPr lang="en-US" sz="2800" b="1" dirty="0">
                <a:latin typeface="Tahoma" pitchFamily="34" charset="0"/>
                <a:ea typeface="Tahoma" pitchFamily="34" charset="0"/>
                <a:cs typeface="Tahoma" pitchFamily="34" charset="0"/>
              </a:rPr>
              <a:t>Genesis 1:3  </a:t>
            </a:r>
            <a:r>
              <a:rPr lang="en-US" sz="2800" dirty="0">
                <a:latin typeface="Tahoma" pitchFamily="34" charset="0"/>
                <a:ea typeface="Tahoma" pitchFamily="34" charset="0"/>
                <a:cs typeface="Tahoma" pitchFamily="34" charset="0"/>
              </a:rPr>
              <a:t>Then God said, "Let there be light"; and there was light. </a:t>
            </a:r>
          </a:p>
          <a:p>
            <a:pPr>
              <a:lnSpc>
                <a:spcPct val="90000"/>
              </a:lnSpc>
              <a:spcBef>
                <a:spcPts val="0"/>
              </a:spcBef>
            </a:pPr>
            <a:r>
              <a:rPr lang="en-US" sz="2800" b="1" dirty="0">
                <a:latin typeface="Tahoma" pitchFamily="34" charset="0"/>
                <a:ea typeface="Tahoma" pitchFamily="34" charset="0"/>
                <a:cs typeface="Tahoma" pitchFamily="34" charset="0"/>
              </a:rPr>
              <a:t>James 1:17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Every good thing given and every perfect gift is from above, coming down from the Father of lights, with whom there is no variation or shifting shadow. </a:t>
            </a:r>
          </a:p>
          <a:p>
            <a:pPr>
              <a:lnSpc>
                <a:spcPct val="90000"/>
              </a:lnSpc>
              <a:spcBef>
                <a:spcPts val="0"/>
              </a:spcBef>
            </a:pPr>
            <a:r>
              <a:rPr lang="en-US" sz="2800" b="1" dirty="0">
                <a:latin typeface="Tahoma" pitchFamily="34" charset="0"/>
                <a:ea typeface="Tahoma" pitchFamily="34" charset="0"/>
                <a:cs typeface="Tahoma" pitchFamily="34" charset="0"/>
              </a:rPr>
              <a:t>GOD DOESN’T CHANGE HIS MORAL VALUES </a:t>
            </a:r>
          </a:p>
          <a:p>
            <a:pPr>
              <a:lnSpc>
                <a:spcPct val="90000"/>
              </a:lnSpc>
              <a:spcBef>
                <a:spcPts val="0"/>
              </a:spcBef>
              <a:buNone/>
            </a:pPr>
            <a:r>
              <a:rPr lang="en-US" sz="2800" b="1" dirty="0">
                <a:latin typeface="Tahoma" pitchFamily="34" charset="0"/>
                <a:ea typeface="Tahoma" pitchFamily="34" charset="0"/>
                <a:cs typeface="Tahoma" pitchFamily="34" charset="0"/>
              </a:rPr>
              <a:t>                    CONCERNING RIGHT AND WRONG</a:t>
            </a:r>
          </a:p>
        </p:txBody>
      </p:sp>
      <p:sp>
        <p:nvSpPr>
          <p:cNvPr id="3" name="Title 2"/>
          <p:cNvSpPr>
            <a:spLocks noGrp="1"/>
          </p:cNvSpPr>
          <p:nvPr>
            <p:ph type="title"/>
          </p:nvPr>
        </p:nvSpPr>
        <p:spPr>
          <a:xfrm>
            <a:off x="457200" y="0"/>
            <a:ext cx="8229600" cy="914400"/>
          </a:xfrm>
        </p:spPr>
        <p:txBody>
          <a:bodyPr>
            <a:no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ABOUT LIGHT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8382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WATCH THE WALK</a:t>
            </a:r>
          </a:p>
        </p:txBody>
      </p:sp>
      <p:sp>
        <p:nvSpPr>
          <p:cNvPr id="4" name="Content Placeholder 3"/>
          <p:cNvSpPr>
            <a:spLocks noGrp="1"/>
          </p:cNvSpPr>
          <p:nvPr>
            <p:ph idx="1"/>
          </p:nvPr>
        </p:nvSpPr>
        <p:spPr>
          <a:xfrm>
            <a:off x="0" y="838200"/>
            <a:ext cx="9144000" cy="6019800"/>
          </a:xfrm>
        </p:spPr>
        <p:txBody>
          <a:bodyPr>
            <a:noAutofit/>
          </a:bodyPr>
          <a:lstStyle/>
          <a:p>
            <a:pPr>
              <a:lnSpc>
                <a:spcPct val="90000"/>
              </a:lnSpc>
              <a:spcBef>
                <a:spcPts val="200"/>
              </a:spcBef>
            </a:pPr>
            <a:r>
              <a:rPr lang="en-US" sz="2800" b="1" dirty="0">
                <a:latin typeface="Tahoma" pitchFamily="34" charset="0"/>
                <a:ea typeface="Tahoma" pitchFamily="34" charset="0"/>
                <a:cs typeface="Tahoma" pitchFamily="34" charset="0"/>
              </a:rPr>
              <a:t>1 John 1:6-7 </a:t>
            </a:r>
            <a:r>
              <a:rPr lang="en-US" sz="2800" dirty="0">
                <a:latin typeface="Tahoma" pitchFamily="34" charset="0"/>
                <a:ea typeface="Tahoma" pitchFamily="34" charset="0"/>
                <a:cs typeface="Tahoma" pitchFamily="34" charset="0"/>
              </a:rPr>
              <a:t> If we say that we have </a:t>
            </a:r>
            <a:r>
              <a:rPr lang="en-US" sz="2800" u="sng" dirty="0">
                <a:latin typeface="Tahoma" pitchFamily="34" charset="0"/>
                <a:ea typeface="Tahoma" pitchFamily="34" charset="0"/>
                <a:cs typeface="Tahoma" pitchFamily="34" charset="0"/>
              </a:rPr>
              <a:t>fellowship</a:t>
            </a:r>
            <a:r>
              <a:rPr lang="en-US" sz="2800" dirty="0">
                <a:latin typeface="Tahoma" pitchFamily="34" charset="0"/>
                <a:ea typeface="Tahoma" pitchFamily="34" charset="0"/>
                <a:cs typeface="Tahoma" pitchFamily="34" charset="0"/>
              </a:rPr>
              <a:t> with Him and </a:t>
            </a:r>
            <a:r>
              <a:rPr lang="en-US" sz="2800" i="1" dirty="0">
                <a:latin typeface="Tahoma" pitchFamily="34" charset="0"/>
                <a:ea typeface="Tahoma" pitchFamily="34" charset="0"/>
                <a:cs typeface="Tahoma" pitchFamily="34" charset="0"/>
              </a:rPr>
              <a:t>yet</a:t>
            </a:r>
            <a:r>
              <a:rPr lang="en-US" sz="2800" dirty="0">
                <a:latin typeface="Tahoma" pitchFamily="34" charset="0"/>
                <a:ea typeface="Tahoma" pitchFamily="34" charset="0"/>
                <a:cs typeface="Tahoma" pitchFamily="34" charset="0"/>
              </a:rPr>
              <a:t> walk in the darkness, we lie and do not practice the truth; </a:t>
            </a:r>
          </a:p>
          <a:p>
            <a:pPr>
              <a:lnSpc>
                <a:spcPct val="90000"/>
              </a:lnSpc>
              <a:spcBef>
                <a:spcPts val="200"/>
              </a:spcBef>
            </a:pPr>
            <a:r>
              <a:rPr lang="en-US" sz="2800" b="1" dirty="0">
                <a:latin typeface="Tahoma" pitchFamily="34" charset="0"/>
                <a:ea typeface="Tahoma" pitchFamily="34" charset="0"/>
                <a:cs typeface="Tahoma" pitchFamily="34" charset="0"/>
              </a:rPr>
              <a:t>2 Corinthians 6:14 </a:t>
            </a:r>
            <a:r>
              <a:rPr lang="en-US" sz="2800" dirty="0">
                <a:latin typeface="Tahoma" pitchFamily="34" charset="0"/>
                <a:ea typeface="Tahoma" pitchFamily="34" charset="0"/>
                <a:cs typeface="Tahoma" pitchFamily="34" charset="0"/>
              </a:rPr>
              <a:t> Do not be bound together with unbelievers; for what partnership have righteousness and lawlessness, or what fellowship has light with darkness?</a:t>
            </a:r>
          </a:p>
          <a:p>
            <a:pPr>
              <a:lnSpc>
                <a:spcPct val="90000"/>
              </a:lnSpc>
              <a:spcBef>
                <a:spcPts val="200"/>
              </a:spcBef>
            </a:pPr>
            <a:r>
              <a:rPr lang="en-US" sz="2800" dirty="0">
                <a:latin typeface="Tahoma" pitchFamily="34" charset="0"/>
                <a:ea typeface="Tahoma" pitchFamily="34" charset="0"/>
                <a:cs typeface="Tahoma" pitchFamily="34" charset="0"/>
              </a:rPr>
              <a:t>Fellowship is based on participation in shared goals or beliefs</a:t>
            </a:r>
          </a:p>
          <a:p>
            <a:pPr>
              <a:lnSpc>
                <a:spcPct val="90000"/>
              </a:lnSpc>
              <a:spcBef>
                <a:spcPts val="200"/>
              </a:spcBef>
            </a:pPr>
            <a:r>
              <a:rPr lang="en-US" sz="2800" dirty="0">
                <a:latin typeface="Tahoma" pitchFamily="34" charset="0"/>
                <a:ea typeface="Tahoma" pitchFamily="34" charset="0"/>
                <a:cs typeface="Tahoma" pitchFamily="34" charset="0"/>
              </a:rPr>
              <a:t>Bound together: </a:t>
            </a:r>
            <a:r>
              <a:rPr lang="en-US" sz="2800" i="1" dirty="0" err="1">
                <a:latin typeface="Tahoma" pitchFamily="34" charset="0"/>
                <a:ea typeface="Tahoma" pitchFamily="34" charset="0"/>
                <a:cs typeface="Tahoma" pitchFamily="34" charset="0"/>
              </a:rPr>
              <a:t>heterozugeo</a:t>
            </a:r>
            <a:r>
              <a:rPr lang="en-US" sz="2800" i="1" dirty="0">
                <a:latin typeface="Tahoma" pitchFamily="34" charset="0"/>
                <a:ea typeface="Tahoma" pitchFamily="34" charset="0"/>
                <a:cs typeface="Tahoma" pitchFamily="34" charset="0"/>
              </a:rPr>
              <a:t>:</a:t>
            </a:r>
            <a:r>
              <a:rPr lang="en-US" sz="2800" dirty="0">
                <a:latin typeface="Tahoma" pitchFamily="34" charset="0"/>
                <a:ea typeface="Tahoma" pitchFamily="34" charset="0"/>
                <a:cs typeface="Tahoma" pitchFamily="34" charset="0"/>
              </a:rPr>
              <a:t> to be yoked differently; unequally yoked</a:t>
            </a:r>
          </a:p>
          <a:p>
            <a:pPr>
              <a:lnSpc>
                <a:spcPct val="90000"/>
              </a:lnSpc>
              <a:spcBef>
                <a:spcPts val="200"/>
              </a:spcBef>
            </a:pPr>
            <a:r>
              <a:rPr lang="en-US" sz="2800" b="1" dirty="0">
                <a:latin typeface="Tahoma" pitchFamily="34" charset="0"/>
                <a:ea typeface="Tahoma" pitchFamily="34" charset="0"/>
                <a:cs typeface="Tahoma" pitchFamily="34" charset="0"/>
              </a:rPr>
              <a:t>Isaiah 5:20 </a:t>
            </a:r>
            <a:r>
              <a:rPr lang="en-US" sz="2800" dirty="0">
                <a:latin typeface="Tahoma" pitchFamily="34" charset="0"/>
                <a:ea typeface="Tahoma" pitchFamily="34" charset="0"/>
                <a:cs typeface="Tahoma" pitchFamily="34" charset="0"/>
              </a:rPr>
              <a:t> Woe to those who call evil good, and good evil; Who substitute darkness for light and light    for darkness; Who substitute bitter for sweet and sweet for bitter!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b="1" dirty="0">
                <a:latin typeface="Tahoma" pitchFamily="34" charset="0"/>
                <a:ea typeface="Tahoma" pitchFamily="34" charset="0"/>
                <a:cs typeface="Tahoma" pitchFamily="34" charset="0"/>
              </a:rPr>
              <a:t>1 John 1:7-8 …</a:t>
            </a:r>
            <a:r>
              <a:rPr lang="en-US" sz="2600" dirty="0">
                <a:latin typeface="Tahoma" pitchFamily="34" charset="0"/>
                <a:ea typeface="Tahoma" pitchFamily="34" charset="0"/>
                <a:cs typeface="Tahoma" pitchFamily="34" charset="0"/>
              </a:rPr>
              <a:t>but if we walk in the Light as He Himself is in the Light, we have fellowship with one another, and the blood of Jesus His Son cleanses us from all sin. If we say that we have no sin, we are deceiving ourselves and the truth is not in us. </a:t>
            </a:r>
          </a:p>
          <a:p>
            <a:r>
              <a:rPr lang="en-US" sz="2600" dirty="0">
                <a:latin typeface="Tahoma" pitchFamily="34" charset="0"/>
                <a:ea typeface="Tahoma" pitchFamily="34" charset="0"/>
                <a:cs typeface="Tahoma" pitchFamily="34" charset="0"/>
              </a:rPr>
              <a:t>The </a:t>
            </a:r>
            <a:r>
              <a:rPr lang="en-US" sz="2600" dirty="0" err="1">
                <a:latin typeface="Tahoma" pitchFamily="34" charset="0"/>
                <a:ea typeface="Tahoma" pitchFamily="34" charset="0"/>
                <a:cs typeface="Tahoma" pitchFamily="34" charset="0"/>
              </a:rPr>
              <a:t>gnostics</a:t>
            </a:r>
            <a:r>
              <a:rPr lang="en-US" sz="2600" dirty="0">
                <a:latin typeface="Tahoma" pitchFamily="34" charset="0"/>
                <a:ea typeface="Tahoma" pitchFamily="34" charset="0"/>
                <a:cs typeface="Tahoma" pitchFamily="34" charset="0"/>
              </a:rPr>
              <a:t> claimed to have no sin mostly because they changed the definition of sin; in reality, their entire system of doctrine and thought was sinful</a:t>
            </a:r>
          </a:p>
          <a:p>
            <a:r>
              <a:rPr lang="en-US" sz="2600" dirty="0">
                <a:latin typeface="Tahoma" pitchFamily="34" charset="0"/>
                <a:ea typeface="Tahoma" pitchFamily="34" charset="0"/>
                <a:cs typeface="Tahoma" pitchFamily="34" charset="0"/>
              </a:rPr>
              <a:t>Deceiving: </a:t>
            </a:r>
            <a:r>
              <a:rPr lang="en-US" sz="2600" i="1" dirty="0" err="1">
                <a:latin typeface="Tahoma" pitchFamily="34" charset="0"/>
                <a:ea typeface="Tahoma" pitchFamily="34" charset="0"/>
                <a:cs typeface="Tahoma" pitchFamily="34" charset="0"/>
              </a:rPr>
              <a:t>planao</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to be in error; </a:t>
            </a:r>
          </a:p>
          <a:p>
            <a:r>
              <a:rPr lang="en-US" sz="2600" b="1" dirty="0">
                <a:latin typeface="Tahoma" pitchFamily="34" charset="0"/>
                <a:ea typeface="Tahoma" pitchFamily="34" charset="0"/>
                <a:cs typeface="Tahoma" pitchFamily="34" charset="0"/>
              </a:rPr>
              <a:t>James 1:22 </a:t>
            </a:r>
            <a:r>
              <a:rPr lang="en-US" sz="2600" dirty="0">
                <a:latin typeface="Tahoma" pitchFamily="34" charset="0"/>
                <a:ea typeface="Tahoma" pitchFamily="34" charset="0"/>
                <a:cs typeface="Tahoma" pitchFamily="34" charset="0"/>
              </a:rPr>
              <a:t> But prove yourselves doers of the word, and not merely hearers who </a:t>
            </a:r>
            <a:r>
              <a:rPr lang="en-US" sz="2600" u="sng" dirty="0">
                <a:latin typeface="Tahoma" pitchFamily="34" charset="0"/>
                <a:ea typeface="Tahoma" pitchFamily="34" charset="0"/>
                <a:cs typeface="Tahoma" pitchFamily="34" charset="0"/>
              </a:rPr>
              <a:t>delude</a:t>
            </a:r>
            <a:r>
              <a:rPr lang="en-US" sz="2600" dirty="0">
                <a:latin typeface="Tahoma" pitchFamily="34" charset="0"/>
                <a:ea typeface="Tahoma" pitchFamily="34" charset="0"/>
                <a:cs typeface="Tahoma" pitchFamily="34" charset="0"/>
              </a:rPr>
              <a:t> themselves. </a:t>
            </a:r>
          </a:p>
          <a:p>
            <a:pPr>
              <a:spcBef>
                <a:spcPts val="0"/>
              </a:spcBef>
            </a:pPr>
            <a:r>
              <a:rPr lang="en-US" sz="2600" dirty="0">
                <a:latin typeface="Tahoma" pitchFamily="34" charset="0"/>
                <a:ea typeface="Tahoma" pitchFamily="34" charset="0"/>
                <a:cs typeface="Tahoma" pitchFamily="34" charset="0"/>
              </a:rPr>
              <a:t>Listen to wrong sources; fail to act on what you know to</a:t>
            </a:r>
          </a:p>
          <a:p>
            <a:pPr>
              <a:spcBef>
                <a:spcPts val="0"/>
              </a:spcBef>
              <a:buNone/>
            </a:pPr>
            <a:r>
              <a:rPr lang="en-US" sz="2600" dirty="0">
                <a:latin typeface="Tahoma" pitchFamily="34" charset="0"/>
                <a:ea typeface="Tahoma" pitchFamily="34" charset="0"/>
                <a:cs typeface="Tahoma" pitchFamily="34" charset="0"/>
              </a:rPr>
              <a:t>                     be God’s will</a:t>
            </a:r>
          </a:p>
        </p:txBody>
      </p:sp>
      <p:sp>
        <p:nvSpPr>
          <p:cNvPr id="3" name="Title 2"/>
          <p:cNvSpPr>
            <a:spLocks noGrp="1"/>
          </p:cNvSpPr>
          <p:nvPr>
            <p:ph type="title"/>
          </p:nvPr>
        </p:nvSpPr>
        <p:spPr>
          <a:xfrm>
            <a:off x="457200" y="0"/>
            <a:ext cx="8229600" cy="9906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HERESIES CONFRONTED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2229</TotalTime>
  <Words>2195</Words>
  <Application>Microsoft Office PowerPoint</Application>
  <PresentationFormat>On-screen Show (4:3)</PresentationFormat>
  <Paragraphs>121</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Lucida Sans Unicode</vt:lpstr>
      <vt:lpstr>Tahoma</vt:lpstr>
      <vt:lpstr>Verdana</vt:lpstr>
      <vt:lpstr>Wingdings 2</vt:lpstr>
      <vt:lpstr>Wingdings 3</vt:lpstr>
      <vt:lpstr>Concourse</vt:lpstr>
      <vt:lpstr>  THE EPISTLES     OF     JOHN</vt:lpstr>
      <vt:lpstr>WORD FOR THE JOURNEY</vt:lpstr>
      <vt:lpstr>CONCERN ABOUT FELLOWSHIP</vt:lpstr>
      <vt:lpstr>REFUTING DOCETISM</vt:lpstr>
      <vt:lpstr>IMPORTANCE OF HIS HUMANITY</vt:lpstr>
      <vt:lpstr>JOHN’S EXPRESSED DESIRE</vt:lpstr>
      <vt:lpstr>ABOUT LIGHT</vt:lpstr>
      <vt:lpstr>WATCH THE WALK</vt:lpstr>
      <vt:lpstr>HERESIES CONFRONTED</vt:lpstr>
      <vt:lpstr>SELF-DECEPTION</vt:lpstr>
      <vt:lpstr>KNOWING GOD</vt:lpstr>
      <vt:lpstr>THE MERCY SEAT</vt:lpstr>
      <vt:lpstr>KEEPING HIS COMMANDMENTS</vt:lpstr>
      <vt:lpstr>OLD AND NEW</vt:lpstr>
      <vt:lpstr>OLD AND NEW</vt:lpstr>
      <vt:lpstr>DISCIPLESHIP</vt:lpstr>
      <vt:lpstr>ABIDING</vt:lpstr>
      <vt:lpstr>EVIDENCE OF DISCIPLESHIP</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15</cp:revision>
  <dcterms:created xsi:type="dcterms:W3CDTF">2015-09-06T18:58:25Z</dcterms:created>
  <dcterms:modified xsi:type="dcterms:W3CDTF">2021-06-14T20:50:18Z</dcterms:modified>
</cp:coreProperties>
</file>