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9" r:id="rId3"/>
    <p:sldId id="257" r:id="rId4"/>
    <p:sldId id="262" r:id="rId5"/>
    <p:sldId id="258" r:id="rId6"/>
    <p:sldId id="268" r:id="rId7"/>
    <p:sldId id="259" r:id="rId8"/>
    <p:sldId id="263" r:id="rId9"/>
    <p:sldId id="260" r:id="rId10"/>
    <p:sldId id="261" r:id="rId11"/>
    <p:sldId id="264" r:id="rId12"/>
    <p:sldId id="265" r:id="rId13"/>
    <p:sldId id="266" r:id="rId14"/>
    <p:sldId id="267" r:id="rId15"/>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Lynn Gower" initials="JG" lastIdx="1" clrIdx="0">
    <p:extLst>
      <p:ext uri="{19B8F6BF-5375-455C-9EA6-DF929625EA0E}">
        <p15:presenceInfo xmlns:p15="http://schemas.microsoft.com/office/powerpoint/2012/main" userId="0893b5b3a22eb49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11" autoAdjust="0"/>
    <p:restoredTop sz="94660"/>
  </p:normalViewPr>
  <p:slideViewPr>
    <p:cSldViewPr>
      <p:cViewPr varScale="1">
        <p:scale>
          <a:sx n="51" d="100"/>
          <a:sy n="51" d="100"/>
        </p:scale>
        <p:origin x="1411" y="3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6-02T13:59:50.016" idx="1">
    <p:pos x="5669" y="1736"/>
    <p:text/>
    <p:extLst>
      <p:ext uri="{C676402C-5697-4E1C-873F-D02D1690AC5C}">
        <p15:threadingInfo xmlns:p15="http://schemas.microsoft.com/office/powerpoint/2012/main" timeZoneBias="30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CEB1626D-BED2-4848-B555-278E29A19EE1}" type="datetimeFigureOut">
              <a:rPr lang="en-US" smtClean="0"/>
              <a:t>6/7/2021</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3667CC7A-5F07-4841-8C41-BEE582C54190}" type="slidenum">
              <a:rPr lang="en-US" smtClean="0"/>
              <a:t>‹#›</a:t>
            </a:fld>
            <a:endParaRPr lang="en-US"/>
          </a:p>
        </p:txBody>
      </p:sp>
    </p:spTree>
    <p:extLst>
      <p:ext uri="{BB962C8B-B14F-4D97-AF65-F5344CB8AC3E}">
        <p14:creationId xmlns:p14="http://schemas.microsoft.com/office/powerpoint/2010/main" val="3457010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642779F-5C9F-4F2D-B73D-F62AAD34DD2D}" type="datetimeFigureOut">
              <a:rPr lang="en-US" smtClean="0"/>
              <a:pPr/>
              <a:t>6/7/2021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333AC39-BE40-44CE-98F3-4B7C4768B2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42779F-5C9F-4F2D-B73D-F62AAD34DD2D}" type="datetimeFigureOut">
              <a:rPr lang="en-US" smtClean="0"/>
              <a:pPr/>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42779F-5C9F-4F2D-B73D-F62AAD34DD2D}" type="datetimeFigureOut">
              <a:rPr lang="en-US" smtClean="0"/>
              <a:pPr/>
              <a:t>6/7/2021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33AC39-BE40-44CE-98F3-4B7C4768B26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42779F-5C9F-4F2D-B73D-F62AAD34DD2D}" type="datetimeFigureOut">
              <a:rPr lang="en-US" smtClean="0"/>
              <a:pPr/>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42779F-5C9F-4F2D-B73D-F62AAD34DD2D}" type="datetimeFigureOut">
              <a:rPr lang="en-US" smtClean="0"/>
              <a:pPr/>
              <a:t>6/7/2021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642779F-5C9F-4F2D-B73D-F62AAD34DD2D}" type="datetimeFigureOut">
              <a:rPr lang="en-US" smtClean="0"/>
              <a:pPr/>
              <a:t>6/7/2021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33AC39-BE40-44CE-98F3-4B7C4768B267}"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2779F-5C9F-4F2D-B73D-F62AAD34DD2D}" type="datetimeFigureOut">
              <a:rPr lang="en-US" smtClean="0"/>
              <a:pPr/>
              <a:t>6/7/2021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33AC39-BE40-44CE-98F3-4B7C4768B2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642779F-5C9F-4F2D-B73D-F62AAD34DD2D}" type="datetimeFigureOut">
              <a:rPr lang="en-US" smtClean="0"/>
              <a:pPr/>
              <a:t>6/7/2021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33AC39-BE40-44CE-98F3-4B7C4768B2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642779F-5C9F-4F2D-B73D-F62AAD34DD2D}" type="datetimeFigureOut">
              <a:rPr lang="en-US" smtClean="0"/>
              <a:pPr/>
              <a:t>6/7/2021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333AC39-BE40-44CE-98F3-4B7C4768B26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642779F-5C9F-4F2D-B73D-F62AAD34DD2D}" type="datetimeFigureOut">
              <a:rPr lang="en-US" smtClean="0"/>
              <a:pPr/>
              <a:t>6/7/2021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33AC39-BE40-44CE-98F3-4B7C4768B2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657600"/>
            <a:ext cx="7772400" cy="1295400"/>
          </a:xfrm>
        </p:spPr>
        <p:txBody>
          <a:bodyPr>
            <a:normAutofit fontScale="90000"/>
          </a:bodyPr>
          <a:lstStyle/>
          <a:p>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JoLynn Gower</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Summer 2021</a:t>
            </a:r>
            <a:b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br>
            <a:r>
              <a:rPr lang="en-US" sz="22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493-6151</a:t>
            </a:r>
            <a:br>
              <a:rPr lang="en-US" sz="2000" dirty="0">
                <a:solidFill>
                  <a:schemeClr val="tx1"/>
                </a:solidFill>
                <a:effectLst>
                  <a:outerShdw blurRad="38100" dist="38100" dir="2700000" algn="tl" rotWithShape="0">
                    <a:srgbClr val="000000">
                      <a:alpha val="43137"/>
                    </a:srgbClr>
                  </a:outerShdw>
                </a:effectLst>
                <a:latin typeface="Tahoma" pitchFamily="34" charset="0"/>
                <a:ea typeface="Tahoma" pitchFamily="34" charset="0"/>
                <a:cs typeface="Tahoma" pitchFamily="34" charset="0"/>
              </a:rPr>
            </a:br>
            <a:r>
              <a:rPr lang="en-US" sz="2000" b="0" dirty="0">
                <a:solidFill>
                  <a:schemeClr val="accent1">
                    <a:lumMod val="50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jgower@guardingthetruth.org</a:t>
            </a:r>
          </a:p>
        </p:txBody>
      </p:sp>
      <p:sp>
        <p:nvSpPr>
          <p:cNvPr id="3" name="TextBox 2">
            <a:extLst>
              <a:ext uri="{FF2B5EF4-FFF2-40B4-BE49-F238E27FC236}">
                <a16:creationId xmlns:a16="http://schemas.microsoft.com/office/drawing/2014/main" id="{E5D14D56-4556-411E-AFB9-9C389C2C82D8}"/>
              </a:ext>
            </a:extLst>
          </p:cNvPr>
          <p:cNvSpPr txBox="1"/>
          <p:nvPr/>
        </p:nvSpPr>
        <p:spPr>
          <a:xfrm>
            <a:off x="3352800" y="857440"/>
            <a:ext cx="2794355" cy="2308324"/>
          </a:xfrm>
          <a:prstGeom prst="rect">
            <a:avLst/>
          </a:prstGeom>
          <a:noFill/>
        </p:spPr>
        <p:txBody>
          <a:bodyPr wrap="none" rtlCol="0">
            <a:spAutoFit/>
          </a:bodyPr>
          <a:lstStyle/>
          <a:p>
            <a:r>
              <a:rPr lang="en-US" sz="4800" dirty="0">
                <a:latin typeface="Tahoma" panose="020B0604030504040204" pitchFamily="34" charset="0"/>
                <a:ea typeface="Tahoma" panose="020B0604030504040204" pitchFamily="34" charset="0"/>
                <a:cs typeface="Tahoma" panose="020B0604030504040204" pitchFamily="34" charset="0"/>
              </a:rPr>
              <a:t>EPISTLES</a:t>
            </a:r>
          </a:p>
          <a:p>
            <a:pPr algn="ctr"/>
            <a:r>
              <a:rPr lang="en-US" sz="4800" dirty="0">
                <a:latin typeface="Tahoma" panose="020B0604030504040204" pitchFamily="34" charset="0"/>
                <a:ea typeface="Tahoma" panose="020B0604030504040204" pitchFamily="34" charset="0"/>
                <a:cs typeface="Tahoma" panose="020B0604030504040204" pitchFamily="34" charset="0"/>
              </a:rPr>
              <a:t>OF</a:t>
            </a:r>
          </a:p>
          <a:p>
            <a:pPr algn="ctr"/>
            <a:r>
              <a:rPr lang="en-US" sz="4800" dirty="0">
                <a:latin typeface="Tahoma" panose="020B0604030504040204" pitchFamily="34" charset="0"/>
                <a:ea typeface="Tahoma" panose="020B0604030504040204" pitchFamily="34" charset="0"/>
                <a:cs typeface="Tahoma" panose="020B0604030504040204" pitchFamily="34" charset="0"/>
              </a:rPr>
              <a:t>JOHN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90600"/>
            <a:ext cx="9144000" cy="5867400"/>
          </a:xfrm>
        </p:spPr>
        <p:txBody>
          <a:bodyPr>
            <a:normAutofit/>
          </a:bodyPr>
          <a:lstStyle/>
          <a:p>
            <a:r>
              <a:rPr lang="en-US" sz="2600" dirty="0">
                <a:latin typeface="Tahoma" pitchFamily="34" charset="0"/>
                <a:ea typeface="Tahoma" pitchFamily="34" charset="0"/>
                <a:cs typeface="Tahoma" pitchFamily="34" charset="0"/>
              </a:rPr>
              <a:t>Persecution (economic and social) had caused a dispersion</a:t>
            </a:r>
          </a:p>
          <a:p>
            <a:r>
              <a:rPr lang="en-US" sz="2600" dirty="0">
                <a:latin typeface="Tahoma" pitchFamily="34" charset="0"/>
                <a:ea typeface="Tahoma" pitchFamily="34" charset="0"/>
                <a:cs typeface="Tahoma" pitchFamily="34" charset="0"/>
              </a:rPr>
              <a:t>Heresy was rampant; early church councils were faced with many decisions that were extremely difficult</a:t>
            </a:r>
          </a:p>
          <a:p>
            <a:pPr marL="0">
              <a:spcBef>
                <a:spcPts val="0"/>
              </a:spcBef>
            </a:pPr>
            <a:r>
              <a:rPr lang="en-US" sz="2600" b="1" dirty="0" err="1">
                <a:latin typeface="Tahoma" pitchFamily="34" charset="0"/>
                <a:ea typeface="Tahoma" pitchFamily="34" charset="0"/>
                <a:cs typeface="Tahoma" pitchFamily="34" charset="0"/>
              </a:rPr>
              <a:t>Judaizers</a:t>
            </a:r>
            <a:r>
              <a:rPr lang="en-US" sz="2600" dirty="0">
                <a:latin typeface="Tahoma" pitchFamily="34" charset="0"/>
                <a:ea typeface="Tahoma" pitchFamily="34" charset="0"/>
                <a:cs typeface="Tahoma" pitchFamily="34" charset="0"/>
              </a:rPr>
              <a:t> – Christianity is a sect of Judaism; to be </a:t>
            </a:r>
          </a:p>
          <a:p>
            <a:pPr marL="0">
              <a:spcBef>
                <a:spcPts val="0"/>
              </a:spcBef>
              <a:buNone/>
            </a:pPr>
            <a:r>
              <a:rPr lang="en-US" sz="2600" dirty="0">
                <a:latin typeface="Tahoma" pitchFamily="34" charset="0"/>
                <a:ea typeface="Tahoma" pitchFamily="34" charset="0"/>
                <a:cs typeface="Tahoma" pitchFamily="34" charset="0"/>
              </a:rPr>
              <a:t>   Christian you have to be Jewish first; you must keep the</a:t>
            </a:r>
          </a:p>
          <a:p>
            <a:pPr marL="0">
              <a:spcBef>
                <a:spcPts val="0"/>
              </a:spcBef>
              <a:buNone/>
            </a:pPr>
            <a:r>
              <a:rPr lang="en-US" sz="2600" dirty="0">
                <a:latin typeface="Tahoma" pitchFamily="34" charset="0"/>
                <a:ea typeface="Tahoma" pitchFamily="34" charset="0"/>
                <a:cs typeface="Tahoma" pitchFamily="34" charset="0"/>
              </a:rPr>
              <a:t>   Law</a:t>
            </a:r>
          </a:p>
          <a:p>
            <a:pPr marL="0">
              <a:spcBef>
                <a:spcPts val="0"/>
              </a:spcBef>
            </a:pPr>
            <a:r>
              <a:rPr lang="en-US" sz="2600" b="1" dirty="0" err="1">
                <a:latin typeface="Tahoma" pitchFamily="34" charset="0"/>
                <a:ea typeface="Tahoma" pitchFamily="34" charset="0"/>
                <a:cs typeface="Tahoma" pitchFamily="34" charset="0"/>
              </a:rPr>
              <a:t>Docetists</a:t>
            </a:r>
            <a:r>
              <a:rPr lang="en-US" sz="2600" dirty="0">
                <a:latin typeface="Tahoma" pitchFamily="34" charset="0"/>
                <a:ea typeface="Tahoma" pitchFamily="34" charset="0"/>
                <a:cs typeface="Tahoma" pitchFamily="34" charset="0"/>
              </a:rPr>
              <a:t> – believed that Jesus didn’t have a physical</a:t>
            </a:r>
          </a:p>
          <a:p>
            <a:pPr marL="0">
              <a:spcBef>
                <a:spcPts val="0"/>
              </a:spcBef>
              <a:buNone/>
            </a:pPr>
            <a:r>
              <a:rPr lang="en-US" sz="2600" dirty="0">
                <a:latin typeface="Tahoma" pitchFamily="34" charset="0"/>
                <a:ea typeface="Tahoma" pitchFamily="34" charset="0"/>
                <a:cs typeface="Tahoma" pitchFamily="34" charset="0"/>
              </a:rPr>
              <a:t>   body; since the body was evil, Jesus’ apparent body was</a:t>
            </a:r>
          </a:p>
          <a:p>
            <a:pPr marL="0">
              <a:spcBef>
                <a:spcPts val="0"/>
              </a:spcBef>
              <a:buNone/>
            </a:pPr>
            <a:r>
              <a:rPr lang="en-US" sz="2600" dirty="0">
                <a:latin typeface="Tahoma" pitchFamily="34" charset="0"/>
                <a:ea typeface="Tahoma" pitchFamily="34" charset="0"/>
                <a:cs typeface="Tahoma" pitchFamily="34" charset="0"/>
              </a:rPr>
              <a:t>   an illusion</a:t>
            </a:r>
          </a:p>
          <a:p>
            <a:pPr marL="0">
              <a:spcBef>
                <a:spcPts val="0"/>
              </a:spcBef>
            </a:pPr>
            <a:r>
              <a:rPr lang="en-US" sz="2600" b="1" dirty="0">
                <a:latin typeface="Tahoma" pitchFamily="34" charset="0"/>
                <a:ea typeface="Tahoma" pitchFamily="34" charset="0"/>
                <a:cs typeface="Tahoma" pitchFamily="34" charset="0"/>
              </a:rPr>
              <a:t>Gnostics –</a:t>
            </a:r>
            <a:r>
              <a:rPr lang="en-US" sz="2600" dirty="0">
                <a:latin typeface="Tahoma" pitchFamily="34" charset="0"/>
                <a:ea typeface="Tahoma" pitchFamily="34" charset="0"/>
                <a:cs typeface="Tahoma" pitchFamily="34" charset="0"/>
              </a:rPr>
              <a:t> there are many schools of </a:t>
            </a:r>
            <a:r>
              <a:rPr lang="en-US" sz="2600" dirty="0" err="1">
                <a:latin typeface="Tahoma" pitchFamily="34" charset="0"/>
                <a:ea typeface="Tahoma" pitchFamily="34" charset="0"/>
                <a:cs typeface="Tahoma" pitchFamily="34" charset="0"/>
              </a:rPr>
              <a:t>gnostics</a:t>
            </a:r>
            <a:r>
              <a:rPr lang="en-US" sz="2600" dirty="0">
                <a:latin typeface="Tahoma" pitchFamily="34" charset="0"/>
                <a:ea typeface="Tahoma" pitchFamily="34" charset="0"/>
                <a:cs typeface="Tahoma" pitchFamily="34" charset="0"/>
              </a:rPr>
              <a:t>; in general</a:t>
            </a:r>
          </a:p>
          <a:p>
            <a:pPr marL="0">
              <a:spcBef>
                <a:spcPts val="0"/>
              </a:spcBef>
              <a:buNone/>
            </a:pPr>
            <a:r>
              <a:rPr lang="en-US" sz="2600" dirty="0">
                <a:latin typeface="Tahoma" pitchFamily="34" charset="0"/>
                <a:ea typeface="Tahoma" pitchFamily="34" charset="0"/>
                <a:cs typeface="Tahoma" pitchFamily="34" charset="0"/>
              </a:rPr>
              <a:t>   they believe more in salvation from knowledge rather than</a:t>
            </a:r>
          </a:p>
          <a:p>
            <a:pPr marL="0">
              <a:spcBef>
                <a:spcPts val="0"/>
              </a:spcBef>
              <a:buNone/>
            </a:pPr>
            <a:r>
              <a:rPr lang="en-US" sz="2600" dirty="0">
                <a:latin typeface="Tahoma" pitchFamily="34" charset="0"/>
                <a:ea typeface="Tahoma" pitchFamily="34" charset="0"/>
                <a:cs typeface="Tahoma" pitchFamily="34" charset="0"/>
              </a:rPr>
              <a:t>   payment for sin; an unknowable God and a very knowable</a:t>
            </a:r>
          </a:p>
          <a:p>
            <a:pPr marL="0">
              <a:spcBef>
                <a:spcPts val="0"/>
              </a:spcBef>
              <a:buNone/>
            </a:pPr>
            <a:r>
              <a:rPr lang="en-US" sz="2600" dirty="0">
                <a:latin typeface="Tahoma" pitchFamily="34" charset="0"/>
                <a:ea typeface="Tahoma" pitchFamily="34" charset="0"/>
                <a:cs typeface="Tahoma" pitchFamily="34" charset="0"/>
              </a:rPr>
              <a:t>               demiurge who created evil things</a:t>
            </a:r>
            <a:endParaRPr lang="en-US" sz="2600" b="1" dirty="0">
              <a:latin typeface="Tahoma" pitchFamily="34" charset="0"/>
              <a:ea typeface="Tahoma" pitchFamily="34" charset="0"/>
              <a:cs typeface="Tahoma" pitchFamily="34" charset="0"/>
            </a:endParaRPr>
          </a:p>
          <a:p>
            <a:endParaRPr lang="en-US" sz="2600" dirty="0">
              <a:latin typeface="Tahoma" pitchFamily="34" charset="0"/>
              <a:ea typeface="Tahoma" pitchFamily="34" charset="0"/>
              <a:cs typeface="Tahoma" pitchFamily="34" charset="0"/>
            </a:endParaRPr>
          </a:p>
          <a:p>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10668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HERESIES CONFRONTED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24A95F5-B1D8-44D9-8065-2E35569DE403}"/>
              </a:ext>
            </a:extLst>
          </p:cNvPr>
          <p:cNvSpPr>
            <a:spLocks noGrp="1"/>
          </p:cNvSpPr>
          <p:nvPr>
            <p:ph idx="1"/>
          </p:nvPr>
        </p:nvSpPr>
        <p:spPr>
          <a:xfrm>
            <a:off x="0" y="1066800"/>
            <a:ext cx="9144000" cy="5791200"/>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1 John 1:1</a:t>
            </a:r>
            <a:r>
              <a:rPr lang="en-US" dirty="0">
                <a:latin typeface="Tahoma" panose="020B0604030504040204" pitchFamily="34" charset="0"/>
                <a:ea typeface="Tahoma" panose="020B0604030504040204" pitchFamily="34" charset="0"/>
                <a:cs typeface="Tahoma" panose="020B0604030504040204" pitchFamily="34" charset="0"/>
              </a:rPr>
              <a:t> What was from the beginning, what we have heard, what we have seen with our eyes, what we have looked at and touched with our hands, concerning the Word of Life— </a:t>
            </a:r>
          </a:p>
          <a:p>
            <a:r>
              <a:rPr lang="en-US" dirty="0">
                <a:latin typeface="Tahoma" panose="020B0604030504040204" pitchFamily="34" charset="0"/>
                <a:ea typeface="Tahoma" panose="020B0604030504040204" pitchFamily="34" charset="0"/>
                <a:cs typeface="Tahoma" panose="020B0604030504040204" pitchFamily="34" charset="0"/>
              </a:rPr>
              <a:t>Numbering himself among apostolic witnesses</a:t>
            </a:r>
          </a:p>
          <a:p>
            <a:r>
              <a:rPr lang="en-US" dirty="0">
                <a:latin typeface="Tahoma" panose="020B0604030504040204" pitchFamily="34" charset="0"/>
                <a:ea typeface="Tahoma" panose="020B0604030504040204" pitchFamily="34" charset="0"/>
                <a:cs typeface="Tahoma" panose="020B0604030504040204" pitchFamily="34" charset="0"/>
              </a:rPr>
              <a:t>Proclaimed what he knew to be truth about Jesus as an apostle who witnessed these things</a:t>
            </a:r>
          </a:p>
          <a:p>
            <a:r>
              <a:rPr lang="en-US" dirty="0">
                <a:latin typeface="Tahoma" panose="020B0604030504040204" pitchFamily="34" charset="0"/>
                <a:ea typeface="Tahoma" panose="020B0604030504040204" pitchFamily="34" charset="0"/>
                <a:cs typeface="Tahoma" panose="020B0604030504040204" pitchFamily="34" charset="0"/>
              </a:rPr>
              <a:t>Heard</a:t>
            </a:r>
          </a:p>
          <a:p>
            <a:r>
              <a:rPr lang="en-US" dirty="0">
                <a:latin typeface="Tahoma" panose="020B0604030504040204" pitchFamily="34" charset="0"/>
                <a:ea typeface="Tahoma" panose="020B0604030504040204" pitchFamily="34" charset="0"/>
                <a:cs typeface="Tahoma" panose="020B0604030504040204" pitchFamily="34" charset="0"/>
              </a:rPr>
              <a:t>Seen</a:t>
            </a:r>
          </a:p>
          <a:p>
            <a:r>
              <a:rPr lang="en-US" dirty="0">
                <a:latin typeface="Tahoma" panose="020B0604030504040204" pitchFamily="34" charset="0"/>
                <a:ea typeface="Tahoma" panose="020B0604030504040204" pitchFamily="34" charset="0"/>
                <a:cs typeface="Tahoma" panose="020B0604030504040204" pitchFamily="34" charset="0"/>
              </a:rPr>
              <a:t>Looked at</a:t>
            </a:r>
          </a:p>
          <a:p>
            <a:r>
              <a:rPr lang="en-US" dirty="0">
                <a:latin typeface="Tahoma" panose="020B0604030504040204" pitchFamily="34" charset="0"/>
                <a:ea typeface="Tahoma" panose="020B0604030504040204" pitchFamily="34" charset="0"/>
                <a:cs typeface="Tahoma" panose="020B0604030504040204" pitchFamily="34" charset="0"/>
              </a:rPr>
              <a:t>Touched</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a:p>
            <a:endParaRPr lang="en-US" dirty="0"/>
          </a:p>
        </p:txBody>
      </p:sp>
      <p:sp>
        <p:nvSpPr>
          <p:cNvPr id="3" name="Title 2">
            <a:extLst>
              <a:ext uri="{FF2B5EF4-FFF2-40B4-BE49-F238E27FC236}">
                <a16:creationId xmlns:a16="http://schemas.microsoft.com/office/drawing/2014/main" id="{F875A42C-8E13-4F26-96EB-D47E19EE0CCE}"/>
              </a:ext>
            </a:extLst>
          </p:cNvPr>
          <p:cNvSpPr>
            <a:spLocks noGrp="1"/>
          </p:cNvSpPr>
          <p:nvPr>
            <p:ph type="title"/>
          </p:nvPr>
        </p:nvSpPr>
        <p:spPr>
          <a:xfrm>
            <a:off x="457200" y="0"/>
            <a:ext cx="8229600" cy="1219200"/>
          </a:xfrm>
        </p:spPr>
        <p:txBody>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FROM THE BEGINNING</a:t>
            </a:r>
          </a:p>
        </p:txBody>
      </p:sp>
    </p:spTree>
    <p:extLst>
      <p:ext uri="{BB962C8B-B14F-4D97-AF65-F5344CB8AC3E}">
        <p14:creationId xmlns:p14="http://schemas.microsoft.com/office/powerpoint/2010/main" val="3417073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AA70725-5214-4239-96E5-D1CD6D4285BB}"/>
              </a:ext>
            </a:extLst>
          </p:cNvPr>
          <p:cNvSpPr>
            <a:spLocks noGrp="1"/>
          </p:cNvSpPr>
          <p:nvPr>
            <p:ph idx="1"/>
          </p:nvPr>
        </p:nvSpPr>
        <p:spPr>
          <a:xfrm>
            <a:off x="0" y="1219200"/>
            <a:ext cx="9067800" cy="5638800"/>
          </a:xfrm>
        </p:spPr>
        <p:txBody>
          <a:bodyPr/>
          <a:lstStyle/>
          <a:p>
            <a:r>
              <a:rPr lang="en-US" b="1" dirty="0">
                <a:latin typeface="Tahoma" panose="020B0604030504040204" pitchFamily="34" charset="0"/>
                <a:ea typeface="Tahoma" panose="020B0604030504040204" pitchFamily="34" charset="0"/>
                <a:cs typeface="Tahoma" panose="020B0604030504040204" pitchFamily="34" charset="0"/>
              </a:rPr>
              <a:t>1 John 1:2 …</a:t>
            </a:r>
            <a:r>
              <a:rPr lang="en-US" dirty="0">
                <a:latin typeface="Tahoma" panose="020B0604030504040204" pitchFamily="34" charset="0"/>
                <a:ea typeface="Tahoma" panose="020B0604030504040204" pitchFamily="34" charset="0"/>
                <a:cs typeface="Tahoma" panose="020B0604030504040204" pitchFamily="34" charset="0"/>
              </a:rPr>
              <a:t>and the life was manifested, and we have seen and testify and proclaim to you the eternal life, which was with the Father and was manifested to us—</a:t>
            </a:r>
          </a:p>
          <a:p>
            <a:r>
              <a:rPr lang="en-US" dirty="0">
                <a:latin typeface="Tahoma" panose="020B0604030504040204" pitchFamily="34" charset="0"/>
                <a:ea typeface="Tahoma" panose="020B0604030504040204" pitchFamily="34" charset="0"/>
                <a:cs typeface="Tahoma" panose="020B0604030504040204" pitchFamily="34" charset="0"/>
              </a:rPr>
              <a:t>He had actually seen Jesus</a:t>
            </a:r>
          </a:p>
          <a:p>
            <a:r>
              <a:rPr lang="en-US" dirty="0">
                <a:latin typeface="Tahoma" panose="020B0604030504040204" pitchFamily="34" charset="0"/>
                <a:ea typeface="Tahoma" panose="020B0604030504040204" pitchFamily="34" charset="0"/>
                <a:cs typeface="Tahoma" panose="020B0604030504040204" pitchFamily="34" charset="0"/>
              </a:rPr>
              <a:t>He had heard various things that Jesus had said</a:t>
            </a:r>
          </a:p>
          <a:p>
            <a:r>
              <a:rPr lang="en-US" dirty="0">
                <a:latin typeface="Tahoma" panose="020B0604030504040204" pitchFamily="34" charset="0"/>
                <a:ea typeface="Tahoma" panose="020B0604030504040204" pitchFamily="34" charset="0"/>
                <a:cs typeface="Tahoma" panose="020B0604030504040204" pitchFamily="34" charset="0"/>
              </a:rPr>
              <a:t>He was testifying to what he had seen and heard</a:t>
            </a:r>
          </a:p>
          <a:p>
            <a:r>
              <a:rPr lang="en-US" dirty="0">
                <a:latin typeface="Tahoma" panose="020B0604030504040204" pitchFamily="34" charset="0"/>
                <a:ea typeface="Tahoma" panose="020B0604030504040204" pitchFamily="34" charset="0"/>
                <a:cs typeface="Tahoma" panose="020B0604030504040204" pitchFamily="34" charset="0"/>
              </a:rPr>
              <a:t>Therefore, he felt it was very important to testify to what he had seen</a:t>
            </a:r>
          </a:p>
          <a:p>
            <a:r>
              <a:rPr lang="en-US" dirty="0">
                <a:latin typeface="Tahoma" panose="020B0604030504040204" pitchFamily="34" charset="0"/>
                <a:ea typeface="Tahoma" panose="020B0604030504040204" pitchFamily="34" charset="0"/>
                <a:cs typeface="Tahoma" panose="020B0604030504040204" pitchFamily="34" charset="0"/>
              </a:rPr>
              <a:t>He felt it was important to proclaim life that was eternal and based on what the Father had said </a:t>
            </a:r>
            <a:br>
              <a:rPr lang="en-US" dirty="0">
                <a:latin typeface="Tahoma" panose="020B0604030504040204" pitchFamily="34" charset="0"/>
                <a:ea typeface="Tahoma" panose="020B0604030504040204" pitchFamily="34" charset="0"/>
                <a:cs typeface="Tahoma" panose="020B0604030504040204" pitchFamily="34" charset="0"/>
              </a:rPr>
            </a:b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a:extLst>
              <a:ext uri="{FF2B5EF4-FFF2-40B4-BE49-F238E27FC236}">
                <a16:creationId xmlns:a16="http://schemas.microsoft.com/office/drawing/2014/main" id="{7DB136DA-B3B1-4589-9736-96F19BE54319}"/>
              </a:ext>
            </a:extLst>
          </p:cNvPr>
          <p:cNvSpPr>
            <a:spLocks noGrp="1"/>
          </p:cNvSpPr>
          <p:nvPr>
            <p:ph type="title"/>
          </p:nvPr>
        </p:nvSpPr>
        <p:spPr>
          <a:xfrm>
            <a:off x="457200" y="0"/>
            <a:ext cx="8229600" cy="1219200"/>
          </a:xfrm>
        </p:spPr>
        <p:txBody>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WHAT HE HAD SEEN</a:t>
            </a: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26576407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3A7586-7854-4C7A-B2A7-20923D16BAB3}"/>
              </a:ext>
            </a:extLst>
          </p:cNvPr>
          <p:cNvSpPr>
            <a:spLocks noGrp="1"/>
          </p:cNvSpPr>
          <p:nvPr>
            <p:ph idx="1"/>
          </p:nvPr>
        </p:nvSpPr>
        <p:spPr>
          <a:xfrm>
            <a:off x="0" y="1066800"/>
            <a:ext cx="9144000" cy="5791200"/>
          </a:xfrm>
        </p:spPr>
        <p:txBody>
          <a:bodyPr>
            <a:no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1 John 1:3 ….</a:t>
            </a:r>
            <a:r>
              <a:rPr lang="en-US" sz="2800" dirty="0">
                <a:latin typeface="Tahoma" panose="020B0604030504040204" pitchFamily="34" charset="0"/>
                <a:ea typeface="Tahoma" panose="020B0604030504040204" pitchFamily="34" charset="0"/>
                <a:cs typeface="Tahoma" panose="020B0604030504040204" pitchFamily="34" charset="0"/>
              </a:rPr>
              <a:t>what we have seen and heard we proclaim to you also, so that you too may have fellowship with us; and indeed our fellowship is with the Father, and with His Son Jesus Christ.</a:t>
            </a:r>
          </a:p>
          <a:p>
            <a:r>
              <a:rPr lang="en-US" sz="2800" dirty="0">
                <a:latin typeface="Tahoma" panose="020B0604030504040204" pitchFamily="34" charset="0"/>
                <a:ea typeface="Tahoma" panose="020B0604030504040204" pitchFamily="34" charset="0"/>
                <a:cs typeface="Tahoma" panose="020B0604030504040204" pitchFamily="34" charset="0"/>
              </a:rPr>
              <a:t>He felt it was very important to testify concerning what he had seen and heard</a:t>
            </a:r>
          </a:p>
          <a:p>
            <a:r>
              <a:rPr lang="en-US" sz="2800" dirty="0">
                <a:latin typeface="Tahoma" panose="020B0604030504040204" pitchFamily="34" charset="0"/>
                <a:ea typeface="Tahoma" panose="020B0604030504040204" pitchFamily="34" charset="0"/>
                <a:cs typeface="Tahoma" panose="020B0604030504040204" pitchFamily="34" charset="0"/>
              </a:rPr>
              <a:t>What he had seen and heard became what he proclaimed to those who were listening</a:t>
            </a:r>
          </a:p>
          <a:p>
            <a:r>
              <a:rPr lang="en-US" sz="2800" dirty="0">
                <a:latin typeface="Tahoma" panose="020B0604030504040204" pitchFamily="34" charset="0"/>
                <a:ea typeface="Tahoma" panose="020B0604030504040204" pitchFamily="34" charset="0"/>
                <a:cs typeface="Tahoma" panose="020B0604030504040204" pitchFamily="34" charset="0"/>
              </a:rPr>
              <a:t>This created fellowship, not only with believers and John, but also with the Father and His son, Jesus   Christ.</a:t>
            </a:r>
          </a:p>
          <a:p>
            <a:pPr marL="109728" indent="0">
              <a:buNone/>
            </a:pPr>
            <a:r>
              <a:rPr lang="en-US" sz="2800" dirty="0">
                <a:latin typeface="Tahoma" panose="020B0604030504040204" pitchFamily="34" charset="0"/>
                <a:ea typeface="Tahoma" panose="020B0604030504040204" pitchFamily="34" charset="0"/>
                <a:cs typeface="Tahoma" panose="020B0604030504040204" pitchFamily="34" charset="0"/>
              </a:rPr>
              <a:t>                                                                         </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a:extLst>
              <a:ext uri="{FF2B5EF4-FFF2-40B4-BE49-F238E27FC236}">
                <a16:creationId xmlns:a16="http://schemas.microsoft.com/office/drawing/2014/main" id="{4D3482A7-A75B-4D08-9A09-561BF5FAF9A5}"/>
              </a:ext>
            </a:extLst>
          </p:cNvPr>
          <p:cNvSpPr>
            <a:spLocks noGrp="1"/>
          </p:cNvSpPr>
          <p:nvPr>
            <p:ph type="title"/>
          </p:nvPr>
        </p:nvSpPr>
        <p:spPr>
          <a:xfrm>
            <a:off x="457200" y="0"/>
            <a:ext cx="8229600" cy="1295400"/>
          </a:xfrm>
        </p:spPr>
        <p:txBody>
          <a:bodyPr>
            <a:normAutofit/>
          </a:bodyPr>
          <a:lstStyle/>
          <a:p>
            <a:pPr algn="ctr"/>
            <a:r>
              <a:rPr lang="en-US" sz="48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WHAT WE HAVE HEARD</a:t>
            </a:r>
          </a:p>
        </p:txBody>
      </p:sp>
    </p:spTree>
    <p:extLst>
      <p:ext uri="{BB962C8B-B14F-4D97-AF65-F5344CB8AC3E}">
        <p14:creationId xmlns:p14="http://schemas.microsoft.com/office/powerpoint/2010/main" val="183659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9C6AC1-A641-4332-8558-B5C3F8EC695E}"/>
              </a:ext>
            </a:extLst>
          </p:cNvPr>
          <p:cNvSpPr>
            <a:spLocks noGrp="1"/>
          </p:cNvSpPr>
          <p:nvPr>
            <p:ph idx="1"/>
          </p:nvPr>
        </p:nvSpPr>
        <p:spPr>
          <a:xfrm>
            <a:off x="0" y="1143000"/>
            <a:ext cx="9144000" cy="5715000"/>
          </a:xfrm>
        </p:spPr>
        <p:txBody>
          <a:bodyPr>
            <a:normAutofit fontScale="92500" lnSpcReduction="10000"/>
          </a:bodyPr>
          <a:lstStyle/>
          <a:p>
            <a:r>
              <a:rPr lang="en-US" sz="3000" b="1" dirty="0">
                <a:latin typeface="Tahoma" panose="020B0604030504040204" pitchFamily="34" charset="0"/>
                <a:ea typeface="Tahoma" panose="020B0604030504040204" pitchFamily="34" charset="0"/>
                <a:cs typeface="Tahoma" panose="020B0604030504040204" pitchFamily="34" charset="0"/>
              </a:rPr>
              <a:t>1 John 1:4 </a:t>
            </a:r>
            <a:r>
              <a:rPr lang="en-US" sz="3000" dirty="0">
                <a:latin typeface="Tahoma" panose="020B0604030504040204" pitchFamily="34" charset="0"/>
                <a:ea typeface="Tahoma" panose="020B0604030504040204" pitchFamily="34" charset="0"/>
                <a:cs typeface="Tahoma" panose="020B0604030504040204" pitchFamily="34" charset="0"/>
              </a:rPr>
              <a:t> These things we write, so that our joy may be made complete. </a:t>
            </a:r>
          </a:p>
          <a:p>
            <a:r>
              <a:rPr lang="en-US" sz="3000" dirty="0">
                <a:latin typeface="Tahoma" panose="020B0604030504040204" pitchFamily="34" charset="0"/>
                <a:ea typeface="Tahoma" panose="020B0604030504040204" pitchFamily="34" charset="0"/>
                <a:cs typeface="Tahoma" panose="020B0604030504040204" pitchFamily="34" charset="0"/>
              </a:rPr>
              <a:t>He was writing these things so that the joy became complete</a:t>
            </a:r>
          </a:p>
          <a:p>
            <a:r>
              <a:rPr lang="en-US" sz="3000" dirty="0">
                <a:latin typeface="Tahoma" panose="020B0604030504040204" pitchFamily="34" charset="0"/>
                <a:ea typeface="Tahoma" panose="020B0604030504040204" pitchFamily="34" charset="0"/>
                <a:cs typeface="Tahoma" panose="020B0604030504040204" pitchFamily="34" charset="0"/>
              </a:rPr>
              <a:t>Not just his own joy, but the joy of all who read and heard about it</a:t>
            </a:r>
          </a:p>
          <a:p>
            <a:r>
              <a:rPr lang="en-US" sz="3000" dirty="0">
                <a:latin typeface="Tahoma" panose="020B0604030504040204" pitchFamily="34" charset="0"/>
                <a:ea typeface="Tahoma" panose="020B0604030504040204" pitchFamily="34" charset="0"/>
                <a:cs typeface="Tahoma" panose="020B0604030504040204" pitchFamily="34" charset="0"/>
              </a:rPr>
              <a:t>So John was writing so they would understand that he had been with Jesus—he had actually seen and touched him – and he wanted to be sure that those who hadn’t had the same opportunity were introduced to Jesus in a way that made sense to them</a:t>
            </a:r>
          </a:p>
          <a:p>
            <a:endParaRPr lang="en-US" sz="2800" dirty="0">
              <a:latin typeface="Tahoma" panose="020B0604030504040204" pitchFamily="34" charset="0"/>
              <a:ea typeface="Tahoma" panose="020B0604030504040204" pitchFamily="34" charset="0"/>
              <a:cs typeface="Tahoma" panose="020B0604030504040204" pitchFamily="34" charset="0"/>
            </a:endParaRPr>
          </a:p>
          <a:p>
            <a:pPr marL="109728" indent="0">
              <a:buNone/>
            </a:pP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a:extLst>
              <a:ext uri="{FF2B5EF4-FFF2-40B4-BE49-F238E27FC236}">
                <a16:creationId xmlns:a16="http://schemas.microsoft.com/office/drawing/2014/main" id="{86DD6304-4A53-42C1-843F-D0E5493EC60B}"/>
              </a:ext>
            </a:extLst>
          </p:cNvPr>
          <p:cNvSpPr>
            <a:spLocks noGrp="1"/>
          </p:cNvSpPr>
          <p:nvPr>
            <p:ph type="title"/>
          </p:nvPr>
        </p:nvSpPr>
        <p:spPr>
          <a:xfrm>
            <a:off x="457200" y="0"/>
            <a:ext cx="8229600" cy="1143000"/>
          </a:xfrm>
        </p:spPr>
        <p:txBody>
          <a:bodyPr>
            <a:normAutofit/>
          </a:bodyPr>
          <a:lstStyle/>
          <a:p>
            <a:pPr algn="ctr"/>
            <a:r>
              <a:rPr lang="en-US" sz="4400"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WE WRITE TO YOU</a:t>
            </a:r>
          </a:p>
        </p:txBody>
      </p:sp>
    </p:spTree>
    <p:extLst>
      <p:ext uri="{BB962C8B-B14F-4D97-AF65-F5344CB8AC3E}">
        <p14:creationId xmlns:p14="http://schemas.microsoft.com/office/powerpoint/2010/main" val="1167382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8A874A-8726-4B26-9EBD-0ED1D51519A1}"/>
              </a:ext>
            </a:extLst>
          </p:cNvPr>
          <p:cNvSpPr>
            <a:spLocks noGrp="1"/>
          </p:cNvSpPr>
          <p:nvPr>
            <p:ph idx="1"/>
          </p:nvPr>
        </p:nvSpPr>
        <p:spPr/>
        <p:txBody>
          <a:bodyPr>
            <a:normAutofit/>
          </a:bodyPr>
          <a:lstStyle/>
          <a:p>
            <a:r>
              <a:rPr lang="en-US" sz="2800" dirty="0">
                <a:latin typeface="Tahoma" panose="020B0604030504040204" pitchFamily="34" charset="0"/>
                <a:ea typeface="Tahoma" panose="020B0604030504040204" pitchFamily="34" charset="0"/>
                <a:cs typeface="Tahoma" panose="020B0604030504040204" pitchFamily="34" charset="0"/>
              </a:rPr>
              <a:t>Thank you for the food!</a:t>
            </a:r>
          </a:p>
          <a:p>
            <a:r>
              <a:rPr lang="en-US" sz="2800" dirty="0">
                <a:latin typeface="Tahoma" panose="020B0604030504040204" pitchFamily="34" charset="0"/>
                <a:ea typeface="Tahoma" panose="020B0604030504040204" pitchFamily="34" charset="0"/>
                <a:cs typeface="Tahoma" panose="020B0604030504040204" pitchFamily="34" charset="0"/>
              </a:rPr>
              <a:t>Thank you for the cards!</a:t>
            </a:r>
          </a:p>
          <a:p>
            <a:r>
              <a:rPr lang="en-US" sz="2800" dirty="0">
                <a:latin typeface="Tahoma" panose="020B0604030504040204" pitchFamily="34" charset="0"/>
                <a:ea typeface="Tahoma" panose="020B0604030504040204" pitchFamily="34" charset="0"/>
                <a:cs typeface="Tahoma" panose="020B0604030504040204" pitchFamily="34" charset="0"/>
              </a:rPr>
              <a:t>Thank you for the flowers and plants!</a:t>
            </a:r>
          </a:p>
          <a:p>
            <a:r>
              <a:rPr lang="en-US" sz="2800" dirty="0">
                <a:latin typeface="Tahoma" panose="020B0604030504040204" pitchFamily="34" charset="0"/>
                <a:ea typeface="Tahoma" panose="020B0604030504040204" pitchFamily="34" charset="0"/>
                <a:cs typeface="Tahoma" panose="020B0604030504040204" pitchFamily="34" charset="0"/>
              </a:rPr>
              <a:t>Thank you for the games!</a:t>
            </a:r>
          </a:p>
          <a:p>
            <a:r>
              <a:rPr lang="en-US" sz="2800" dirty="0">
                <a:latin typeface="Tahoma" panose="020B0604030504040204" pitchFamily="34" charset="0"/>
                <a:ea typeface="Tahoma" panose="020B0604030504040204" pitchFamily="34" charset="0"/>
                <a:cs typeface="Tahoma" panose="020B0604030504040204" pitchFamily="34" charset="0"/>
              </a:rPr>
              <a:t>I got socks!</a:t>
            </a:r>
          </a:p>
          <a:p>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Title 2">
            <a:extLst>
              <a:ext uri="{FF2B5EF4-FFF2-40B4-BE49-F238E27FC236}">
                <a16:creationId xmlns:a16="http://schemas.microsoft.com/office/drawing/2014/main" id="{0E3AB14C-3A74-4E65-82F4-DE874B6BB467}"/>
              </a:ext>
            </a:extLst>
          </p:cNvPr>
          <p:cNvSpPr>
            <a:spLocks noGrp="1"/>
          </p:cNvSpPr>
          <p:nvPr>
            <p:ph type="title"/>
          </p:nvPr>
        </p:nvSpPr>
        <p:spPr/>
        <p:txBody>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THANK YOU!</a:t>
            </a:r>
          </a:p>
        </p:txBody>
      </p:sp>
    </p:spTree>
    <p:extLst>
      <p:ext uri="{BB962C8B-B14F-4D97-AF65-F5344CB8AC3E}">
        <p14:creationId xmlns:p14="http://schemas.microsoft.com/office/powerpoint/2010/main" val="2440948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685800"/>
            <a:ext cx="9144000" cy="5943600"/>
          </a:xfrm>
        </p:spPr>
        <p:txBody>
          <a:bodyPr>
            <a:normAutofit/>
          </a:bodyPr>
          <a:lstStyle/>
          <a:p>
            <a:pPr>
              <a:spcBef>
                <a:spcPts val="0"/>
              </a:spcBef>
            </a:pPr>
            <a:r>
              <a:rPr lang="en-US" sz="2600" dirty="0">
                <a:latin typeface="Tahoma" pitchFamily="34" charset="0"/>
                <a:ea typeface="Tahoma" pitchFamily="34" charset="0"/>
                <a:cs typeface="Tahoma" pitchFamily="34" charset="0"/>
              </a:rPr>
              <a:t>You will need: </a:t>
            </a:r>
            <a:r>
              <a:rPr lang="en-US" sz="2000" dirty="0">
                <a:latin typeface="Tahoma" pitchFamily="34" charset="0"/>
                <a:ea typeface="Tahoma" pitchFamily="34" charset="0"/>
                <a:cs typeface="Tahoma" pitchFamily="34" charset="0"/>
              </a:rPr>
              <a:t>  </a:t>
            </a:r>
            <a:r>
              <a:rPr lang="en-US" sz="2600" dirty="0">
                <a:latin typeface="Tahoma" pitchFamily="34" charset="0"/>
                <a:ea typeface="Tahoma" pitchFamily="34" charset="0"/>
                <a:cs typeface="Tahoma" pitchFamily="34" charset="0"/>
              </a:rPr>
              <a:t>  a workbook</a:t>
            </a:r>
          </a:p>
          <a:p>
            <a:pPr>
              <a:spcBef>
                <a:spcPts val="0"/>
              </a:spcBef>
              <a:buNone/>
            </a:pPr>
            <a:r>
              <a:rPr lang="en-US" sz="2600" dirty="0">
                <a:latin typeface="Tahoma" pitchFamily="34" charset="0"/>
                <a:ea typeface="Tahoma" pitchFamily="34" charset="0"/>
                <a:cs typeface="Tahoma" pitchFamily="34" charset="0"/>
              </a:rPr>
              <a:t>                           a good Bible translation</a:t>
            </a:r>
          </a:p>
          <a:p>
            <a:pPr>
              <a:spcBef>
                <a:spcPts val="0"/>
              </a:spcBef>
              <a:buNone/>
            </a:pPr>
            <a:r>
              <a:rPr lang="en-US" sz="2600" dirty="0">
                <a:latin typeface="Tahoma" pitchFamily="34" charset="0"/>
                <a:ea typeface="Tahoma" pitchFamily="34" charset="0"/>
                <a:cs typeface="Tahoma" pitchFamily="34" charset="0"/>
              </a:rPr>
              <a:t>                           a concordance keyed to your Bible</a:t>
            </a:r>
          </a:p>
          <a:p>
            <a:pPr marL="109728" indent="0">
              <a:spcBef>
                <a:spcPts val="0"/>
              </a:spcBef>
              <a:buNone/>
            </a:pPr>
            <a:r>
              <a:rPr lang="en-US" sz="2600" dirty="0">
                <a:latin typeface="Tahoma" pitchFamily="34" charset="0"/>
                <a:ea typeface="Tahoma" pitchFamily="34" charset="0"/>
                <a:cs typeface="Tahoma" pitchFamily="34" charset="0"/>
              </a:rPr>
              <a:t>                           a dictionary and atlas</a:t>
            </a:r>
          </a:p>
          <a:p>
            <a:pPr>
              <a:spcBef>
                <a:spcPts val="0"/>
              </a:spcBef>
            </a:pPr>
            <a:r>
              <a:rPr lang="en-US" sz="2600" dirty="0">
                <a:latin typeface="Tahoma" pitchFamily="34" charset="0"/>
                <a:ea typeface="Tahoma" pitchFamily="34" charset="0"/>
                <a:cs typeface="Tahoma" pitchFamily="34" charset="0"/>
              </a:rPr>
              <a:t>Software is faster! </a:t>
            </a:r>
          </a:p>
          <a:p>
            <a:pPr>
              <a:spcBef>
                <a:spcPts val="0"/>
              </a:spcBef>
            </a:pPr>
            <a:r>
              <a:rPr lang="en-US" sz="2600" dirty="0">
                <a:latin typeface="Tahoma" pitchFamily="34" charset="0"/>
                <a:ea typeface="Tahoma" pitchFamily="34" charset="0"/>
                <a:cs typeface="Tahoma" pitchFamily="34" charset="0"/>
              </a:rPr>
              <a:t>LOGOS  </a:t>
            </a:r>
            <a:r>
              <a:rPr lang="en-US" sz="2400" dirty="0">
                <a:latin typeface="Tahoma" pitchFamily="34" charset="0"/>
                <a:ea typeface="Tahoma" pitchFamily="34" charset="0"/>
                <a:cs typeface="Tahoma" pitchFamily="34" charset="0"/>
              </a:rPr>
              <a:t>logos.com </a:t>
            </a:r>
          </a:p>
          <a:p>
            <a:pPr>
              <a:spcBef>
                <a:spcPts val="0"/>
              </a:spcBef>
            </a:pPr>
            <a:r>
              <a:rPr lang="en-US" sz="2600" dirty="0">
                <a:latin typeface="Tahoma" pitchFamily="34" charset="0"/>
                <a:ea typeface="Tahoma" pitchFamily="34" charset="0"/>
                <a:cs typeface="Tahoma" pitchFamily="34" charset="0"/>
              </a:rPr>
              <a:t>WORDsearch  </a:t>
            </a:r>
            <a:r>
              <a:rPr lang="en-US" sz="2000" dirty="0">
                <a:latin typeface="Tahoma" pitchFamily="34" charset="0"/>
                <a:ea typeface="Tahoma" pitchFamily="34" charset="0"/>
                <a:cs typeface="Tahoma" pitchFamily="34" charset="0"/>
              </a:rPr>
              <a:t>WORDsearchbible.com</a:t>
            </a:r>
          </a:p>
          <a:p>
            <a:pPr>
              <a:spcBef>
                <a:spcPts val="0"/>
              </a:spcBef>
            </a:pPr>
            <a:r>
              <a:rPr lang="en-US" sz="2600" dirty="0" err="1">
                <a:latin typeface="Tahoma" pitchFamily="34" charset="0"/>
                <a:ea typeface="Tahoma" pitchFamily="34" charset="0"/>
                <a:cs typeface="Tahoma" pitchFamily="34" charset="0"/>
              </a:rPr>
              <a:t>Pocketbible</a:t>
            </a:r>
            <a:r>
              <a:rPr lang="en-US" sz="2600" dirty="0">
                <a:latin typeface="Tahoma" pitchFamily="34" charset="0"/>
                <a:ea typeface="Tahoma" pitchFamily="34" charset="0"/>
                <a:cs typeface="Tahoma" pitchFamily="34" charset="0"/>
              </a:rPr>
              <a:t> (</a:t>
            </a:r>
            <a:r>
              <a:rPr lang="en-US" sz="2600" dirty="0" err="1">
                <a:latin typeface="Tahoma" pitchFamily="34" charset="0"/>
                <a:ea typeface="Tahoma" pitchFamily="34" charset="0"/>
                <a:cs typeface="Tahoma" pitchFamily="34" charset="0"/>
              </a:rPr>
              <a:t>Laridian</a:t>
            </a:r>
            <a:r>
              <a:rPr lang="en-US" sz="2600" dirty="0">
                <a:latin typeface="Tahoma" pitchFamily="34" charset="0"/>
                <a:ea typeface="Tahoma" pitchFamily="34" charset="0"/>
                <a:cs typeface="Tahoma" pitchFamily="34" charset="0"/>
              </a:rPr>
              <a:t>)  </a:t>
            </a:r>
            <a:r>
              <a:rPr lang="en-US" sz="2000" dirty="0">
                <a:latin typeface="Tahoma" pitchFamily="34" charset="0"/>
                <a:ea typeface="Tahoma" pitchFamily="34" charset="0"/>
                <a:cs typeface="Tahoma" pitchFamily="34" charset="0"/>
              </a:rPr>
              <a:t>Laridian.com</a:t>
            </a:r>
          </a:p>
          <a:p>
            <a:pPr>
              <a:spcBef>
                <a:spcPts val="0"/>
              </a:spcBef>
            </a:pPr>
            <a:r>
              <a:rPr lang="en-US" sz="2600" dirty="0">
                <a:latin typeface="Tahoma" pitchFamily="34" charset="0"/>
                <a:ea typeface="Tahoma" pitchFamily="34" charset="0"/>
                <a:cs typeface="Tahoma" pitchFamily="34" charset="0"/>
              </a:rPr>
              <a:t>Hebrew interlinear</a:t>
            </a:r>
            <a:r>
              <a:rPr lang="en-US" sz="2000" dirty="0">
                <a:latin typeface="Tahoma" pitchFamily="34" charset="0"/>
                <a:ea typeface="Tahoma" pitchFamily="34" charset="0"/>
                <a:cs typeface="Tahoma" pitchFamily="34" charset="0"/>
              </a:rPr>
              <a:t>: HCSB</a:t>
            </a:r>
          </a:p>
          <a:p>
            <a:pPr>
              <a:spcBef>
                <a:spcPts val="0"/>
              </a:spcBef>
            </a:pPr>
            <a:r>
              <a:rPr lang="en-US" sz="2600" dirty="0">
                <a:latin typeface="Tahoma" pitchFamily="34" charset="0"/>
                <a:ea typeface="Tahoma" pitchFamily="34" charset="0"/>
                <a:cs typeface="Tahoma" pitchFamily="34" charset="0"/>
              </a:rPr>
              <a:t>Do the section for each week before class</a:t>
            </a:r>
          </a:p>
          <a:p>
            <a:pPr>
              <a:spcBef>
                <a:spcPts val="0"/>
              </a:spcBef>
            </a:pPr>
            <a:r>
              <a:rPr lang="en-US" sz="2600" dirty="0">
                <a:latin typeface="Tahoma" pitchFamily="34" charset="0"/>
                <a:ea typeface="Tahoma" pitchFamily="34" charset="0"/>
                <a:cs typeface="Tahoma" pitchFamily="34" charset="0"/>
              </a:rPr>
              <a:t>Workbook, </a:t>
            </a:r>
            <a:r>
              <a:rPr lang="en-US" sz="2600" dirty="0" err="1">
                <a:latin typeface="Tahoma" pitchFamily="34" charset="0"/>
                <a:ea typeface="Tahoma" pitchFamily="34" charset="0"/>
                <a:cs typeface="Tahoma" pitchFamily="34" charset="0"/>
              </a:rPr>
              <a:t>powerpoint</a:t>
            </a:r>
            <a:r>
              <a:rPr lang="en-US" sz="2600" dirty="0">
                <a:latin typeface="Tahoma" pitchFamily="34" charset="0"/>
                <a:ea typeface="Tahoma" pitchFamily="34" charset="0"/>
                <a:cs typeface="Tahoma" pitchFamily="34" charset="0"/>
              </a:rPr>
              <a:t> slides, and audio are up on the church website, usually 1-2 days after class and on the    </a:t>
            </a:r>
            <a:r>
              <a:rPr lang="en-US" sz="2600" dirty="0" err="1">
                <a:latin typeface="Tahoma" pitchFamily="34" charset="0"/>
                <a:ea typeface="Tahoma" pitchFamily="34" charset="0"/>
                <a:cs typeface="Tahoma" pitchFamily="34" charset="0"/>
              </a:rPr>
              <a:t>guardingthetruth</a:t>
            </a:r>
            <a:r>
              <a:rPr lang="en-US" sz="2600" dirty="0">
                <a:latin typeface="Tahoma" pitchFamily="34" charset="0"/>
                <a:ea typeface="Tahoma" pitchFamily="34" charset="0"/>
                <a:cs typeface="Tahoma" pitchFamily="34" charset="0"/>
              </a:rPr>
              <a:t> website 1 day</a:t>
            </a:r>
          </a:p>
          <a:p>
            <a:pPr>
              <a:spcBef>
                <a:spcPts val="0"/>
              </a:spcBef>
            </a:pPr>
            <a:endParaRPr lang="en-US" sz="26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0"/>
            <a:ext cx="8229600" cy="914400"/>
          </a:xfrm>
        </p:spPr>
        <p:txBody>
          <a:bodyPr/>
          <a:lstStyle/>
          <a:p>
            <a:pPr algn="ctr"/>
            <a:r>
              <a:rPr lang="en-US" dirty="0">
                <a:solidFill>
                  <a:schemeClr val="tx1"/>
                </a:solidFill>
                <a:effectLst/>
              </a:rPr>
              <a:t>ABOUT THIS CLASS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5715000"/>
          </a:xfrm>
        </p:spPr>
        <p:txBody>
          <a:bodyPr>
            <a:normAutofit lnSpcReduction="10000"/>
          </a:bodyPr>
          <a:lstStyle/>
          <a:p>
            <a:r>
              <a:rPr lang="en-US" sz="2800" b="1" dirty="0">
                <a:latin typeface="Tahoma" pitchFamily="34" charset="0"/>
                <a:ea typeface="Tahoma" pitchFamily="34" charset="0"/>
                <a:cs typeface="Tahoma" pitchFamily="34" charset="0"/>
              </a:rPr>
              <a:t>1 John 2:15-17 </a:t>
            </a:r>
            <a:r>
              <a:rPr lang="en-US" sz="2800" baseline="30000"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sz="2800" i="1" dirty="0">
                <a:latin typeface="Tahoma" pitchFamily="34" charset="0"/>
                <a:ea typeface="Tahoma" pitchFamily="34" charset="0"/>
                <a:cs typeface="Tahoma" pitchFamily="34" charset="0"/>
              </a:rPr>
              <a:t>also</a:t>
            </a:r>
            <a:r>
              <a:rPr lang="en-US" sz="2800" dirty="0">
                <a:latin typeface="Tahoma" pitchFamily="34" charset="0"/>
                <a:ea typeface="Tahoma" pitchFamily="34" charset="0"/>
                <a:cs typeface="Tahoma" pitchFamily="34" charset="0"/>
              </a:rPr>
              <a:t> its lusts; but the one who does the will of God lives forever. </a:t>
            </a:r>
          </a:p>
          <a:p>
            <a:r>
              <a:rPr lang="en-US" sz="2800" dirty="0">
                <a:latin typeface="Tahoma" pitchFamily="34" charset="0"/>
                <a:ea typeface="Tahoma" pitchFamily="34" charset="0"/>
                <a:cs typeface="Tahoma" pitchFamily="34" charset="0"/>
              </a:rPr>
              <a:t>World: </a:t>
            </a:r>
            <a:r>
              <a:rPr lang="en-US" sz="2800" i="1" dirty="0" err="1">
                <a:latin typeface="Tahoma" pitchFamily="34" charset="0"/>
                <a:ea typeface="Tahoma" pitchFamily="34" charset="0"/>
                <a:cs typeface="Tahoma" pitchFamily="34" charset="0"/>
              </a:rPr>
              <a:t>kosmos</a:t>
            </a:r>
            <a:r>
              <a:rPr lang="en-US" sz="2800" i="1" dirty="0">
                <a:latin typeface="Tahoma" pitchFamily="34" charset="0"/>
                <a:ea typeface="Tahoma" pitchFamily="34" charset="0"/>
                <a:cs typeface="Tahoma" pitchFamily="34" charset="0"/>
              </a:rPr>
              <a:t>: </a:t>
            </a:r>
            <a:r>
              <a:rPr lang="en-US" sz="2800" dirty="0">
                <a:latin typeface="Tahoma" pitchFamily="34" charset="0"/>
                <a:ea typeface="Tahoma" pitchFamily="34" charset="0"/>
                <a:cs typeface="Tahoma" pitchFamily="34" charset="0"/>
              </a:rPr>
              <a:t>the order of things here on earth</a:t>
            </a:r>
          </a:p>
          <a:p>
            <a:r>
              <a:rPr lang="en-US" sz="2800" dirty="0">
                <a:latin typeface="Tahoma" pitchFamily="34" charset="0"/>
                <a:ea typeface="Tahoma" pitchFamily="34" charset="0"/>
                <a:cs typeface="Tahoma" pitchFamily="34" charset="0"/>
              </a:rPr>
              <a:t>Love: </a:t>
            </a:r>
            <a:r>
              <a:rPr lang="en-US" sz="2800" i="1" dirty="0">
                <a:latin typeface="Tahoma" pitchFamily="34" charset="0"/>
                <a:ea typeface="Tahoma" pitchFamily="34" charset="0"/>
                <a:cs typeface="Tahoma" pitchFamily="34" charset="0"/>
              </a:rPr>
              <a:t>agape: </a:t>
            </a:r>
            <a:r>
              <a:rPr lang="en-US" sz="2800" dirty="0">
                <a:latin typeface="Tahoma" pitchFamily="34" charset="0"/>
                <a:ea typeface="Tahoma" pitchFamily="34" charset="0"/>
                <a:cs typeface="Tahoma" pitchFamily="34" charset="0"/>
              </a:rPr>
              <a:t>to put another’s best interest first</a:t>
            </a:r>
          </a:p>
          <a:p>
            <a:pPr>
              <a:buNone/>
            </a:pPr>
            <a:r>
              <a:rPr lang="en-US" sz="2800" dirty="0">
                <a:latin typeface="Tahoma" pitchFamily="34" charset="0"/>
                <a:ea typeface="Tahoma" pitchFamily="34" charset="0"/>
                <a:cs typeface="Tahoma" pitchFamily="34" charset="0"/>
              </a:rPr>
              <a:t>    CHRISTIANS SHOULD NEVER PUT THE WORLD’S</a:t>
            </a:r>
          </a:p>
          <a:p>
            <a:pPr>
              <a:buNone/>
            </a:pPr>
            <a:r>
              <a:rPr lang="en-US" sz="2800" dirty="0">
                <a:latin typeface="Tahoma" pitchFamily="34" charset="0"/>
                <a:ea typeface="Tahoma" pitchFamily="34" charset="0"/>
                <a:cs typeface="Tahoma" pitchFamily="34" charset="0"/>
              </a:rPr>
              <a:t>            INTERESTS AHEAD OF GOD AND HIS</a:t>
            </a:r>
          </a:p>
          <a:p>
            <a:pPr>
              <a:buNone/>
            </a:pPr>
            <a:r>
              <a:rPr lang="en-US" sz="2800" dirty="0">
                <a:latin typeface="Tahoma" pitchFamily="34" charset="0"/>
                <a:ea typeface="Tahoma" pitchFamily="34" charset="0"/>
                <a:cs typeface="Tahoma" pitchFamily="34" charset="0"/>
              </a:rPr>
              <a:t>                  INTERESTS</a:t>
            </a:r>
            <a:endParaRPr lang="en-US" dirty="0"/>
          </a:p>
        </p:txBody>
      </p:sp>
      <p:sp>
        <p:nvSpPr>
          <p:cNvPr id="3" name="Title 2"/>
          <p:cNvSpPr>
            <a:spLocks noGrp="1"/>
          </p:cNvSpPr>
          <p:nvPr>
            <p:ph type="title"/>
          </p:nvPr>
        </p:nvSpPr>
        <p:spPr>
          <a:xfrm>
            <a:off x="457200" y="0"/>
            <a:ext cx="8229600" cy="1143000"/>
          </a:xfrm>
        </p:spPr>
        <p:txBody>
          <a:bodyPr>
            <a:normAutofit/>
          </a:bodyPr>
          <a:lstStyle/>
          <a:p>
            <a:pPr algn="ctr"/>
            <a:r>
              <a:rPr lang="en-US" sz="4400" b="0" dirty="0">
                <a:solidFill>
                  <a:schemeClr val="tx1"/>
                </a:solidFill>
                <a:effectLst/>
                <a:latin typeface="Tahoma" pitchFamily="34" charset="0"/>
                <a:ea typeface="Tahoma" pitchFamily="34" charset="0"/>
                <a:cs typeface="Tahoma" pitchFamily="34" charset="0"/>
              </a:rPr>
              <a:t>WORD FOR THE JOURNEY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fontScale="92500" lnSpcReduction="20000"/>
          </a:bodyPr>
          <a:lstStyle/>
          <a:p>
            <a:r>
              <a:rPr lang="en-US" sz="3000" dirty="0">
                <a:latin typeface="Tahoma" pitchFamily="34" charset="0"/>
                <a:ea typeface="Tahoma" pitchFamily="34" charset="0"/>
                <a:cs typeface="Tahoma" pitchFamily="34" charset="0"/>
              </a:rPr>
              <a:t>Brother of James, son of Zebedee and Salome</a:t>
            </a:r>
          </a:p>
          <a:p>
            <a:r>
              <a:rPr lang="en-US" sz="3000" dirty="0">
                <a:latin typeface="Tahoma" pitchFamily="34" charset="0"/>
                <a:ea typeface="Tahoma" pitchFamily="34" charset="0"/>
                <a:cs typeface="Tahoma" pitchFamily="34" charset="0"/>
              </a:rPr>
              <a:t>Salome may have been Mary’s sister, making John Jesus’ first cousin</a:t>
            </a:r>
          </a:p>
          <a:p>
            <a:pPr>
              <a:spcBef>
                <a:spcPts val="0"/>
              </a:spcBef>
            </a:pPr>
            <a:r>
              <a:rPr lang="en-US" sz="3000" b="1" dirty="0">
                <a:latin typeface="Tahoma" pitchFamily="34" charset="0"/>
                <a:ea typeface="Tahoma" pitchFamily="34" charset="0"/>
                <a:cs typeface="Tahoma" pitchFamily="34" charset="0"/>
              </a:rPr>
              <a:t>John 19:25-27 </a:t>
            </a:r>
            <a:r>
              <a:rPr lang="en-US" sz="3000" dirty="0">
                <a:latin typeface="Tahoma" pitchFamily="34" charset="0"/>
                <a:ea typeface="Tahoma" pitchFamily="34" charset="0"/>
                <a:cs typeface="Tahoma" pitchFamily="34" charset="0"/>
              </a:rPr>
              <a:t> Therefore the soldiers did these things. But standing by the cross of Jesus were His mother, and His mother's sister, Mary the </a:t>
            </a:r>
            <a:r>
              <a:rPr lang="en-US" sz="3000" i="1" dirty="0">
                <a:latin typeface="Tahoma" pitchFamily="34" charset="0"/>
                <a:ea typeface="Tahoma" pitchFamily="34" charset="0"/>
                <a:cs typeface="Tahoma" pitchFamily="34" charset="0"/>
              </a:rPr>
              <a:t>wife</a:t>
            </a:r>
            <a:r>
              <a:rPr lang="en-US" sz="3000" dirty="0">
                <a:latin typeface="Tahoma" pitchFamily="34" charset="0"/>
                <a:ea typeface="Tahoma" pitchFamily="34" charset="0"/>
                <a:cs typeface="Tahoma" pitchFamily="34" charset="0"/>
              </a:rPr>
              <a:t> of </a:t>
            </a:r>
            <a:r>
              <a:rPr lang="en-US" sz="3000" dirty="0" err="1">
                <a:latin typeface="Tahoma" pitchFamily="34" charset="0"/>
                <a:ea typeface="Tahoma" pitchFamily="34" charset="0"/>
                <a:cs typeface="Tahoma" pitchFamily="34" charset="0"/>
              </a:rPr>
              <a:t>Clopas</a:t>
            </a:r>
            <a:r>
              <a:rPr lang="en-US" sz="3000" dirty="0">
                <a:latin typeface="Tahoma" pitchFamily="34" charset="0"/>
                <a:ea typeface="Tahoma" pitchFamily="34" charset="0"/>
                <a:cs typeface="Tahoma" pitchFamily="34" charset="0"/>
              </a:rPr>
              <a:t>, and Mary Magdalene.  When Jesus then saw His mother, and the disciple whom He loved standing nearby, He said to His mother, "Woman, behold, your son!”  Then He said to the disciple, "Behold, your mother!" From that hour the disciple took her into his own </a:t>
            </a:r>
            <a:r>
              <a:rPr lang="en-US" sz="3000" i="1" dirty="0">
                <a:latin typeface="Tahoma" pitchFamily="34" charset="0"/>
                <a:ea typeface="Tahoma" pitchFamily="34" charset="0"/>
                <a:cs typeface="Tahoma" pitchFamily="34" charset="0"/>
              </a:rPr>
              <a:t>household.</a:t>
            </a:r>
            <a:r>
              <a:rPr lang="en-US" sz="3000" dirty="0">
                <a:latin typeface="Tahoma" pitchFamily="34" charset="0"/>
                <a:ea typeface="Tahoma" pitchFamily="34" charset="0"/>
                <a:cs typeface="Tahoma" pitchFamily="34" charset="0"/>
              </a:rPr>
              <a:t> </a:t>
            </a:r>
          </a:p>
          <a:p>
            <a:pPr>
              <a:spcBef>
                <a:spcPts val="0"/>
              </a:spcBef>
            </a:pPr>
            <a:r>
              <a:rPr lang="en-US" sz="3000" b="1" dirty="0">
                <a:latin typeface="Tahoma" panose="020B0604030504040204" pitchFamily="34" charset="0"/>
                <a:ea typeface="Tahoma" panose="020B0604030504040204" pitchFamily="34" charset="0"/>
                <a:cs typeface="Tahoma" panose="020B0604030504040204" pitchFamily="34" charset="0"/>
              </a:rPr>
              <a:t>Luke 23:49  </a:t>
            </a:r>
            <a:r>
              <a:rPr lang="en-US" sz="3000" dirty="0">
                <a:latin typeface="Tahoma" panose="020B0604030504040204" pitchFamily="34" charset="0"/>
                <a:ea typeface="Tahoma" panose="020B0604030504040204" pitchFamily="34" charset="0"/>
                <a:cs typeface="Tahoma" panose="020B0604030504040204" pitchFamily="34" charset="0"/>
              </a:rPr>
              <a:t>And all His acquaintances and the women who accompanied Him from Galilee were standing at a distance, seeing these things. </a:t>
            </a:r>
            <a:br>
              <a:rPr lang="en-US" sz="3000" dirty="0">
                <a:latin typeface="Tahoma" panose="020B0604030504040204" pitchFamily="34" charset="0"/>
                <a:ea typeface="Tahoma" panose="020B0604030504040204" pitchFamily="34" charset="0"/>
                <a:cs typeface="Tahoma" panose="020B0604030504040204" pitchFamily="34" charset="0"/>
              </a:rPr>
            </a:br>
            <a:br>
              <a:rPr lang="en-US" sz="2800" dirty="0"/>
            </a:br>
            <a:endParaRPr lang="en-US" sz="2800" dirty="0">
              <a:latin typeface="Tahoma" pitchFamily="34" charset="0"/>
              <a:ea typeface="Tahoma" pitchFamily="34" charset="0"/>
              <a:cs typeface="Tahoma" pitchFamily="34" charset="0"/>
            </a:endParaRPr>
          </a:p>
        </p:txBody>
      </p:sp>
      <p:sp>
        <p:nvSpPr>
          <p:cNvPr id="3" name="Title 2"/>
          <p:cNvSpPr>
            <a:spLocks noGrp="1"/>
          </p:cNvSpPr>
          <p:nvPr>
            <p:ph type="title"/>
          </p:nvPr>
        </p:nvSpPr>
        <p:spPr>
          <a:xfrm>
            <a:off x="457200" y="152400"/>
            <a:ext cx="8229600" cy="838200"/>
          </a:xfrm>
        </p:spPr>
        <p:txBody>
          <a:bodyPr/>
          <a:lstStyle/>
          <a:p>
            <a:pPr algn="ctr"/>
            <a:r>
              <a:rPr lang="en-US" dirty="0">
                <a:solidFill>
                  <a:schemeClr val="tx1"/>
                </a:solidFill>
              </a:rPr>
              <a:t>WHO WAS JOHN?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F684702-888D-45B4-8D0E-9873845CFF95}"/>
              </a:ext>
            </a:extLst>
          </p:cNvPr>
          <p:cNvSpPr>
            <a:spLocks noGrp="1"/>
          </p:cNvSpPr>
          <p:nvPr>
            <p:ph idx="1"/>
          </p:nvPr>
        </p:nvSpPr>
        <p:spPr>
          <a:xfrm>
            <a:off x="0" y="990600"/>
            <a:ext cx="9144000" cy="5943600"/>
          </a:xfrm>
        </p:spPr>
        <p:txBody>
          <a:bodyPr>
            <a:norm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Mark 15:40-41 </a:t>
            </a:r>
            <a:r>
              <a:rPr lang="en-US" sz="2800" dirty="0">
                <a:latin typeface="Tahoma" panose="020B0604030504040204" pitchFamily="34" charset="0"/>
                <a:ea typeface="Tahoma" panose="020B0604030504040204" pitchFamily="34" charset="0"/>
                <a:cs typeface="Tahoma" panose="020B0604030504040204" pitchFamily="34" charset="0"/>
              </a:rPr>
              <a:t>There were also </a:t>
            </a:r>
            <a:r>
              <a:rPr lang="en-US" sz="2800" i="1" dirty="0">
                <a:latin typeface="Tahoma" panose="020B0604030504040204" pitchFamily="34" charset="0"/>
                <a:ea typeface="Tahoma" panose="020B0604030504040204" pitchFamily="34" charset="0"/>
                <a:cs typeface="Tahoma" panose="020B0604030504040204" pitchFamily="34" charset="0"/>
              </a:rPr>
              <a:t>some</a:t>
            </a:r>
            <a:r>
              <a:rPr lang="en-US" sz="2800" dirty="0">
                <a:latin typeface="Tahoma" panose="020B0604030504040204" pitchFamily="34" charset="0"/>
                <a:ea typeface="Tahoma" panose="020B0604030504040204" pitchFamily="34" charset="0"/>
                <a:cs typeface="Tahoma" panose="020B0604030504040204" pitchFamily="34" charset="0"/>
              </a:rPr>
              <a:t> women looking on from a distance, among whom </a:t>
            </a:r>
            <a:r>
              <a:rPr lang="en-US" sz="2800" i="1" dirty="0">
                <a:latin typeface="Tahoma" panose="020B0604030504040204" pitchFamily="34" charset="0"/>
                <a:ea typeface="Tahoma" panose="020B0604030504040204" pitchFamily="34" charset="0"/>
                <a:cs typeface="Tahoma" panose="020B0604030504040204" pitchFamily="34" charset="0"/>
              </a:rPr>
              <a:t>were</a:t>
            </a:r>
            <a:r>
              <a:rPr lang="en-US" sz="2800" dirty="0">
                <a:latin typeface="Tahoma" panose="020B0604030504040204" pitchFamily="34" charset="0"/>
                <a:ea typeface="Tahoma" panose="020B0604030504040204" pitchFamily="34" charset="0"/>
                <a:cs typeface="Tahoma" panose="020B0604030504040204" pitchFamily="34" charset="0"/>
              </a:rPr>
              <a:t> Mary Magdalene, and Mary the mother of James the Less and </a:t>
            </a:r>
            <a:r>
              <a:rPr lang="en-US" sz="2800" dirty="0" err="1">
                <a:latin typeface="Tahoma" panose="020B0604030504040204" pitchFamily="34" charset="0"/>
                <a:ea typeface="Tahoma" panose="020B0604030504040204" pitchFamily="34" charset="0"/>
                <a:cs typeface="Tahoma" panose="020B0604030504040204" pitchFamily="34" charset="0"/>
              </a:rPr>
              <a:t>Joses</a:t>
            </a:r>
            <a:r>
              <a:rPr lang="en-US" sz="2800" dirty="0">
                <a:latin typeface="Tahoma" panose="020B0604030504040204" pitchFamily="34" charset="0"/>
                <a:ea typeface="Tahoma" panose="020B0604030504040204" pitchFamily="34" charset="0"/>
                <a:cs typeface="Tahoma" panose="020B0604030504040204" pitchFamily="34" charset="0"/>
              </a:rPr>
              <a:t>, and Salome. When He was in Galilee, they used to follow Him and minister to Him; and </a:t>
            </a:r>
            <a:r>
              <a:rPr lang="en-US" sz="2800" i="1" dirty="0">
                <a:latin typeface="Tahoma" panose="020B0604030504040204" pitchFamily="34" charset="0"/>
                <a:ea typeface="Tahoma" panose="020B0604030504040204" pitchFamily="34" charset="0"/>
                <a:cs typeface="Tahoma" panose="020B0604030504040204" pitchFamily="34" charset="0"/>
              </a:rPr>
              <a:t>there were</a:t>
            </a:r>
            <a:r>
              <a:rPr lang="en-US" sz="2800" dirty="0">
                <a:latin typeface="Tahoma" panose="020B0604030504040204" pitchFamily="34" charset="0"/>
                <a:ea typeface="Tahoma" panose="020B0604030504040204" pitchFamily="34" charset="0"/>
                <a:cs typeface="Tahoma" panose="020B0604030504040204" pitchFamily="34" charset="0"/>
              </a:rPr>
              <a:t> many other women who came up with Him to Jerusalem</a:t>
            </a:r>
            <a:r>
              <a:rPr lang="en-US" dirty="0"/>
              <a:t>. </a:t>
            </a:r>
          </a:p>
          <a:p>
            <a:r>
              <a:rPr lang="en-US" sz="2800" b="1" dirty="0">
                <a:latin typeface="Tahoma" panose="020B0604030504040204" pitchFamily="34" charset="0"/>
                <a:ea typeface="Tahoma" panose="020B0604030504040204" pitchFamily="34" charset="0"/>
                <a:cs typeface="Tahoma" panose="020B0604030504040204" pitchFamily="34" charset="0"/>
              </a:rPr>
              <a:t>Matthew 27:55-56 </a:t>
            </a:r>
            <a:r>
              <a:rPr lang="en-US" sz="2800" dirty="0">
                <a:latin typeface="Tahoma" pitchFamily="34" charset="0"/>
                <a:ea typeface="Tahoma" pitchFamily="34" charset="0"/>
                <a:cs typeface="Tahoma" pitchFamily="34" charset="0"/>
              </a:rPr>
              <a:t> Many women were there looking on from a distance, who had followed Jesus from Galilee while ministering to Him.  Among them was Mary Magdalene, and Mary the mother of James and Joseph, and the mother of the sons of Zebedee. </a:t>
            </a:r>
          </a:p>
          <a:p>
            <a:endParaRPr lang="en-US" sz="2800" dirty="0">
              <a:latin typeface="Tahoma" pitchFamily="34" charset="0"/>
              <a:ea typeface="Tahoma" pitchFamily="34" charset="0"/>
              <a:cs typeface="Tahoma" pitchFamily="34" charset="0"/>
            </a:endParaRPr>
          </a:p>
          <a:p>
            <a:endParaRPr lang="en-US" dirty="0"/>
          </a:p>
          <a:p>
            <a:endParaRPr lang="en-US" dirty="0"/>
          </a:p>
        </p:txBody>
      </p:sp>
      <p:sp>
        <p:nvSpPr>
          <p:cNvPr id="3" name="Title 2">
            <a:extLst>
              <a:ext uri="{FF2B5EF4-FFF2-40B4-BE49-F238E27FC236}">
                <a16:creationId xmlns:a16="http://schemas.microsoft.com/office/drawing/2014/main" id="{713E7041-BB56-4688-92AC-4DFEDD7ABABE}"/>
              </a:ext>
            </a:extLst>
          </p:cNvPr>
          <p:cNvSpPr>
            <a:spLocks noGrp="1"/>
          </p:cNvSpPr>
          <p:nvPr>
            <p:ph type="title"/>
          </p:nvPr>
        </p:nvSpPr>
        <p:spPr>
          <a:xfrm>
            <a:off x="457200" y="0"/>
            <a:ext cx="8229600" cy="1219200"/>
          </a:xfrm>
        </p:spPr>
        <p:txBody>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WHO WAS JOHN?</a:t>
            </a:r>
          </a:p>
        </p:txBody>
      </p:sp>
    </p:spTree>
    <p:extLst>
      <p:ext uri="{BB962C8B-B14F-4D97-AF65-F5344CB8AC3E}">
        <p14:creationId xmlns:p14="http://schemas.microsoft.com/office/powerpoint/2010/main" val="1870470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9144000" cy="5943600"/>
          </a:xfrm>
        </p:spPr>
        <p:txBody>
          <a:bodyPr>
            <a:normAutofit/>
          </a:bodyPr>
          <a:lstStyle/>
          <a:p>
            <a:pPr>
              <a:lnSpc>
                <a:spcPct val="95000"/>
              </a:lnSpc>
              <a:spcBef>
                <a:spcPts val="0"/>
              </a:spcBef>
            </a:pPr>
            <a:r>
              <a:rPr lang="en-US" sz="2800" dirty="0">
                <a:latin typeface="Tahoma" pitchFamily="34" charset="0"/>
                <a:ea typeface="Tahoma" pitchFamily="34" charset="0"/>
                <a:cs typeface="Tahoma" pitchFamily="34" charset="0"/>
              </a:rPr>
              <a:t>When John and his brother were younger, Jesus called them “sons of thunder”</a:t>
            </a:r>
          </a:p>
          <a:p>
            <a:pPr>
              <a:lnSpc>
                <a:spcPct val="95000"/>
              </a:lnSpc>
              <a:spcBef>
                <a:spcPts val="0"/>
              </a:spcBef>
            </a:pPr>
            <a:r>
              <a:rPr lang="en-US" sz="2800" b="1" dirty="0">
                <a:latin typeface="Tahoma" pitchFamily="34" charset="0"/>
                <a:ea typeface="Tahoma" pitchFamily="34" charset="0"/>
                <a:cs typeface="Tahoma" pitchFamily="34" charset="0"/>
              </a:rPr>
              <a:t>Luke 9:52-56 …</a:t>
            </a:r>
            <a:r>
              <a:rPr lang="en-US" sz="2800" dirty="0">
                <a:latin typeface="Tahoma" pitchFamily="34" charset="0"/>
                <a:ea typeface="Tahoma" pitchFamily="34" charset="0"/>
                <a:cs typeface="Tahoma" pitchFamily="34" charset="0"/>
              </a:rPr>
              <a:t>they went and entered a village of the Samaritans to make arrangements for Him. But they did not receive Him, because He was traveling toward Jerusalem. When His disciples James and John saw </a:t>
            </a:r>
            <a:r>
              <a:rPr lang="en-US" sz="2800" i="1" dirty="0">
                <a:latin typeface="Tahoma" pitchFamily="34" charset="0"/>
                <a:ea typeface="Tahoma" pitchFamily="34" charset="0"/>
                <a:cs typeface="Tahoma" pitchFamily="34" charset="0"/>
              </a:rPr>
              <a:t>this,</a:t>
            </a:r>
            <a:r>
              <a:rPr lang="en-US" sz="2800" dirty="0">
                <a:latin typeface="Tahoma" pitchFamily="34" charset="0"/>
                <a:ea typeface="Tahoma" pitchFamily="34" charset="0"/>
                <a:cs typeface="Tahoma" pitchFamily="34" charset="0"/>
              </a:rPr>
              <a:t> they said, "Lord, do You want us to command fire to come down from heaven and consume them?” </a:t>
            </a:r>
          </a:p>
          <a:p>
            <a:pPr>
              <a:lnSpc>
                <a:spcPct val="95000"/>
              </a:lnSpc>
              <a:spcBef>
                <a:spcPts val="0"/>
              </a:spcBef>
            </a:pPr>
            <a:r>
              <a:rPr lang="en-US" sz="2800" dirty="0">
                <a:latin typeface="Tahoma" pitchFamily="34" charset="0"/>
                <a:ea typeface="Tahoma" pitchFamily="34" charset="0"/>
                <a:cs typeface="Tahoma" pitchFamily="34" charset="0"/>
              </a:rPr>
              <a:t>Sixty years later, John’s gospel and epistles show us a much more sanctified John</a:t>
            </a:r>
          </a:p>
          <a:p>
            <a:pPr>
              <a:lnSpc>
                <a:spcPct val="95000"/>
              </a:lnSpc>
              <a:spcBef>
                <a:spcPts val="0"/>
              </a:spcBef>
            </a:pPr>
            <a:r>
              <a:rPr lang="en-US" sz="2800" dirty="0">
                <a:latin typeface="Tahoma" pitchFamily="34" charset="0"/>
                <a:ea typeface="Tahoma" pitchFamily="34" charset="0"/>
                <a:cs typeface="Tahoma" pitchFamily="34" charset="0"/>
              </a:rPr>
              <a:t>The other apostles were all dead by this time; Domitian may have tried to kill John in Rome in 92-94</a:t>
            </a:r>
          </a:p>
        </p:txBody>
      </p:sp>
      <p:sp>
        <p:nvSpPr>
          <p:cNvPr id="3" name="Title 2"/>
          <p:cNvSpPr>
            <a:spLocks noGrp="1"/>
          </p:cNvSpPr>
          <p:nvPr>
            <p:ph type="title"/>
          </p:nvPr>
        </p:nvSpPr>
        <p:spPr>
          <a:xfrm>
            <a:off x="457200" y="274638"/>
            <a:ext cx="8229600" cy="792162"/>
          </a:xfrm>
        </p:spPr>
        <p:txBody>
          <a:bodyPr/>
          <a:lstStyle/>
          <a:p>
            <a:pPr algn="ctr"/>
            <a:r>
              <a:rPr lang="en-US" dirty="0">
                <a:solidFill>
                  <a:schemeClr val="tx1"/>
                </a:solidFill>
                <a:effectLst/>
              </a:rPr>
              <a:t>YOUNG AND OLD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3C4A53C-F216-4433-BE96-DE67EC267D09}"/>
              </a:ext>
            </a:extLst>
          </p:cNvPr>
          <p:cNvPicPr>
            <a:picLocks noGrp="1" noChangeAspect="1" noChangeArrowheads="1"/>
          </p:cNvPicPr>
          <p:nvPr>
            <p:ph idx="1"/>
          </p:nvPr>
        </p:nvPicPr>
        <p:blipFill>
          <a:blip r:embed="rId2" cstate="print"/>
          <a:stretch>
            <a:fillRect/>
          </a:stretch>
        </p:blipFill>
        <p:spPr bwMode="auto">
          <a:xfrm>
            <a:off x="342900" y="1219200"/>
            <a:ext cx="4229100" cy="5638800"/>
          </a:xfrm>
          <a:prstGeom prst="rect">
            <a:avLst/>
          </a:prstGeom>
          <a:noFill/>
          <a:ln w="9525">
            <a:noFill/>
            <a:miter lim="800000"/>
            <a:headEnd/>
            <a:tailEnd/>
          </a:ln>
        </p:spPr>
      </p:pic>
      <p:sp>
        <p:nvSpPr>
          <p:cNvPr id="3" name="Title 2">
            <a:extLst>
              <a:ext uri="{FF2B5EF4-FFF2-40B4-BE49-F238E27FC236}">
                <a16:creationId xmlns:a16="http://schemas.microsoft.com/office/drawing/2014/main" id="{1FF0EB47-522B-4660-A59B-CD0770DB4561}"/>
              </a:ext>
            </a:extLst>
          </p:cNvPr>
          <p:cNvSpPr>
            <a:spLocks noGrp="1"/>
          </p:cNvSpPr>
          <p:nvPr>
            <p:ph type="title"/>
          </p:nvPr>
        </p:nvSpPr>
        <p:spPr>
          <a:xfrm>
            <a:off x="457200" y="0"/>
            <a:ext cx="8229600" cy="1417638"/>
          </a:xfrm>
        </p:spPr>
        <p:txBody>
          <a:bodyPr/>
          <a:lstStyle/>
          <a:p>
            <a:pPr algn="ctr"/>
            <a:r>
              <a:rPr lang="en-US" b="0" dirty="0">
                <a:solidFill>
                  <a:schemeClr val="tx1"/>
                </a:solidFill>
                <a:effectLst/>
                <a:latin typeface="Tahoma" panose="020B0604030504040204" pitchFamily="34" charset="0"/>
                <a:ea typeface="Tahoma" panose="020B0604030504040204" pitchFamily="34" charset="0"/>
                <a:cs typeface="Tahoma" panose="020B0604030504040204" pitchFamily="34" charset="0"/>
              </a:rPr>
              <a:t>WHAT HE HAD LEARNED</a:t>
            </a:r>
          </a:p>
        </p:txBody>
      </p:sp>
      <p:sp>
        <p:nvSpPr>
          <p:cNvPr id="5" name="TextBox 4">
            <a:extLst>
              <a:ext uri="{FF2B5EF4-FFF2-40B4-BE49-F238E27FC236}">
                <a16:creationId xmlns:a16="http://schemas.microsoft.com/office/drawing/2014/main" id="{67674824-7D67-4071-852B-CD17A4AB4C8E}"/>
              </a:ext>
            </a:extLst>
          </p:cNvPr>
          <p:cNvSpPr txBox="1"/>
          <p:nvPr/>
        </p:nvSpPr>
        <p:spPr>
          <a:xfrm>
            <a:off x="5334000" y="1295400"/>
            <a:ext cx="3581400" cy="523220"/>
          </a:xfrm>
          <a:prstGeom prst="rect">
            <a:avLst/>
          </a:prstGeom>
          <a:noFill/>
        </p:spPr>
        <p:txBody>
          <a:bodyPr wrap="square" rtlCol="0">
            <a:spAutoFit/>
          </a:bodyPr>
          <a:lstStyle/>
          <a:p>
            <a:r>
              <a:rPr lang="en-US" sz="2800" dirty="0">
                <a:latin typeface="Tahoma" panose="020B0604030504040204" pitchFamily="34" charset="0"/>
                <a:ea typeface="Tahoma" panose="020B0604030504040204" pitchFamily="34" charset="0"/>
                <a:cs typeface="Tahoma" panose="020B0604030504040204" pitchFamily="34" charset="0"/>
              </a:rPr>
              <a:t>St. John In Oil</a:t>
            </a:r>
          </a:p>
        </p:txBody>
      </p:sp>
      <p:sp>
        <p:nvSpPr>
          <p:cNvPr id="6" name="TextBox 5">
            <a:extLst>
              <a:ext uri="{FF2B5EF4-FFF2-40B4-BE49-F238E27FC236}">
                <a16:creationId xmlns:a16="http://schemas.microsoft.com/office/drawing/2014/main" id="{48A90636-6CE3-4829-A9FD-1875F335D608}"/>
              </a:ext>
            </a:extLst>
          </p:cNvPr>
          <p:cNvSpPr txBox="1"/>
          <p:nvPr/>
        </p:nvSpPr>
        <p:spPr>
          <a:xfrm>
            <a:off x="4800600" y="2286000"/>
            <a:ext cx="4332609" cy="3539430"/>
          </a:xfrm>
          <a:prstGeom prst="rect">
            <a:avLst/>
          </a:prstGeom>
          <a:noFill/>
        </p:spPr>
        <p:txBody>
          <a:bodyPr wrap="square" rtlCol="0">
            <a:spAutoFit/>
          </a:bodyPr>
          <a:lstStyle/>
          <a:p>
            <a:r>
              <a:rPr lang="en-US" sz="2800" dirty="0">
                <a:latin typeface="Tahoma" panose="020B0604030504040204" pitchFamily="34" charset="0"/>
                <a:ea typeface="Tahoma" panose="020B0604030504040204" pitchFamily="34" charset="0"/>
                <a:cs typeface="Tahoma" panose="020B0604030504040204" pitchFamily="34" charset="0"/>
              </a:rPr>
              <a:t>John was supposedly</a:t>
            </a:r>
          </a:p>
          <a:p>
            <a:r>
              <a:rPr lang="en-US" sz="2800" dirty="0">
                <a:latin typeface="Tahoma" panose="020B0604030504040204" pitchFamily="34" charset="0"/>
                <a:ea typeface="Tahoma" panose="020B0604030504040204" pitchFamily="34" charset="0"/>
                <a:cs typeface="Tahoma" panose="020B0604030504040204" pitchFamily="34" charset="0"/>
              </a:rPr>
              <a:t>taken (or went) to Rome</a:t>
            </a:r>
          </a:p>
          <a:p>
            <a:r>
              <a:rPr lang="en-US" sz="2800" dirty="0">
                <a:latin typeface="Tahoma" panose="020B0604030504040204" pitchFamily="34" charset="0"/>
                <a:ea typeface="Tahoma" panose="020B0604030504040204" pitchFamily="34" charset="0"/>
                <a:cs typeface="Tahoma" panose="020B0604030504040204" pitchFamily="34" charset="0"/>
              </a:rPr>
              <a:t>before his time in</a:t>
            </a:r>
          </a:p>
          <a:p>
            <a:r>
              <a:rPr lang="en-US" sz="2800" dirty="0">
                <a:latin typeface="Tahoma" panose="020B0604030504040204" pitchFamily="34" charset="0"/>
                <a:ea typeface="Tahoma" panose="020B0604030504040204" pitchFamily="34" charset="0"/>
                <a:cs typeface="Tahoma" panose="020B0604030504040204" pitchFamily="34" charset="0"/>
              </a:rPr>
              <a:t>Patmos.</a:t>
            </a:r>
          </a:p>
          <a:p>
            <a:endParaRPr lang="en-US" sz="2800" dirty="0">
              <a:latin typeface="Tahoma" panose="020B0604030504040204" pitchFamily="34" charset="0"/>
              <a:ea typeface="Tahoma" panose="020B0604030504040204" pitchFamily="34" charset="0"/>
              <a:cs typeface="Tahoma" panose="020B0604030504040204" pitchFamily="34" charset="0"/>
            </a:endParaRPr>
          </a:p>
          <a:p>
            <a:r>
              <a:rPr lang="en-US" sz="2800" dirty="0">
                <a:latin typeface="Tahoma" panose="020B0604030504040204" pitchFamily="34" charset="0"/>
                <a:ea typeface="Tahoma" panose="020B0604030504040204" pitchFamily="34" charset="0"/>
                <a:cs typeface="Tahoma" panose="020B0604030504040204" pitchFamily="34" charset="0"/>
              </a:rPr>
              <a:t>He was put in boiling</a:t>
            </a:r>
          </a:p>
          <a:p>
            <a:r>
              <a:rPr lang="en-US" sz="2800" dirty="0">
                <a:latin typeface="Tahoma" panose="020B0604030504040204" pitchFamily="34" charset="0"/>
                <a:ea typeface="Tahoma" panose="020B0604030504040204" pitchFamily="34" charset="0"/>
                <a:cs typeface="Tahoma" panose="020B0604030504040204" pitchFamily="34" charset="0"/>
              </a:rPr>
              <a:t>oil while there but found</a:t>
            </a:r>
          </a:p>
          <a:p>
            <a:r>
              <a:rPr lang="en-US" sz="2800" dirty="0">
                <a:latin typeface="Tahoma" panose="020B0604030504040204" pitchFamily="34" charset="0"/>
                <a:ea typeface="Tahoma" panose="020B0604030504040204" pitchFamily="34" charset="0"/>
                <a:cs typeface="Tahoma" panose="020B0604030504040204" pitchFamily="34" charset="0"/>
              </a:rPr>
              <a:t>it refreshing </a:t>
            </a:r>
          </a:p>
        </p:txBody>
      </p:sp>
    </p:spTree>
    <p:extLst>
      <p:ext uri="{BB962C8B-B14F-4D97-AF65-F5344CB8AC3E}">
        <p14:creationId xmlns:p14="http://schemas.microsoft.com/office/powerpoint/2010/main" val="288877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0"/>
            <a:ext cx="8229600" cy="990600"/>
          </a:xfrm>
        </p:spPr>
        <p:txBody>
          <a:bodyPr>
            <a:normAutofit/>
          </a:bodyPr>
          <a:lstStyle/>
          <a:p>
            <a:pPr algn="ctr"/>
            <a:r>
              <a:rPr lang="en-US" dirty="0">
                <a:solidFill>
                  <a:schemeClr val="tx1"/>
                </a:solidFill>
              </a:rPr>
              <a:t>EXILED TO PATMOS</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1485900" y="1143000"/>
            <a:ext cx="6172200" cy="48357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2895</TotalTime>
  <Words>1179</Words>
  <Application>Microsoft Office PowerPoint</Application>
  <PresentationFormat>On-screen Show (4:3)</PresentationFormat>
  <Paragraphs>95</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Lucida Sans Unicode</vt:lpstr>
      <vt:lpstr>Tahoma</vt:lpstr>
      <vt:lpstr>Verdana</vt:lpstr>
      <vt:lpstr>Wingdings 2</vt:lpstr>
      <vt:lpstr>Wingdings 3</vt:lpstr>
      <vt:lpstr>Concourse</vt:lpstr>
      <vt:lpstr>             JoLynn Gower Summer 2021 493-6151 jgower@guardingthetruth.org</vt:lpstr>
      <vt:lpstr>THANK YOU!</vt:lpstr>
      <vt:lpstr>ABOUT THIS CLASS</vt:lpstr>
      <vt:lpstr>WORD FOR THE JOURNEY</vt:lpstr>
      <vt:lpstr>WHO WAS JOHN?</vt:lpstr>
      <vt:lpstr>WHO WAS JOHN?</vt:lpstr>
      <vt:lpstr>YOUNG AND OLD</vt:lpstr>
      <vt:lpstr>WHAT HE HAD LEARNED</vt:lpstr>
      <vt:lpstr>EXILED TO PATMOS</vt:lpstr>
      <vt:lpstr>HERESIES CONFRONTED</vt:lpstr>
      <vt:lpstr>FROM THE BEGINNING</vt:lpstr>
      <vt:lpstr>WHAT HE HAD SEEN….</vt:lpstr>
      <vt:lpstr>WHAT WE HAVE HEARD</vt:lpstr>
      <vt:lpstr>WE WRITE TO YOU</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JoLynn Gower Fall 2015 493-6151 jgower@guardingthetruth.org</dc:title>
  <dc:creator>JoLynn Rees</dc:creator>
  <cp:lastModifiedBy>Gower</cp:lastModifiedBy>
  <cp:revision>34</cp:revision>
  <cp:lastPrinted>2021-06-02T19:06:50Z</cp:lastPrinted>
  <dcterms:created xsi:type="dcterms:W3CDTF">2015-09-06T18:58:25Z</dcterms:created>
  <dcterms:modified xsi:type="dcterms:W3CDTF">2021-06-07T19:01:36Z</dcterms:modified>
</cp:coreProperties>
</file>