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59" r:id="rId4"/>
    <p:sldId id="267" r:id="rId5"/>
    <p:sldId id="273" r:id="rId6"/>
    <p:sldId id="271" r:id="rId7"/>
    <p:sldId id="260" r:id="rId8"/>
    <p:sldId id="263" r:id="rId9"/>
    <p:sldId id="264" r:id="rId10"/>
    <p:sldId id="265" r:id="rId11"/>
    <p:sldId id="272" r:id="rId12"/>
    <p:sldId id="270"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2/5/2020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06F4F880-F025-409B-8C99-FB036D38A3F5}" type="datetimeFigureOut">
              <a:rPr lang="en-US" smtClean="0"/>
              <a:t>2/5/2020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3</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12</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2/5/2020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VALUE THE CHURCH</a:t>
            </a:r>
          </a:p>
        </p:txBody>
      </p:sp>
      <p:sp>
        <p:nvSpPr>
          <p:cNvPr id="3" name="Content Placeholder 2"/>
          <p:cNvSpPr>
            <a:spLocks noGrp="1"/>
          </p:cNvSpPr>
          <p:nvPr>
            <p:ph idx="1"/>
          </p:nvPr>
        </p:nvSpPr>
        <p:spPr>
          <a:xfrm>
            <a:off x="0" y="838200"/>
            <a:ext cx="9144000" cy="6019800"/>
          </a:xfrm>
        </p:spPr>
        <p:txBody>
          <a:bodyPr>
            <a:normAutofit/>
          </a:bodyPr>
          <a:lstStyle/>
          <a:p>
            <a:pPr>
              <a:lnSpc>
                <a:spcPct val="90000"/>
              </a:lnSpc>
              <a:spcBef>
                <a:spcPts val="200"/>
              </a:spcBef>
            </a:pPr>
            <a:r>
              <a:rPr lang="en-US" sz="2800" dirty="0"/>
              <a:t>Ask the question: Does a particular person, teaching, idea, build up the church or tear it down?  Does it threaten the church?  Divide the church?</a:t>
            </a:r>
          </a:p>
          <a:p>
            <a:pPr>
              <a:lnSpc>
                <a:spcPct val="90000"/>
              </a:lnSpc>
              <a:spcBef>
                <a:spcPts val="200"/>
              </a:spcBef>
            </a:pPr>
            <a:r>
              <a:rPr lang="en-US" sz="2800" dirty="0"/>
              <a:t>Creative tensions can be good</a:t>
            </a:r>
          </a:p>
          <a:p>
            <a:pPr marL="0" indent="0">
              <a:lnSpc>
                <a:spcPct val="90000"/>
              </a:lnSpc>
              <a:spcBef>
                <a:spcPts val="200"/>
              </a:spcBef>
              <a:buNone/>
            </a:pPr>
            <a:r>
              <a:rPr lang="en-US" sz="2800" b="1" dirty="0"/>
              <a:t>   Proverbs 27:17 </a:t>
            </a:r>
            <a:r>
              <a:rPr lang="en-US" sz="2800" dirty="0"/>
              <a:t>Iron sharpens iron, so one man </a:t>
            </a:r>
          </a:p>
          <a:p>
            <a:pPr marL="0" indent="0">
              <a:lnSpc>
                <a:spcPct val="90000"/>
              </a:lnSpc>
              <a:spcBef>
                <a:spcPts val="200"/>
              </a:spcBef>
              <a:buNone/>
            </a:pPr>
            <a:r>
              <a:rPr lang="en-US" sz="2800" dirty="0"/>
              <a:t>   sharpens another.</a:t>
            </a:r>
          </a:p>
          <a:p>
            <a:pPr marL="0" indent="0" algn="ctr">
              <a:lnSpc>
                <a:spcPct val="90000"/>
              </a:lnSpc>
              <a:spcBef>
                <a:spcPts val="200"/>
              </a:spcBef>
              <a:buNone/>
            </a:pPr>
            <a:r>
              <a:rPr lang="en-US" sz="2800" dirty="0"/>
              <a:t>MONITOR HOLINESS </a:t>
            </a:r>
          </a:p>
          <a:p>
            <a:pPr>
              <a:lnSpc>
                <a:spcPct val="90000"/>
              </a:lnSpc>
              <a:spcBef>
                <a:spcPts val="200"/>
              </a:spcBef>
            </a:pPr>
            <a:r>
              <a:rPr lang="en-US" sz="2800" b="1" dirty="0"/>
              <a:t>Hebrews 12:14</a:t>
            </a:r>
            <a:r>
              <a:rPr lang="en-US" sz="2800" dirty="0"/>
              <a:t> Pursue peace with all men, and the sanctification without which no one will see the Lord. </a:t>
            </a:r>
          </a:p>
          <a:p>
            <a:pPr>
              <a:lnSpc>
                <a:spcPct val="90000"/>
              </a:lnSpc>
              <a:spcBef>
                <a:spcPts val="200"/>
              </a:spcBef>
            </a:pPr>
            <a:r>
              <a:rPr lang="en-US" sz="2800" dirty="0"/>
              <a:t>Sanctification: </a:t>
            </a:r>
            <a:r>
              <a:rPr lang="en-US" sz="2800" i="1" dirty="0" err="1"/>
              <a:t>hagiosmos</a:t>
            </a:r>
            <a:r>
              <a:rPr lang="en-US" sz="2800" i="1" dirty="0"/>
              <a:t>: </a:t>
            </a:r>
            <a:r>
              <a:rPr lang="en-US" sz="2800" dirty="0"/>
              <a:t>the process of becoming more holy</a:t>
            </a:r>
          </a:p>
          <a:p>
            <a:pPr>
              <a:lnSpc>
                <a:spcPct val="90000"/>
              </a:lnSpc>
              <a:spcBef>
                <a:spcPts val="200"/>
              </a:spcBef>
            </a:pPr>
            <a:r>
              <a:rPr lang="en-US" sz="2800" dirty="0"/>
              <a:t>Ask the question:  “Does this attitude, action, or practice contribute to the personal holiness of the person or people involved?”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buNone/>
            </a:pPr>
            <a:r>
              <a:rPr lang="en-US" dirty="0"/>
              <a:t>CHECK IT OUT IN THE BIBLE</a:t>
            </a:r>
          </a:p>
        </p:txBody>
      </p:sp>
      <p:sp>
        <p:nvSpPr>
          <p:cNvPr id="3" name="Content Placeholder 2"/>
          <p:cNvSpPr>
            <a:spLocks noGrp="1"/>
          </p:cNvSpPr>
          <p:nvPr>
            <p:ph idx="1"/>
          </p:nvPr>
        </p:nvSpPr>
        <p:spPr>
          <a:xfrm>
            <a:off x="0" y="914400"/>
            <a:ext cx="9144000" cy="5943600"/>
          </a:xfrm>
        </p:spPr>
        <p:txBody>
          <a:bodyPr>
            <a:normAutofit/>
          </a:bodyPr>
          <a:lstStyle/>
          <a:p>
            <a:pPr>
              <a:spcBef>
                <a:spcPts val="400"/>
              </a:spcBef>
            </a:pPr>
            <a:r>
              <a:rPr lang="en-US" sz="2800" b="1" dirty="0"/>
              <a:t>Acts 17:10-11 </a:t>
            </a:r>
            <a:r>
              <a:rPr lang="en-US" sz="2800" dirty="0"/>
              <a:t>The brethren immediately sent Paul and Silas away by night to Berea, and when they arrived, they went into the synagogue of the Jews. </a:t>
            </a:r>
            <a:br>
              <a:rPr lang="en-US" sz="2800" dirty="0"/>
            </a:br>
            <a:r>
              <a:rPr lang="en-US" sz="2800" dirty="0"/>
              <a:t>Now these were more noble-minded than those in Thessalonica, for they received the word with great eagerness, </a:t>
            </a:r>
            <a:r>
              <a:rPr lang="en-US" sz="2800" b="1" dirty="0"/>
              <a:t>examining the Scriptures </a:t>
            </a:r>
            <a:r>
              <a:rPr lang="en-US" sz="2800" dirty="0"/>
              <a:t>daily </a:t>
            </a:r>
            <a:r>
              <a:rPr lang="en-US" sz="2800" i="1" dirty="0"/>
              <a:t>to see</a:t>
            </a:r>
            <a:r>
              <a:rPr lang="en-US" sz="2800" dirty="0"/>
              <a:t> whether these things were so. </a:t>
            </a:r>
          </a:p>
          <a:p>
            <a:pPr>
              <a:spcBef>
                <a:spcPts val="400"/>
              </a:spcBef>
            </a:pPr>
            <a:r>
              <a:rPr lang="en-US" sz="2800" spc="-150" dirty="0"/>
              <a:t>Exam</a:t>
            </a:r>
            <a:r>
              <a:rPr lang="en-US" sz="2800" dirty="0"/>
              <a:t>ining</a:t>
            </a:r>
            <a:r>
              <a:rPr lang="en-US" sz="2800" spc="-150" dirty="0"/>
              <a:t>: </a:t>
            </a:r>
            <a:r>
              <a:rPr lang="en-US" sz="2800" i="1" spc="-150" dirty="0" err="1"/>
              <a:t>anakrino</a:t>
            </a:r>
            <a:r>
              <a:rPr lang="en-US" sz="2800" i="1" dirty="0"/>
              <a:t>: </a:t>
            </a:r>
            <a:r>
              <a:rPr lang="en-US" sz="2800" dirty="0"/>
              <a:t>investigating, calling into account </a:t>
            </a:r>
          </a:p>
          <a:p>
            <a:pPr>
              <a:spcBef>
                <a:spcPts val="400"/>
              </a:spcBef>
            </a:pPr>
            <a:r>
              <a:rPr lang="en-US" sz="2800" dirty="0"/>
              <a:t>Because of the interdependence of spiritual giftings, it is frequently good to ask another believer to weigh in on various areas of struggle</a:t>
            </a:r>
          </a:p>
          <a:p>
            <a:pPr>
              <a:spcBef>
                <a:spcPts val="400"/>
              </a:spcBef>
            </a:pPr>
            <a:r>
              <a:rPr lang="en-US" sz="2800" dirty="0"/>
              <a:t>Discernment never is about promoting ourselves; it is about distinguishing right from wrong</a:t>
            </a:r>
          </a:p>
          <a:p>
            <a:pPr>
              <a:spcBef>
                <a:spcPts val="400"/>
              </a:spcBef>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SELF-DECEPTION</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sz="2800" dirty="0"/>
              <a:t>Sometimes we won’t understand the Spirit’s warnings</a:t>
            </a:r>
          </a:p>
          <a:p>
            <a:pPr>
              <a:lnSpc>
                <a:spcPct val="90000"/>
              </a:lnSpc>
              <a:spcBef>
                <a:spcPts val="200"/>
              </a:spcBef>
            </a:pPr>
            <a:r>
              <a:rPr lang="en-US" sz="2800" dirty="0"/>
              <a:t>Loss of the peace of God is always a warning</a:t>
            </a:r>
          </a:p>
          <a:p>
            <a:pPr>
              <a:lnSpc>
                <a:spcPct val="90000"/>
              </a:lnSpc>
              <a:spcBef>
                <a:spcPts val="200"/>
              </a:spcBef>
            </a:pPr>
            <a:r>
              <a:rPr lang="en-US" sz="2800" dirty="0"/>
              <a:t>Scripture also speaks of the dangers of self-deception</a:t>
            </a:r>
          </a:p>
          <a:p>
            <a:pPr>
              <a:lnSpc>
                <a:spcPct val="90000"/>
              </a:lnSpc>
              <a:spcBef>
                <a:spcPts val="200"/>
              </a:spcBef>
            </a:pPr>
            <a:r>
              <a:rPr lang="en-US" sz="2800" b="1" dirty="0"/>
              <a:t>James 1:21 </a:t>
            </a:r>
            <a:r>
              <a:rPr lang="en-US" sz="2800" dirty="0"/>
              <a:t>Therefore, putting aside all filthiness and </a:t>
            </a:r>
            <a:r>
              <a:rPr lang="en-US" sz="2800" i="1" dirty="0"/>
              <a:t>all</a:t>
            </a:r>
            <a:r>
              <a:rPr lang="en-US" sz="2800" dirty="0"/>
              <a:t> that remains of wickedness, in humility receive the word implanted, which is able to save your souls. </a:t>
            </a:r>
          </a:p>
          <a:p>
            <a:pPr>
              <a:lnSpc>
                <a:spcPct val="90000"/>
              </a:lnSpc>
              <a:spcBef>
                <a:spcPts val="200"/>
              </a:spcBef>
            </a:pPr>
            <a:r>
              <a:rPr lang="en-US" sz="2800" b="1" dirty="0"/>
              <a:t>1 John 1:8 </a:t>
            </a:r>
            <a:r>
              <a:rPr lang="en-US" sz="2800" dirty="0"/>
              <a:t>If we say that we have no sin, we are deceiving ourselves and the truth is not in us. </a:t>
            </a:r>
          </a:p>
          <a:p>
            <a:pPr>
              <a:lnSpc>
                <a:spcPct val="90000"/>
              </a:lnSpc>
              <a:spcBef>
                <a:spcPts val="200"/>
              </a:spcBef>
            </a:pPr>
            <a:r>
              <a:rPr lang="en-US" sz="2800" b="1" dirty="0"/>
              <a:t>Galatians 6:7-8 </a:t>
            </a:r>
            <a:r>
              <a:rPr lang="en-US" sz="2800" dirty="0"/>
              <a:t>Do not be deceived, God is not mocked; for whatever a man sows, this he will also reap. For the one who sows to his own flesh will from the flesh reap corruption, but the one who sows to the Spirit will from the Spirit reap eternal life. </a:t>
            </a:r>
          </a:p>
          <a:p>
            <a:pPr>
              <a:lnSpc>
                <a:spcPct val="90000"/>
              </a:lnSpc>
              <a:spcBef>
                <a:spcPts val="200"/>
              </a:spcBef>
            </a:pPr>
            <a:r>
              <a:rPr lang="en-US" sz="2800" b="1" dirty="0"/>
              <a:t>1 Corinthians 15:33 </a:t>
            </a:r>
            <a:r>
              <a:rPr lang="en-US" sz="2800" dirty="0"/>
              <a:t> Do not be deceived: "Bad company corrupts good morals." </a:t>
            </a:r>
            <a:br>
              <a:rPr lang="en-US" sz="2800" dirty="0"/>
            </a:br>
            <a:br>
              <a:rPr lang="en-US" sz="2800" dirty="0"/>
            </a:br>
            <a:br>
              <a:rPr lang="en-US" sz="2800" dirty="0"/>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THINKING RIGHTLY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Despite our good intentions, we frequently find ourselves wandering like little lost sheep</a:t>
            </a:r>
          </a:p>
          <a:p>
            <a:pPr>
              <a:lnSpc>
                <a:spcPct val="90000"/>
              </a:lnSpc>
              <a:spcBef>
                <a:spcPts val="200"/>
              </a:spcBef>
            </a:pPr>
            <a:r>
              <a:rPr lang="en-US" sz="2800" dirty="0"/>
              <a:t>The devil temps us to take things past God’s boundary</a:t>
            </a:r>
          </a:p>
          <a:p>
            <a:pPr marL="0" indent="0">
              <a:lnSpc>
                <a:spcPct val="90000"/>
              </a:lnSpc>
              <a:spcBef>
                <a:spcPts val="200"/>
              </a:spcBef>
              <a:buNone/>
            </a:pPr>
            <a:r>
              <a:rPr lang="en-US" sz="2800" dirty="0"/>
              <a:t>       communication – gossip</a:t>
            </a:r>
          </a:p>
          <a:p>
            <a:pPr marL="0" indent="0">
              <a:lnSpc>
                <a:spcPct val="90000"/>
              </a:lnSpc>
              <a:spcBef>
                <a:spcPts val="200"/>
              </a:spcBef>
              <a:buNone/>
            </a:pPr>
            <a:r>
              <a:rPr lang="en-US" sz="2800" dirty="0"/>
              <a:t>       cautiousness – unbelief or fear</a:t>
            </a:r>
          </a:p>
          <a:p>
            <a:pPr marL="0" indent="0">
              <a:lnSpc>
                <a:spcPct val="90000"/>
              </a:lnSpc>
              <a:spcBef>
                <a:spcPts val="200"/>
              </a:spcBef>
              <a:buNone/>
            </a:pPr>
            <a:r>
              <a:rPr lang="en-US" sz="2800" dirty="0"/>
              <a:t>       anger – rage, desire for vengeance</a:t>
            </a:r>
          </a:p>
          <a:p>
            <a:pPr marL="0" indent="0">
              <a:lnSpc>
                <a:spcPct val="90000"/>
              </a:lnSpc>
              <a:spcBef>
                <a:spcPts val="200"/>
              </a:spcBef>
              <a:buNone/>
            </a:pPr>
            <a:r>
              <a:rPr lang="en-US" sz="2800" dirty="0"/>
              <a:t>       self-respect – self centeredness</a:t>
            </a:r>
          </a:p>
          <a:p>
            <a:pPr>
              <a:lnSpc>
                <a:spcPct val="90000"/>
              </a:lnSpc>
              <a:spcBef>
                <a:spcPts val="200"/>
              </a:spcBef>
            </a:pPr>
            <a:r>
              <a:rPr lang="en-US" sz="2800" b="1" dirty="0"/>
              <a:t>2 </a:t>
            </a:r>
            <a:r>
              <a:rPr lang="en-US" sz="2800" b="1" spc="-150" dirty="0"/>
              <a:t>Corinthians 10:3-6 </a:t>
            </a:r>
            <a:r>
              <a:rPr lang="en-US" sz="2800" spc="-150" dirty="0"/>
              <a:t> For </a:t>
            </a:r>
            <a:r>
              <a:rPr lang="en-US" sz="2800" dirty="0"/>
              <a:t>though we walk in the flesh, we do not war according to the flesh, for the weapons of our warfare are not of the flesh, but divinely power-</a:t>
            </a:r>
            <a:r>
              <a:rPr lang="en-US" sz="2800" dirty="0" err="1"/>
              <a:t>ful</a:t>
            </a:r>
            <a:r>
              <a:rPr lang="en-US" sz="2800" dirty="0"/>
              <a:t> for the destruction of fortresses. </a:t>
            </a:r>
            <a:r>
              <a:rPr lang="en-US" sz="2800" i="1" dirty="0"/>
              <a:t>We are</a:t>
            </a:r>
            <a:r>
              <a:rPr lang="en-US" sz="2800" dirty="0"/>
              <a:t> destroying speculations </a:t>
            </a:r>
            <a:r>
              <a:rPr lang="en-US" sz="2800" spc="-150" dirty="0"/>
              <a:t>and every </a:t>
            </a:r>
            <a:r>
              <a:rPr lang="en-US" sz="2800" dirty="0"/>
              <a:t>lofty thing raised up against the knowledge of God</a:t>
            </a:r>
            <a:r>
              <a:rPr lang="en-US" sz="2800" spc="-150" dirty="0"/>
              <a:t>, and </a:t>
            </a:r>
            <a:r>
              <a:rPr lang="en-US" sz="2800" i="1" spc="-150" dirty="0"/>
              <a:t>we are</a:t>
            </a:r>
            <a:r>
              <a:rPr lang="en-US" sz="2800" spc="-150" dirty="0"/>
              <a:t> taking </a:t>
            </a:r>
            <a:r>
              <a:rPr lang="en-US" sz="2800" dirty="0"/>
              <a:t>every thought  captive to the obedience of Christ…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WHAT WE DESTROY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Fortresses: </a:t>
            </a:r>
            <a:r>
              <a:rPr lang="en-US" sz="2800" i="1" dirty="0" err="1"/>
              <a:t>ochuroma</a:t>
            </a:r>
            <a:r>
              <a:rPr lang="en-US" sz="2800" i="1" dirty="0"/>
              <a:t>: </a:t>
            </a:r>
            <a:r>
              <a:rPr lang="en-US" sz="2800" dirty="0"/>
              <a:t>a stronghold; fortified place occupied by an enemy</a:t>
            </a:r>
          </a:p>
          <a:p>
            <a:pPr>
              <a:lnSpc>
                <a:spcPct val="90000"/>
              </a:lnSpc>
              <a:spcBef>
                <a:spcPts val="200"/>
              </a:spcBef>
            </a:pPr>
            <a:r>
              <a:rPr lang="en-US" sz="2800" dirty="0"/>
              <a:t>Speculations: </a:t>
            </a:r>
            <a:r>
              <a:rPr lang="en-US" sz="2800" i="1" dirty="0" err="1"/>
              <a:t>logismos</a:t>
            </a:r>
            <a:r>
              <a:rPr lang="en-US" sz="2800" i="1" dirty="0"/>
              <a:t>: </a:t>
            </a:r>
            <a:r>
              <a:rPr lang="en-US" sz="2800" dirty="0"/>
              <a:t>reasoning, arguments presented against our position</a:t>
            </a:r>
          </a:p>
          <a:p>
            <a:pPr>
              <a:lnSpc>
                <a:spcPct val="90000"/>
              </a:lnSpc>
              <a:spcBef>
                <a:spcPts val="200"/>
              </a:spcBef>
            </a:pPr>
            <a:r>
              <a:rPr lang="en-US" sz="2800" dirty="0"/>
              <a:t>Lofty thing: </a:t>
            </a:r>
            <a:r>
              <a:rPr lang="en-US" sz="2800" i="1" dirty="0" err="1"/>
              <a:t>hupsoma</a:t>
            </a:r>
            <a:r>
              <a:rPr lang="en-US" sz="2800" i="1" dirty="0"/>
              <a:t>: </a:t>
            </a:r>
            <a:r>
              <a:rPr lang="en-US" sz="2800" dirty="0"/>
              <a:t>anything lifted up; abstractly, a barrier raised into place</a:t>
            </a:r>
          </a:p>
          <a:p>
            <a:pPr>
              <a:lnSpc>
                <a:spcPct val="90000"/>
              </a:lnSpc>
              <a:spcBef>
                <a:spcPts val="200"/>
              </a:spcBef>
            </a:pPr>
            <a:r>
              <a:rPr lang="en-US" sz="2800" dirty="0"/>
              <a:t>Such things are being raised up against the knowledge of God</a:t>
            </a:r>
          </a:p>
          <a:p>
            <a:pPr>
              <a:lnSpc>
                <a:spcPct val="90000"/>
              </a:lnSpc>
              <a:spcBef>
                <a:spcPts val="200"/>
              </a:spcBef>
            </a:pPr>
            <a:r>
              <a:rPr lang="en-US" sz="2800" dirty="0"/>
              <a:t>Paul is clearly defining aspects of spiritual warfare</a:t>
            </a:r>
          </a:p>
          <a:p>
            <a:pPr>
              <a:lnSpc>
                <a:spcPct val="90000"/>
              </a:lnSpc>
              <a:spcBef>
                <a:spcPts val="200"/>
              </a:spcBef>
            </a:pPr>
            <a:r>
              <a:rPr lang="en-US" sz="2800" b="1" dirty="0"/>
              <a:t>John 8:31-32 </a:t>
            </a:r>
            <a:r>
              <a:rPr lang="en-US" sz="2800" dirty="0"/>
              <a:t> So Jesus was saying to those Jews who had believed Him, "If you continue in My word, </a:t>
            </a:r>
            <a:r>
              <a:rPr lang="en-US" sz="2800" i="1" dirty="0"/>
              <a:t>then</a:t>
            </a:r>
            <a:r>
              <a:rPr lang="en-US" sz="2800" dirty="0"/>
              <a:t> you are truly disciples of Mine; and you will know the truth, and the truth will make you free." </a:t>
            </a:r>
          </a:p>
          <a:p>
            <a:pPr marL="0" indent="0" algn="ctr">
              <a:lnSpc>
                <a:spcPct val="90000"/>
              </a:lnSpc>
              <a:spcBef>
                <a:spcPts val="200"/>
              </a:spcBef>
              <a:buNone/>
            </a:pPr>
            <a:r>
              <a:rPr lang="en-US" sz="2800" b="1" dirty="0"/>
              <a:t> KNOWLEDGE OF TRUTH IS KEY IN WARFARE</a:t>
            </a:r>
          </a:p>
          <a:p>
            <a:pPr>
              <a:lnSpc>
                <a:spcPct val="90000"/>
              </a:lnSpc>
              <a:spcBef>
                <a:spcPts val="200"/>
              </a:spcBef>
            </a:pPr>
            <a:endParaRPr lang="en-US" sz="2800" b="1" dirty="0"/>
          </a:p>
          <a:p>
            <a:pPr>
              <a:lnSpc>
                <a:spcPct val="90000"/>
              </a:lnSpc>
              <a:spcBef>
                <a:spcPts val="200"/>
              </a:spcBef>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FALSE KNOWLEDGE</a:t>
            </a: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sz="2800" b="1" dirty="0"/>
              <a:t>1 Timothy 6:20-21 </a:t>
            </a:r>
            <a:r>
              <a:rPr lang="en-US" sz="2800" dirty="0"/>
              <a:t> O Timothy, guard what has been entrusted to you, avoiding worldly </a:t>
            </a:r>
            <a:r>
              <a:rPr lang="en-US" sz="2800" i="1" dirty="0"/>
              <a:t>and</a:t>
            </a:r>
            <a:r>
              <a:rPr lang="en-US" sz="2800" dirty="0"/>
              <a:t> empty chatter </a:t>
            </a:r>
            <a:r>
              <a:rPr lang="en-US" sz="2800" i="1" dirty="0"/>
              <a:t>and</a:t>
            </a:r>
            <a:r>
              <a:rPr lang="en-US" sz="2800" dirty="0"/>
              <a:t> the opposing arguments of what is falsely called "knowledge"— which some have professed and thus gone astray from the faith. Grace be with you. </a:t>
            </a:r>
          </a:p>
          <a:p>
            <a:pPr>
              <a:lnSpc>
                <a:spcPct val="87000"/>
              </a:lnSpc>
              <a:spcBef>
                <a:spcPts val="0"/>
              </a:spcBef>
            </a:pPr>
            <a:r>
              <a:rPr lang="en-US" sz="2800" dirty="0"/>
              <a:t>Guard: </a:t>
            </a:r>
            <a:r>
              <a:rPr lang="en-US" sz="2800" i="1" dirty="0" err="1"/>
              <a:t>phulasso</a:t>
            </a:r>
            <a:r>
              <a:rPr lang="en-US" sz="2800" i="1" dirty="0"/>
              <a:t>: </a:t>
            </a:r>
            <a:r>
              <a:rPr lang="en-US" sz="2800" dirty="0"/>
              <a:t>to preserve by protective isolation</a:t>
            </a:r>
          </a:p>
          <a:p>
            <a:pPr>
              <a:lnSpc>
                <a:spcPct val="87000"/>
              </a:lnSpc>
              <a:spcBef>
                <a:spcPts val="300"/>
              </a:spcBef>
            </a:pPr>
            <a:r>
              <a:rPr lang="en-US" sz="2800" b="1" dirty="0"/>
              <a:t>1 Corinthians 2:14 </a:t>
            </a:r>
            <a:r>
              <a:rPr lang="en-US" sz="2800" dirty="0"/>
              <a:t> But a natural man does not accept the things of the Spirit of God, for they are foolishness to him; and he cannot understand them, because they are spiritually appraised. </a:t>
            </a:r>
          </a:p>
          <a:p>
            <a:pPr>
              <a:lnSpc>
                <a:spcPct val="87000"/>
              </a:lnSpc>
              <a:spcBef>
                <a:spcPts val="300"/>
              </a:spcBef>
            </a:pPr>
            <a:r>
              <a:rPr lang="en-US" sz="2800" b="1" dirty="0"/>
              <a:t>Matthew 13:13-14 </a:t>
            </a:r>
            <a:r>
              <a:rPr lang="en-US" sz="2800" dirty="0"/>
              <a:t> "Therefore I speak to them in parables; because while seeing they do not see; while hearing they do not hear, nor do they understand. In their case </a:t>
            </a:r>
            <a:r>
              <a:rPr lang="en-US" sz="2800" spc="-150" dirty="0"/>
              <a:t>the prophecy of Isaiah is being fulfilled, which says</a:t>
            </a:r>
            <a:r>
              <a:rPr lang="en-US" sz="2400" spc="-150" dirty="0"/>
              <a:t>, '</a:t>
            </a:r>
            <a:r>
              <a:rPr lang="en-US" sz="2400" cap="small" spc="-150" dirty="0"/>
              <a:t>YOU WILL KEEP ON HEARING</a:t>
            </a:r>
            <a:r>
              <a:rPr lang="en-US" sz="2400" spc="-150" dirty="0"/>
              <a:t>, </a:t>
            </a:r>
            <a:r>
              <a:rPr lang="en-US" sz="2400" cap="small" spc="-150" dirty="0"/>
              <a:t>BUT</a:t>
            </a:r>
            <a:r>
              <a:rPr lang="en-US" sz="2400" spc="-150" dirty="0"/>
              <a:t> </a:t>
            </a:r>
            <a:r>
              <a:rPr lang="en-US" sz="2400" cap="small" spc="-150" dirty="0"/>
              <a:t>WILL NOT UNDERSTAND</a:t>
            </a:r>
            <a:r>
              <a:rPr lang="en-US" sz="2400" spc="-150" dirty="0"/>
              <a:t>; </a:t>
            </a:r>
            <a:r>
              <a:rPr lang="en-US" sz="2400" cap="small" spc="-150" dirty="0"/>
              <a:t>YOU WILL KEEP ON SEEING</a:t>
            </a:r>
            <a:r>
              <a:rPr lang="en-US" sz="2400" spc="-150" dirty="0"/>
              <a:t>, </a:t>
            </a:r>
            <a:r>
              <a:rPr lang="en-US" sz="2400" cap="small" spc="-150" dirty="0"/>
              <a:t>BUT WILL NOT PERCEIVE</a:t>
            </a:r>
            <a:r>
              <a:rPr lang="en-US" sz="2400" spc="-150" dirty="0"/>
              <a:t>; </a:t>
            </a:r>
            <a:br>
              <a:rPr lang="en-US" sz="2400" spc="-150" dirty="0"/>
            </a:br>
            <a:endParaRPr lang="en-US" sz="2400" spc="-150" dirty="0"/>
          </a:p>
          <a:p>
            <a:pPr>
              <a:lnSpc>
                <a:spcPct val="90000"/>
              </a:lnSpc>
              <a:spcBef>
                <a:spcPts val="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THREE AREAS OF SIN</a:t>
            </a:r>
          </a:p>
        </p:txBody>
      </p:sp>
      <p:sp>
        <p:nvSpPr>
          <p:cNvPr id="3" name="Content Placeholder 2"/>
          <p:cNvSpPr>
            <a:spLocks noGrp="1"/>
          </p:cNvSpPr>
          <p:nvPr>
            <p:ph idx="1"/>
          </p:nvPr>
        </p:nvSpPr>
        <p:spPr>
          <a:xfrm>
            <a:off x="0" y="914400"/>
            <a:ext cx="9144000" cy="5943600"/>
          </a:xfrm>
        </p:spPr>
        <p:txBody>
          <a:bodyPr>
            <a:normAutofit/>
          </a:bodyPr>
          <a:lstStyle/>
          <a:p>
            <a:pPr>
              <a:lnSpc>
                <a:spcPct val="95000"/>
              </a:lnSpc>
              <a:spcBef>
                <a:spcPts val="100"/>
              </a:spcBef>
            </a:pPr>
            <a:r>
              <a:rPr lang="en-US" sz="2800" b="1" dirty="0"/>
              <a:t>1 John 2:15-17 </a:t>
            </a:r>
            <a:r>
              <a:rPr lang="en-US" sz="2800" dirty="0"/>
              <a:t> Do not love the world nor the things in the world. If anyone loves the world, the love of the Father is not in him. For all that is in the world, the </a:t>
            </a:r>
            <a:r>
              <a:rPr lang="en-US" sz="2800" b="1" dirty="0"/>
              <a:t>lust of the flesh</a:t>
            </a:r>
            <a:r>
              <a:rPr lang="en-US" sz="2800" dirty="0"/>
              <a:t> and the </a:t>
            </a:r>
            <a:r>
              <a:rPr lang="en-US" sz="2800" b="1" dirty="0"/>
              <a:t>lust of the eyes</a:t>
            </a:r>
            <a:r>
              <a:rPr lang="en-US" sz="2800" dirty="0"/>
              <a:t> and the </a:t>
            </a:r>
            <a:r>
              <a:rPr lang="en-US" sz="2800" b="1" dirty="0"/>
              <a:t>boastful pride of life</a:t>
            </a:r>
            <a:r>
              <a:rPr lang="en-US" sz="2800" dirty="0"/>
              <a:t>, is not from the Father, but is from the world. The world is passing away, and </a:t>
            </a:r>
            <a:r>
              <a:rPr lang="en-US" sz="2800" i="1" dirty="0"/>
              <a:t>also</a:t>
            </a:r>
            <a:r>
              <a:rPr lang="en-US" sz="2800" dirty="0"/>
              <a:t> its lusts; but the one who does the will of God lives forever.</a:t>
            </a:r>
          </a:p>
          <a:p>
            <a:pPr>
              <a:lnSpc>
                <a:spcPct val="95000"/>
              </a:lnSpc>
              <a:spcBef>
                <a:spcPts val="100"/>
              </a:spcBef>
            </a:pPr>
            <a:r>
              <a:rPr lang="en-US" sz="2800" b="1" dirty="0"/>
              <a:t>Genesis 3:6  </a:t>
            </a:r>
            <a:r>
              <a:rPr lang="en-US" sz="2800" dirty="0"/>
              <a:t>When the woman saw that the tree was good for food, and that it was a delight to the eyes, and that the tree was desirable to make </a:t>
            </a:r>
            <a:r>
              <a:rPr lang="en-US" sz="2800" i="1" dirty="0"/>
              <a:t>one</a:t>
            </a:r>
            <a:r>
              <a:rPr lang="en-US" sz="2800" dirty="0"/>
              <a:t> wise, </a:t>
            </a:r>
          </a:p>
          <a:p>
            <a:pPr>
              <a:lnSpc>
                <a:spcPct val="95000"/>
              </a:lnSpc>
              <a:spcBef>
                <a:spcPts val="100"/>
              </a:spcBef>
            </a:pPr>
            <a:r>
              <a:rPr lang="en-US" sz="2800" b="1" dirty="0"/>
              <a:t>Temptation of Jesus:  </a:t>
            </a:r>
            <a:r>
              <a:rPr lang="en-US" sz="2800" dirty="0"/>
              <a:t>stones to bread; all the kingdoms you can see; throw yourself down and angels will catch you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ASK THE QUESTION</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sz="2800" b="1" dirty="0"/>
              <a:t>1 Thessalonians 5:21 </a:t>
            </a:r>
            <a:r>
              <a:rPr lang="en-US" sz="2800" dirty="0"/>
              <a:t> But examine everything </a:t>
            </a:r>
            <a:r>
              <a:rPr lang="en-US" sz="2800" i="1" dirty="0"/>
              <a:t>carefully;</a:t>
            </a:r>
            <a:r>
              <a:rPr lang="en-US" sz="2800" dirty="0"/>
              <a:t> hold fast to that which is good; </a:t>
            </a:r>
          </a:p>
          <a:p>
            <a:pPr>
              <a:lnSpc>
                <a:spcPct val="95000"/>
              </a:lnSpc>
              <a:spcBef>
                <a:spcPts val="300"/>
              </a:spcBef>
            </a:pPr>
            <a:r>
              <a:rPr lang="en-US" sz="2800" dirty="0"/>
              <a:t>Examine: </a:t>
            </a:r>
            <a:r>
              <a:rPr lang="en-US" sz="2800" i="1" dirty="0" err="1"/>
              <a:t>dokimazo</a:t>
            </a:r>
            <a:r>
              <a:rPr lang="en-US" sz="2800" i="1" dirty="0"/>
              <a:t>: </a:t>
            </a:r>
            <a:r>
              <a:rPr lang="en-US" sz="2800" dirty="0"/>
              <a:t>assay; refine; test to see the makeup or quality</a:t>
            </a:r>
          </a:p>
          <a:p>
            <a:pPr>
              <a:lnSpc>
                <a:spcPct val="95000"/>
              </a:lnSpc>
              <a:spcBef>
                <a:spcPts val="300"/>
              </a:spcBef>
            </a:pPr>
            <a:r>
              <a:rPr lang="en-US" sz="2800" b="1" dirty="0"/>
              <a:t>1 John </a:t>
            </a:r>
            <a:r>
              <a:rPr lang="en-US" sz="2800" b="1" spc="-150" dirty="0"/>
              <a:t>4:1 </a:t>
            </a:r>
            <a:r>
              <a:rPr lang="en-US" sz="2800" spc="-150" dirty="0"/>
              <a:t> Beloved, </a:t>
            </a:r>
            <a:r>
              <a:rPr lang="en-US" sz="2800" dirty="0"/>
              <a:t>do not believe every </a:t>
            </a:r>
            <a:r>
              <a:rPr lang="en-US" sz="2800" spc="-150" dirty="0"/>
              <a:t>spirit, but </a:t>
            </a:r>
            <a:r>
              <a:rPr lang="en-US" sz="2800" dirty="0"/>
              <a:t>test the spirits to see whether they are from God, because many false prophets have gone out into the world. </a:t>
            </a:r>
          </a:p>
          <a:p>
            <a:pPr>
              <a:lnSpc>
                <a:spcPct val="95000"/>
              </a:lnSpc>
              <a:spcBef>
                <a:spcPts val="300"/>
              </a:spcBef>
            </a:pPr>
            <a:r>
              <a:rPr lang="en-US" sz="2800" dirty="0"/>
              <a:t>Test: </a:t>
            </a:r>
            <a:r>
              <a:rPr lang="en-US" sz="2800" i="1" dirty="0" err="1"/>
              <a:t>dokimazo</a:t>
            </a:r>
            <a:endParaRPr lang="en-US" sz="2800" i="1" dirty="0"/>
          </a:p>
          <a:p>
            <a:pPr>
              <a:lnSpc>
                <a:spcPct val="95000"/>
              </a:lnSpc>
              <a:spcBef>
                <a:spcPts val="300"/>
              </a:spcBef>
            </a:pPr>
            <a:r>
              <a:rPr lang="en-US" sz="2800" b="1" dirty="0"/>
              <a:t>1 John 2:18 </a:t>
            </a:r>
            <a:r>
              <a:rPr lang="en-US" sz="2800" dirty="0"/>
              <a:t>Children, it is the last hour; and just as you heard that antichrist is coming, even now many antichrists have appeared; from this we know that it is the last hour. </a:t>
            </a:r>
          </a:p>
          <a:p>
            <a:pPr>
              <a:lnSpc>
                <a:spcPct val="95000"/>
              </a:lnSpc>
              <a:spcBef>
                <a:spcPts val="300"/>
              </a:spcBef>
            </a:pPr>
            <a:r>
              <a:rPr lang="en-US" sz="2800" dirty="0"/>
              <a:t>False prophets and lying spirits claim godliness</a:t>
            </a:r>
            <a:br>
              <a:rPr lang="en-US" sz="2800" dirty="0"/>
            </a:b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SIDE WITH THE HOLY SPIRIT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sz="2800" dirty="0"/>
              <a:t>Preoccupation with discernment can lead to failure to see the over view of a particular issue</a:t>
            </a:r>
          </a:p>
          <a:p>
            <a:pPr>
              <a:lnSpc>
                <a:spcPct val="90000"/>
              </a:lnSpc>
              <a:spcBef>
                <a:spcPts val="300"/>
              </a:spcBef>
            </a:pPr>
            <a:r>
              <a:rPr lang="en-US" sz="2800" dirty="0"/>
              <a:t>There are things that grieve the Spirit; but God made people very diverse</a:t>
            </a:r>
          </a:p>
          <a:p>
            <a:pPr>
              <a:lnSpc>
                <a:spcPct val="90000"/>
              </a:lnSpc>
              <a:spcBef>
                <a:spcPts val="300"/>
              </a:spcBef>
            </a:pPr>
            <a:r>
              <a:rPr lang="en-US" sz="2800" dirty="0"/>
              <a:t>WATCH FOR CONFUSION</a:t>
            </a:r>
          </a:p>
          <a:p>
            <a:pPr>
              <a:lnSpc>
                <a:spcPct val="90000"/>
              </a:lnSpc>
              <a:spcBef>
                <a:spcPts val="300"/>
              </a:spcBef>
            </a:pPr>
            <a:r>
              <a:rPr lang="en-US" sz="2800" b="1" dirty="0"/>
              <a:t>1 Corinthians 14:31-33 </a:t>
            </a:r>
            <a:r>
              <a:rPr lang="en-US" sz="2800" dirty="0"/>
              <a:t> For you can all prophesy one by one, so that all may learn and all may be exhorted; and the spirits of prophets are subject to prophets; for God is not </a:t>
            </a:r>
            <a:r>
              <a:rPr lang="en-US" sz="2800" i="1" dirty="0"/>
              <a:t>a God</a:t>
            </a:r>
            <a:r>
              <a:rPr lang="en-US" sz="2800" dirty="0"/>
              <a:t> of confusion but of peace, as in all the churches of the saints.</a:t>
            </a:r>
          </a:p>
          <a:p>
            <a:pPr>
              <a:lnSpc>
                <a:spcPct val="90000"/>
              </a:lnSpc>
              <a:spcBef>
                <a:spcPts val="300"/>
              </a:spcBef>
            </a:pPr>
            <a:r>
              <a:rPr lang="en-US" sz="2800" dirty="0"/>
              <a:t>If confusion doesn’t come from God, then it must come from the flesh or the enemy</a:t>
            </a:r>
          </a:p>
          <a:p>
            <a:pPr>
              <a:lnSpc>
                <a:spcPct val="90000"/>
              </a:lnSpc>
              <a:spcBef>
                <a:spcPts val="300"/>
              </a:spcBef>
            </a:pPr>
            <a:r>
              <a:rPr lang="en-US" sz="2800" dirty="0"/>
              <a:t>But, we CANNOT say that all order is from God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THINK CLEARLY</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dirty="0"/>
              <a:t>Learn to process information using scripture as a basis</a:t>
            </a:r>
          </a:p>
          <a:p>
            <a:pPr>
              <a:lnSpc>
                <a:spcPct val="95000"/>
              </a:lnSpc>
              <a:spcBef>
                <a:spcPts val="400"/>
              </a:spcBef>
            </a:pPr>
            <a:r>
              <a:rPr lang="en-US" sz="2800" b="1" dirty="0"/>
              <a:t>2 Timothy 1:7 </a:t>
            </a:r>
            <a:r>
              <a:rPr lang="en-US" sz="2800" dirty="0"/>
              <a:t>For God has not given us a spirit of timidity, but of power and love and discipline. </a:t>
            </a:r>
          </a:p>
          <a:p>
            <a:pPr>
              <a:lnSpc>
                <a:spcPct val="95000"/>
              </a:lnSpc>
              <a:spcBef>
                <a:spcPts val="400"/>
              </a:spcBef>
            </a:pPr>
            <a:r>
              <a:rPr lang="en-US" sz="2800" dirty="0"/>
              <a:t>Timidity: </a:t>
            </a:r>
            <a:r>
              <a:rPr lang="en-US" sz="2800" i="1" dirty="0" err="1"/>
              <a:t>deilia</a:t>
            </a:r>
            <a:r>
              <a:rPr lang="en-US" sz="2800" i="1" dirty="0"/>
              <a:t>: </a:t>
            </a:r>
            <a:r>
              <a:rPr lang="en-US" sz="2800" dirty="0"/>
              <a:t>cowardice, fear</a:t>
            </a:r>
          </a:p>
          <a:p>
            <a:pPr>
              <a:lnSpc>
                <a:spcPct val="95000"/>
              </a:lnSpc>
              <a:spcBef>
                <a:spcPts val="400"/>
              </a:spcBef>
            </a:pPr>
            <a:r>
              <a:rPr lang="en-US" sz="2800" dirty="0"/>
              <a:t>Discipline: </a:t>
            </a:r>
            <a:r>
              <a:rPr lang="en-US" sz="2800" i="1" dirty="0" err="1"/>
              <a:t>sophronismos</a:t>
            </a:r>
            <a:r>
              <a:rPr lang="en-US" sz="2800" i="1" dirty="0"/>
              <a:t>:</a:t>
            </a:r>
            <a:r>
              <a:rPr lang="en-US" sz="2800" dirty="0"/>
              <a:t> self-control (as to mind)</a:t>
            </a:r>
          </a:p>
          <a:p>
            <a:pPr>
              <a:lnSpc>
                <a:spcPct val="95000"/>
              </a:lnSpc>
              <a:spcBef>
                <a:spcPts val="400"/>
              </a:spcBef>
            </a:pPr>
            <a:r>
              <a:rPr lang="en-US" sz="2800" b="1" dirty="0"/>
              <a:t>Deuteronomy 30:19-20 </a:t>
            </a:r>
            <a:r>
              <a:rPr lang="en-US" sz="2800" dirty="0"/>
              <a:t>"I call heaven and earth to witness against you today, that I have set before you life and death, the blessing and the curse. So choose life in order that you may live, you and your descendants, by loving the </a:t>
            </a:r>
            <a:r>
              <a:rPr lang="en-US" sz="2800" cap="small" dirty="0"/>
              <a:t>LORD</a:t>
            </a:r>
            <a:r>
              <a:rPr lang="en-US" sz="2800" dirty="0"/>
              <a:t> your God, by obeying His voice, and by holding fast to Him; for this is your life and the length of your days, that you may live in the land which the </a:t>
            </a:r>
            <a:r>
              <a:rPr lang="en-US" sz="2800" cap="small" dirty="0"/>
              <a:t>LORD</a:t>
            </a:r>
            <a:r>
              <a:rPr lang="en-US" sz="2800" dirty="0"/>
              <a:t> swore to your fathers, to Abraham, Isaac, and Jacob, to give them." </a:t>
            </a:r>
            <a:br>
              <a:rPr lang="en-US" sz="2800" dirty="0"/>
            </a:br>
            <a:endParaRPr lang="en-US" sz="2800" dirty="0"/>
          </a:p>
          <a:p>
            <a:pPr>
              <a:lnSpc>
                <a:spcPct val="95000"/>
              </a:lnSpc>
              <a:spcBef>
                <a:spcPts val="400"/>
              </a:spcBef>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2371</TotalTime>
  <Words>1496</Words>
  <Application>Microsoft Office PowerPoint</Application>
  <PresentationFormat>On-screen Show (4:3)</PresentationFormat>
  <Paragraphs>83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THINKING RIGHTLY</vt:lpstr>
      <vt:lpstr>WHAT WE DESTROY</vt:lpstr>
      <vt:lpstr>FALSE KNOWLEDGE</vt:lpstr>
      <vt:lpstr>THREE AREAS OF SIN</vt:lpstr>
      <vt:lpstr>ASK THE QUESTION</vt:lpstr>
      <vt:lpstr>SIDE WITH THE HOLY SPIRIT</vt:lpstr>
      <vt:lpstr>THINK CLEARLY</vt:lpstr>
      <vt:lpstr>VALUE THE CHURCH</vt:lpstr>
      <vt:lpstr>CHECK IT OUT IN THE BIBLE</vt:lpstr>
      <vt:lpstr>SELF-DECEPTION</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36</cp:revision>
  <cp:lastPrinted>2020-02-05T22:05:04Z</cp:lastPrinted>
  <dcterms:created xsi:type="dcterms:W3CDTF">2019-12-19T15:54:54Z</dcterms:created>
  <dcterms:modified xsi:type="dcterms:W3CDTF">2020-02-05T23:17:42Z</dcterms:modified>
</cp:coreProperties>
</file>