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handoutMasterIdLst>
    <p:handoutMasterId r:id="rId14"/>
  </p:handoutMasterIdLst>
  <p:sldIdLst>
    <p:sldId id="257" r:id="rId2"/>
    <p:sldId id="258" r:id="rId3"/>
    <p:sldId id="267" r:id="rId4"/>
    <p:sldId id="259" r:id="rId5"/>
    <p:sldId id="274" r:id="rId6"/>
    <p:sldId id="264" r:id="rId7"/>
    <p:sldId id="275" r:id="rId8"/>
    <p:sldId id="276" r:id="rId9"/>
    <p:sldId id="277" r:id="rId10"/>
    <p:sldId id="278" r:id="rId11"/>
    <p:sldId id="279"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varScale="1">
        <p:scale>
          <a:sx n="72" d="100"/>
          <a:sy n="72" d="100"/>
        </p:scale>
        <p:origin x="132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0225" cy="450850"/>
          </a:xfrm>
          <a:prstGeom prst="rect">
            <a:avLst/>
          </a:prstGeom>
        </p:spPr>
        <p:txBody>
          <a:bodyPr vert="horz" lIns="91414" tIns="45706" rIns="91414" bIns="45706" rtlCol="0"/>
          <a:lstStyle>
            <a:lvl1pPr algn="l">
              <a:defRPr sz="1200"/>
            </a:lvl1pPr>
          </a:lstStyle>
          <a:p>
            <a:endParaRPr lang="en-US"/>
          </a:p>
        </p:txBody>
      </p:sp>
      <p:sp>
        <p:nvSpPr>
          <p:cNvPr id="3" name="Date Placeholder 2"/>
          <p:cNvSpPr>
            <a:spLocks noGrp="1"/>
          </p:cNvSpPr>
          <p:nvPr>
            <p:ph type="dt" sz="quarter" idx="1"/>
          </p:nvPr>
        </p:nvSpPr>
        <p:spPr>
          <a:xfrm>
            <a:off x="4014790" y="2"/>
            <a:ext cx="3070225" cy="450850"/>
          </a:xfrm>
          <a:prstGeom prst="rect">
            <a:avLst/>
          </a:prstGeom>
        </p:spPr>
        <p:txBody>
          <a:bodyPr vert="horz" lIns="91414" tIns="45706" rIns="91414" bIns="45706" rtlCol="0"/>
          <a:lstStyle>
            <a:lvl1pPr algn="r">
              <a:defRPr sz="1200"/>
            </a:lvl1pPr>
          </a:lstStyle>
          <a:p>
            <a:fld id="{09C5ED56-55CE-4022-9E2E-708F30DD6A9C}" type="datetimeFigureOut">
              <a:rPr lang="en-US" smtClean="0"/>
              <a:pPr/>
              <a:t>4/21/2020</a:t>
            </a:fld>
            <a:endParaRPr lang="en-US"/>
          </a:p>
        </p:txBody>
      </p:sp>
      <p:sp>
        <p:nvSpPr>
          <p:cNvPr id="4" name="Footer Placeholder 3"/>
          <p:cNvSpPr>
            <a:spLocks noGrp="1"/>
          </p:cNvSpPr>
          <p:nvPr>
            <p:ph type="ftr" sz="quarter" idx="2"/>
          </p:nvPr>
        </p:nvSpPr>
        <p:spPr>
          <a:xfrm>
            <a:off x="2" y="8572500"/>
            <a:ext cx="3070225" cy="450850"/>
          </a:xfrm>
          <a:prstGeom prst="rect">
            <a:avLst/>
          </a:prstGeom>
        </p:spPr>
        <p:txBody>
          <a:bodyPr vert="horz" lIns="91414" tIns="45706" rIns="91414" bIns="45706" rtlCol="0" anchor="b"/>
          <a:lstStyle>
            <a:lvl1pPr algn="l">
              <a:defRPr sz="1200"/>
            </a:lvl1pPr>
          </a:lstStyle>
          <a:p>
            <a:endParaRPr lang="en-US"/>
          </a:p>
        </p:txBody>
      </p:sp>
      <p:sp>
        <p:nvSpPr>
          <p:cNvPr id="5" name="Slide Number Placeholder 4"/>
          <p:cNvSpPr>
            <a:spLocks noGrp="1"/>
          </p:cNvSpPr>
          <p:nvPr>
            <p:ph type="sldNum" sz="quarter" idx="3"/>
          </p:nvPr>
        </p:nvSpPr>
        <p:spPr>
          <a:xfrm>
            <a:off x="4014790" y="8572500"/>
            <a:ext cx="3070225" cy="450850"/>
          </a:xfrm>
          <a:prstGeom prst="rect">
            <a:avLst/>
          </a:prstGeom>
        </p:spPr>
        <p:txBody>
          <a:bodyPr vert="horz" lIns="91414" tIns="45706" rIns="91414" bIns="45706"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0225" cy="452438"/>
          </a:xfrm>
          <a:prstGeom prst="rect">
            <a:avLst/>
          </a:prstGeom>
        </p:spPr>
        <p:txBody>
          <a:bodyPr vert="horz" lIns="91414" tIns="45706" rIns="91414" bIns="45706" rtlCol="0"/>
          <a:lstStyle>
            <a:lvl1pPr algn="l">
              <a:defRPr sz="1200"/>
            </a:lvl1pPr>
          </a:lstStyle>
          <a:p>
            <a:endParaRPr lang="en-US"/>
          </a:p>
        </p:txBody>
      </p:sp>
      <p:sp>
        <p:nvSpPr>
          <p:cNvPr id="3" name="Date Placeholder 2"/>
          <p:cNvSpPr>
            <a:spLocks noGrp="1"/>
          </p:cNvSpPr>
          <p:nvPr>
            <p:ph type="dt" idx="1"/>
          </p:nvPr>
        </p:nvSpPr>
        <p:spPr>
          <a:xfrm>
            <a:off x="4014790" y="2"/>
            <a:ext cx="3070225" cy="452438"/>
          </a:xfrm>
          <a:prstGeom prst="rect">
            <a:avLst/>
          </a:prstGeom>
        </p:spPr>
        <p:txBody>
          <a:bodyPr vert="horz" lIns="91414" tIns="45706" rIns="91414" bIns="45706" rtlCol="0"/>
          <a:lstStyle>
            <a:lvl1pPr algn="r">
              <a:defRPr sz="1200"/>
            </a:lvl1pPr>
          </a:lstStyle>
          <a:p>
            <a:fld id="{06F4F880-F025-409B-8C99-FB036D38A3F5}" type="datetimeFigureOut">
              <a:rPr lang="en-US" smtClean="0"/>
              <a:t>4/21/2020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14" tIns="45706" rIns="91414" bIns="45706" rtlCol="0" anchor="ctr"/>
          <a:lstStyle/>
          <a:p>
            <a:endParaRPr lang="en-US"/>
          </a:p>
        </p:txBody>
      </p:sp>
      <p:sp>
        <p:nvSpPr>
          <p:cNvPr id="5" name="Notes Placeholder 4"/>
          <p:cNvSpPr>
            <a:spLocks noGrp="1"/>
          </p:cNvSpPr>
          <p:nvPr>
            <p:ph type="body" sz="quarter" idx="3"/>
          </p:nvPr>
        </p:nvSpPr>
        <p:spPr>
          <a:xfrm>
            <a:off x="708025" y="4343402"/>
            <a:ext cx="5670550" cy="3552825"/>
          </a:xfrm>
          <a:prstGeom prst="rect">
            <a:avLst/>
          </a:prstGeom>
        </p:spPr>
        <p:txBody>
          <a:bodyPr vert="horz" lIns="91414" tIns="45706" rIns="91414" bIns="457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572500"/>
            <a:ext cx="3070225" cy="452438"/>
          </a:xfrm>
          <a:prstGeom prst="rect">
            <a:avLst/>
          </a:prstGeom>
        </p:spPr>
        <p:txBody>
          <a:bodyPr vert="horz" lIns="91414" tIns="45706" rIns="91414" bIns="45706" rtlCol="0" anchor="b"/>
          <a:lstStyle>
            <a:lvl1pPr algn="l">
              <a:defRPr sz="1200"/>
            </a:lvl1pPr>
          </a:lstStyle>
          <a:p>
            <a:endParaRPr lang="en-US"/>
          </a:p>
        </p:txBody>
      </p:sp>
      <p:sp>
        <p:nvSpPr>
          <p:cNvPr id="7" name="Slide Number Placeholder 6"/>
          <p:cNvSpPr>
            <a:spLocks noGrp="1"/>
          </p:cNvSpPr>
          <p:nvPr>
            <p:ph type="sldNum" sz="quarter" idx="5"/>
          </p:nvPr>
        </p:nvSpPr>
        <p:spPr>
          <a:xfrm>
            <a:off x="4014790" y="8572500"/>
            <a:ext cx="3070225" cy="452438"/>
          </a:xfrm>
          <a:prstGeom prst="rect">
            <a:avLst/>
          </a:prstGeom>
        </p:spPr>
        <p:txBody>
          <a:bodyPr vert="horz" lIns="91414" tIns="45706" rIns="91414" bIns="45706"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4</a:t>
            </a:fld>
            <a:endParaRPr lang="en-US"/>
          </a:p>
        </p:txBody>
      </p:sp>
    </p:spTree>
    <p:extLst>
      <p:ext uri="{BB962C8B-B14F-4D97-AF65-F5344CB8AC3E}">
        <p14:creationId xmlns:p14="http://schemas.microsoft.com/office/powerpoint/2010/main" val="417324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4/21/2020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16</a:t>
            </a:r>
          </a:p>
        </p:txBody>
      </p:sp>
    </p:spTree>
  </p:cSld>
  <p:clrMapOvr>
    <a:masterClrMapping/>
  </p:clrMapOvr>
  <mc:AlternateContent xmlns:mc="http://schemas.openxmlformats.org/markup-compatibility/2006" xmlns:p14="http://schemas.microsoft.com/office/powerpoint/2010/main">
    <mc:Choice Requires="p14">
      <p:transition spd="slow" p14:dur="2000" advTm="15167"/>
    </mc:Choice>
    <mc:Fallback xmlns="">
      <p:transition spd="slow" advTm="1516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61A13-ACE7-43EA-B5DE-7990ADDAE8F2}"/>
              </a:ext>
            </a:extLst>
          </p:cNvPr>
          <p:cNvSpPr>
            <a:spLocks noGrp="1"/>
          </p:cNvSpPr>
          <p:nvPr>
            <p:ph type="title"/>
          </p:nvPr>
        </p:nvSpPr>
        <p:spPr>
          <a:xfrm>
            <a:off x="0" y="0"/>
            <a:ext cx="9144000" cy="990600"/>
          </a:xfrm>
        </p:spPr>
        <p:txBody>
          <a:bodyPr/>
          <a:lstStyle/>
          <a:p>
            <a:pPr>
              <a:buNone/>
            </a:pPr>
            <a:r>
              <a:rPr lang="en-US" dirty="0"/>
              <a:t>CONFIRMED BY DANIEL</a:t>
            </a:r>
          </a:p>
        </p:txBody>
      </p:sp>
      <p:sp>
        <p:nvSpPr>
          <p:cNvPr id="3" name="Content Placeholder 2">
            <a:extLst>
              <a:ext uri="{FF2B5EF4-FFF2-40B4-BE49-F238E27FC236}">
                <a16:creationId xmlns:a16="http://schemas.microsoft.com/office/drawing/2014/main" id="{980B6599-869F-4EFA-9107-55BA3EAB7685}"/>
              </a:ext>
            </a:extLst>
          </p:cNvPr>
          <p:cNvSpPr>
            <a:spLocks noGrp="1"/>
          </p:cNvSpPr>
          <p:nvPr>
            <p:ph idx="1"/>
          </p:nvPr>
        </p:nvSpPr>
        <p:spPr>
          <a:xfrm>
            <a:off x="0" y="990600"/>
            <a:ext cx="9144000" cy="5867400"/>
          </a:xfrm>
        </p:spPr>
        <p:txBody>
          <a:bodyPr>
            <a:normAutofit lnSpcReduction="10000"/>
          </a:bodyPr>
          <a:lstStyle/>
          <a:p>
            <a:pPr>
              <a:lnSpc>
                <a:spcPct val="108000"/>
              </a:lnSpc>
            </a:pPr>
            <a:r>
              <a:rPr lang="en-US" sz="2800" b="1" dirty="0"/>
              <a:t>Daniel 12:2 </a:t>
            </a:r>
            <a:r>
              <a:rPr lang="en-US" sz="2800" dirty="0"/>
              <a:t> "Many of those who sleep in the dust of the ground will awake, these to everlasting life, but the others to disgrace </a:t>
            </a:r>
            <a:r>
              <a:rPr lang="en-US" sz="2800" i="1" dirty="0"/>
              <a:t>and</a:t>
            </a:r>
            <a:r>
              <a:rPr lang="en-US" sz="2800" dirty="0"/>
              <a:t> everlasting contempt.” </a:t>
            </a:r>
          </a:p>
          <a:p>
            <a:pPr>
              <a:lnSpc>
                <a:spcPct val="108000"/>
              </a:lnSpc>
            </a:pPr>
            <a:r>
              <a:rPr lang="en-US" sz="2800" b="1" dirty="0"/>
              <a:t>Daniel 12:13 </a:t>
            </a:r>
            <a:r>
              <a:rPr lang="en-US" sz="2800" dirty="0"/>
              <a:t> "But as for you, go </a:t>
            </a:r>
            <a:r>
              <a:rPr lang="en-US" sz="2800" i="1" dirty="0"/>
              <a:t>your way</a:t>
            </a:r>
            <a:r>
              <a:rPr lang="en-US" sz="2800" dirty="0"/>
              <a:t> to the end; then you will enter into rest and rise </a:t>
            </a:r>
            <a:r>
              <a:rPr lang="en-US" sz="2800" i="1" dirty="0"/>
              <a:t>again</a:t>
            </a:r>
            <a:r>
              <a:rPr lang="en-US" sz="2800" dirty="0"/>
              <a:t> for your allotted portion at the end of the age." </a:t>
            </a:r>
          </a:p>
          <a:p>
            <a:pPr>
              <a:lnSpc>
                <a:spcPct val="108000"/>
              </a:lnSpc>
            </a:pPr>
            <a:r>
              <a:rPr lang="en-US" sz="2800" b="1" dirty="0"/>
              <a:t>Daniel 7:18 </a:t>
            </a:r>
            <a:r>
              <a:rPr lang="en-US" sz="2800" dirty="0"/>
              <a:t> 'But the saints of the Highest One will receive the kingdom and possess the kingdom forever, for all ages to come.’ </a:t>
            </a:r>
          </a:p>
          <a:p>
            <a:pPr>
              <a:lnSpc>
                <a:spcPct val="108000"/>
              </a:lnSpc>
            </a:pPr>
            <a:r>
              <a:rPr lang="en-US" sz="2800" dirty="0"/>
              <a:t>Daniel doesn’t see a time gap between the resurrections mentioned in 12:2; this is common among prophets</a:t>
            </a:r>
            <a:br>
              <a:rPr lang="en-US" sz="2800" dirty="0"/>
            </a:br>
            <a:endParaRPr lang="en-US" sz="2800" dirty="0"/>
          </a:p>
        </p:txBody>
      </p:sp>
    </p:spTree>
    <p:extLst>
      <p:ext uri="{BB962C8B-B14F-4D97-AF65-F5344CB8AC3E}">
        <p14:creationId xmlns:p14="http://schemas.microsoft.com/office/powerpoint/2010/main" val="570831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B814-FF2B-417F-AD59-440177C00B2B}"/>
              </a:ext>
            </a:extLst>
          </p:cNvPr>
          <p:cNvSpPr>
            <a:spLocks noGrp="1"/>
          </p:cNvSpPr>
          <p:nvPr>
            <p:ph type="title"/>
          </p:nvPr>
        </p:nvSpPr>
        <p:spPr/>
        <p:txBody>
          <a:bodyPr/>
          <a:lstStyle/>
          <a:p>
            <a:pPr>
              <a:buNone/>
            </a:pPr>
            <a:r>
              <a:rPr lang="en-US" dirty="0"/>
              <a:t>INTERESTING FINAL THOUGHTS</a:t>
            </a:r>
          </a:p>
        </p:txBody>
      </p:sp>
      <p:sp>
        <p:nvSpPr>
          <p:cNvPr id="3" name="Content Placeholder 2">
            <a:extLst>
              <a:ext uri="{FF2B5EF4-FFF2-40B4-BE49-F238E27FC236}">
                <a16:creationId xmlns:a16="http://schemas.microsoft.com/office/drawing/2014/main" id="{FF58A61A-ABD0-4EA1-9D1D-4F28A11D9D9A}"/>
              </a:ext>
            </a:extLst>
          </p:cNvPr>
          <p:cNvSpPr>
            <a:spLocks noGrp="1"/>
          </p:cNvSpPr>
          <p:nvPr>
            <p:ph idx="1"/>
          </p:nvPr>
        </p:nvSpPr>
        <p:spPr>
          <a:xfrm>
            <a:off x="0" y="1113183"/>
            <a:ext cx="9144000" cy="5744817"/>
          </a:xfrm>
        </p:spPr>
        <p:txBody>
          <a:bodyPr>
            <a:noAutofit/>
          </a:bodyPr>
          <a:lstStyle/>
          <a:p>
            <a:pPr marL="0" indent="0" algn="ctr">
              <a:lnSpc>
                <a:spcPct val="90000"/>
              </a:lnSpc>
              <a:spcBef>
                <a:spcPts val="200"/>
              </a:spcBef>
              <a:buNone/>
            </a:pPr>
            <a:r>
              <a:rPr lang="en-US" sz="2800" dirty="0"/>
              <a:t>BORN ONCE, DIE TWICE;  BORN TWICE, DIE ONCE</a:t>
            </a:r>
          </a:p>
          <a:p>
            <a:pPr>
              <a:lnSpc>
                <a:spcPct val="90000"/>
              </a:lnSpc>
              <a:spcBef>
                <a:spcPts val="200"/>
              </a:spcBef>
            </a:pPr>
            <a:r>
              <a:rPr lang="en-US" sz="2800" b="1" dirty="0"/>
              <a:t>John 11:25-26 </a:t>
            </a:r>
            <a:r>
              <a:rPr lang="en-US" sz="2800" dirty="0"/>
              <a:t> Jesus said to her, "I am the resurrection and the life; he who believes in Me will live even if he dies, and everyone who lives and believes in Me will never die. </a:t>
            </a:r>
          </a:p>
          <a:p>
            <a:pPr>
              <a:lnSpc>
                <a:spcPct val="90000"/>
              </a:lnSpc>
              <a:spcBef>
                <a:spcPts val="200"/>
              </a:spcBef>
            </a:pPr>
            <a:r>
              <a:rPr lang="en-US" sz="2800" b="1" dirty="0"/>
              <a:t>Luke 21:34-36</a:t>
            </a:r>
            <a:r>
              <a:rPr lang="en-US" sz="2800" dirty="0"/>
              <a:t> "Be </a:t>
            </a:r>
            <a:r>
              <a:rPr lang="en-US" sz="2800" b="1" dirty="0"/>
              <a:t>on guard</a:t>
            </a:r>
            <a:r>
              <a:rPr lang="en-US" sz="2800" dirty="0"/>
              <a:t>, so that your hearts will not be weighted down with dissipation and drunkenness and the worries of life, and that day will not come on you suddenly like a trap; for it will come upon all those who dwell on the face of all the earth. But keep on the alert at all times, praying that you may have strength to escape all these things that are about to take place, and to stand before the Son of Man." </a:t>
            </a:r>
          </a:p>
        </p:txBody>
      </p:sp>
    </p:spTree>
    <p:extLst>
      <p:ext uri="{BB962C8B-B14F-4D97-AF65-F5344CB8AC3E}">
        <p14:creationId xmlns:p14="http://schemas.microsoft.com/office/powerpoint/2010/main" val="37252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122755"/>
    </mc:Choice>
    <mc:Fallback xmlns="">
      <p:transition spd="slow" advTm="12275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pPr>
              <a:buNone/>
            </a:pPr>
            <a:r>
              <a:rPr lang="en-US" dirty="0"/>
              <a:t>WHO GOES WHERE</a:t>
            </a:r>
          </a:p>
        </p:txBody>
      </p:sp>
      <p:sp>
        <p:nvSpPr>
          <p:cNvPr id="3" name="Content Placeholder 2"/>
          <p:cNvSpPr>
            <a:spLocks noGrp="1"/>
          </p:cNvSpPr>
          <p:nvPr>
            <p:ph idx="1"/>
          </p:nvPr>
        </p:nvSpPr>
        <p:spPr>
          <a:xfrm>
            <a:off x="0" y="762000"/>
            <a:ext cx="9144000" cy="6096000"/>
          </a:xfrm>
        </p:spPr>
        <p:txBody>
          <a:bodyPr>
            <a:noAutofit/>
          </a:bodyPr>
          <a:lstStyle/>
          <a:p>
            <a:pPr>
              <a:lnSpc>
                <a:spcPct val="88000"/>
              </a:lnSpc>
              <a:spcBef>
                <a:spcPts val="0"/>
              </a:spcBef>
            </a:pPr>
            <a:r>
              <a:rPr lang="en-US" sz="2800" b="1" dirty="0"/>
              <a:t>BELIEVERS: </a:t>
            </a:r>
            <a:r>
              <a:rPr lang="en-US" sz="2800" dirty="0"/>
              <a:t>Heaven </a:t>
            </a:r>
          </a:p>
          <a:p>
            <a:pPr marL="0" indent="0">
              <a:lnSpc>
                <a:spcPct val="88000"/>
              </a:lnSpc>
              <a:spcBef>
                <a:spcPts val="0"/>
              </a:spcBef>
              <a:buNone/>
            </a:pPr>
            <a:r>
              <a:rPr lang="en-US" sz="2800" dirty="0"/>
              <a:t>                       Earth during millennium?</a:t>
            </a:r>
          </a:p>
          <a:p>
            <a:pPr marL="0" indent="0">
              <a:lnSpc>
                <a:spcPct val="88000"/>
              </a:lnSpc>
              <a:spcBef>
                <a:spcPts val="0"/>
              </a:spcBef>
              <a:buNone/>
            </a:pPr>
            <a:r>
              <a:rPr lang="en-US" sz="2800" dirty="0"/>
              <a:t>                       New Jerusalem</a:t>
            </a:r>
          </a:p>
          <a:p>
            <a:pPr>
              <a:lnSpc>
                <a:spcPct val="88000"/>
              </a:lnSpc>
              <a:spcBef>
                <a:spcPts val="200"/>
              </a:spcBef>
            </a:pPr>
            <a:r>
              <a:rPr lang="en-US" sz="2800" dirty="0"/>
              <a:t>We know that Jesus comes back with angels:</a:t>
            </a:r>
          </a:p>
          <a:p>
            <a:pPr>
              <a:lnSpc>
                <a:spcPct val="88000"/>
              </a:lnSpc>
              <a:spcBef>
                <a:spcPts val="200"/>
              </a:spcBef>
            </a:pPr>
            <a:r>
              <a:rPr lang="en-US" sz="2800" b="1" dirty="0"/>
              <a:t>Matthew 16:27 </a:t>
            </a:r>
            <a:r>
              <a:rPr lang="en-US" sz="2800" dirty="0"/>
              <a:t>"For the Son of Man is going to come in the glory of His Father with His angels, and </a:t>
            </a:r>
            <a:r>
              <a:rPr lang="en-US" sz="2400" cap="small" dirty="0"/>
              <a:t>WILL THEN</a:t>
            </a:r>
            <a:r>
              <a:rPr lang="en-US" sz="2400" dirty="0"/>
              <a:t> </a:t>
            </a:r>
            <a:r>
              <a:rPr lang="en-US" sz="2400" cap="small" dirty="0"/>
              <a:t>REPAY EVERY MAN ACCORDING TO HIS</a:t>
            </a:r>
            <a:r>
              <a:rPr lang="en-US" sz="2400" dirty="0"/>
              <a:t> </a:t>
            </a:r>
            <a:r>
              <a:rPr lang="en-US" sz="2400" cap="small" dirty="0"/>
              <a:t>DEEDS</a:t>
            </a:r>
            <a:r>
              <a:rPr lang="en-US" sz="2400" dirty="0"/>
              <a:t>. </a:t>
            </a:r>
          </a:p>
          <a:p>
            <a:pPr>
              <a:lnSpc>
                <a:spcPct val="88000"/>
              </a:lnSpc>
              <a:spcBef>
                <a:spcPts val="200"/>
              </a:spcBef>
            </a:pPr>
            <a:r>
              <a:rPr lang="en-US" sz="2800" b="1" dirty="0"/>
              <a:t>Revelation 19:14 </a:t>
            </a:r>
            <a:r>
              <a:rPr lang="en-US" sz="2800" dirty="0"/>
              <a:t> And the armies which are in heaven, clothed in fine linen, white </a:t>
            </a:r>
            <a:r>
              <a:rPr lang="en-US" sz="2800" i="1" dirty="0"/>
              <a:t>and</a:t>
            </a:r>
            <a:r>
              <a:rPr lang="en-US" sz="2800" dirty="0"/>
              <a:t> clean, were following Him on white horses. </a:t>
            </a:r>
          </a:p>
          <a:p>
            <a:pPr>
              <a:lnSpc>
                <a:spcPct val="88000"/>
              </a:lnSpc>
              <a:spcBef>
                <a:spcPts val="200"/>
              </a:spcBef>
            </a:pPr>
            <a:r>
              <a:rPr lang="en-US" sz="2800" b="1" dirty="0"/>
              <a:t>Jude 1:14 …</a:t>
            </a:r>
            <a:r>
              <a:rPr lang="en-US" sz="2800" dirty="0"/>
              <a:t>Enoch, </a:t>
            </a:r>
            <a:r>
              <a:rPr lang="en-US" sz="2800" i="1" dirty="0"/>
              <a:t>in</a:t>
            </a:r>
            <a:r>
              <a:rPr lang="en-US" sz="2800" dirty="0"/>
              <a:t> the seventh </a:t>
            </a:r>
            <a:r>
              <a:rPr lang="en-US" sz="2800" i="1" dirty="0"/>
              <a:t>generation</a:t>
            </a:r>
            <a:r>
              <a:rPr lang="en-US" sz="2800" dirty="0"/>
              <a:t> from Adam, prophesied, saying, "Behold, the Lord came with many thousands of His holy ones, </a:t>
            </a:r>
            <a:br>
              <a:rPr lang="en-US" sz="2800" dirty="0"/>
            </a:br>
            <a:r>
              <a:rPr lang="en-US" sz="2800" b="1" dirty="0"/>
              <a:t>UNBELIEVERS:</a:t>
            </a:r>
          </a:p>
          <a:p>
            <a:pPr marL="0" indent="0">
              <a:lnSpc>
                <a:spcPct val="88000"/>
              </a:lnSpc>
              <a:spcBef>
                <a:spcPts val="0"/>
              </a:spcBef>
              <a:buNone/>
            </a:pPr>
            <a:r>
              <a:rPr lang="en-US" sz="2800" dirty="0"/>
              <a:t>                      Hell</a:t>
            </a:r>
          </a:p>
          <a:p>
            <a:pPr marL="0" indent="0">
              <a:lnSpc>
                <a:spcPct val="88000"/>
              </a:lnSpc>
              <a:spcBef>
                <a:spcPts val="0"/>
              </a:spcBef>
              <a:buNone/>
            </a:pPr>
            <a:r>
              <a:rPr lang="en-US" sz="2800" dirty="0"/>
              <a:t>                      Lake of Fire</a:t>
            </a:r>
          </a:p>
        </p:txBody>
      </p:sp>
    </p:spTree>
  </p:cSld>
  <p:clrMapOvr>
    <a:masterClrMapping/>
  </p:clrMapOvr>
  <mc:AlternateContent xmlns:mc="http://schemas.openxmlformats.org/markup-compatibility/2006" xmlns:p14="http://schemas.microsoft.com/office/powerpoint/2010/main">
    <mc:Choice Requires="p14">
      <p:transition spd="slow" p14:dur="2000" advTm="271327"/>
    </mc:Choice>
    <mc:Fallback xmlns="">
      <p:transition spd="slow" advTm="2713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LAKE OF FIRE</a:t>
            </a:r>
          </a:p>
        </p:txBody>
      </p:sp>
      <p:sp>
        <p:nvSpPr>
          <p:cNvPr id="3" name="Content Placeholder 2"/>
          <p:cNvSpPr>
            <a:spLocks noGrp="1"/>
          </p:cNvSpPr>
          <p:nvPr>
            <p:ph idx="1"/>
          </p:nvPr>
        </p:nvSpPr>
        <p:spPr>
          <a:xfrm>
            <a:off x="0" y="990600"/>
            <a:ext cx="9144000" cy="5867400"/>
          </a:xfrm>
        </p:spPr>
        <p:txBody>
          <a:bodyPr>
            <a:noAutofit/>
          </a:bodyPr>
          <a:lstStyle/>
          <a:p>
            <a:pPr>
              <a:lnSpc>
                <a:spcPct val="92000"/>
              </a:lnSpc>
              <a:spcBef>
                <a:spcPts val="0"/>
              </a:spcBef>
            </a:pPr>
            <a:r>
              <a:rPr lang="en-US" sz="2800" b="1" dirty="0"/>
              <a:t>Revelation 20:13-15 </a:t>
            </a:r>
            <a:r>
              <a:rPr lang="en-US" sz="2800" dirty="0"/>
              <a:t>And the sea gave up the dead which were in it, and death and Hades gave up the dead which were in them; and they were judged, every one </a:t>
            </a:r>
            <a:r>
              <a:rPr lang="en-US" sz="2800" i="1" dirty="0"/>
              <a:t>of them</a:t>
            </a:r>
            <a:r>
              <a:rPr lang="en-US" sz="2800" dirty="0"/>
              <a:t> according to their deeds. Then death and Hades were thrown into the lake of fire. This is the </a:t>
            </a:r>
            <a:r>
              <a:rPr lang="en-US" sz="2800" b="1" dirty="0"/>
              <a:t>second death</a:t>
            </a:r>
            <a:r>
              <a:rPr lang="en-US" sz="2800" dirty="0"/>
              <a:t>, the lake of fire. And if anyone's name was not found written in the book of life, he was thrown into the lake of fire. </a:t>
            </a:r>
          </a:p>
          <a:p>
            <a:pPr>
              <a:lnSpc>
                <a:spcPct val="92000"/>
              </a:lnSpc>
              <a:spcBef>
                <a:spcPts val="0"/>
              </a:spcBef>
            </a:pPr>
            <a:r>
              <a:rPr lang="en-US" sz="2800" dirty="0"/>
              <a:t>For believers, there is a glorious resurrection (rapture) followed by the marriage in heaven</a:t>
            </a:r>
          </a:p>
          <a:p>
            <a:pPr>
              <a:lnSpc>
                <a:spcPct val="92000"/>
              </a:lnSpc>
              <a:spcBef>
                <a:spcPts val="0"/>
              </a:spcBef>
            </a:pPr>
            <a:r>
              <a:rPr lang="en-US" sz="2800" dirty="0"/>
              <a:t>For unbelievers, there is also a resurrection, but one that leads to judgment and condemnation and a final habitation in the lake of fire, which seems to be eternal</a:t>
            </a:r>
          </a:p>
        </p:txBody>
      </p:sp>
    </p:spTree>
  </p:cSld>
  <p:clrMapOvr>
    <a:masterClrMapping/>
  </p:clrMapOvr>
  <mc:AlternateContent xmlns:mc="http://schemas.openxmlformats.org/markup-compatibility/2006" xmlns:p14="http://schemas.microsoft.com/office/powerpoint/2010/main">
    <mc:Choice Requires="p14">
      <p:transition spd="slow" p14:dur="2000" advTm="230670"/>
    </mc:Choice>
    <mc:Fallback xmlns="">
      <p:transition spd="slow" advTm="23067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a:xfrm>
            <a:off x="0" y="0"/>
            <a:ext cx="9144000" cy="914400"/>
          </a:xfrm>
        </p:spPr>
        <p:txBody>
          <a:bodyPr>
            <a:normAutofit/>
          </a:bodyPr>
          <a:lstStyle/>
          <a:p>
            <a:pPr>
              <a:buNone/>
            </a:pPr>
            <a:r>
              <a:rPr lang="en-US" sz="4800" dirty="0"/>
              <a:t>OTHER INHABITANTS</a:t>
            </a:r>
          </a:p>
        </p:txBody>
      </p:sp>
      <p:sp>
        <p:nvSpPr>
          <p:cNvPr id="4" name="Content Placeholder 3">
            <a:extLst>
              <a:ext uri="{FF2B5EF4-FFF2-40B4-BE49-F238E27FC236}">
                <a16:creationId xmlns:a16="http://schemas.microsoft.com/office/drawing/2014/main" id="{FCE0CEB7-4707-40AB-8DC8-32E8EFDF86FA}"/>
              </a:ext>
            </a:extLst>
          </p:cNvPr>
          <p:cNvSpPr>
            <a:spLocks noGrp="1"/>
          </p:cNvSpPr>
          <p:nvPr>
            <p:ph idx="1"/>
          </p:nvPr>
        </p:nvSpPr>
        <p:spPr>
          <a:xfrm>
            <a:off x="0" y="914400"/>
            <a:ext cx="9144000" cy="5943600"/>
          </a:xfrm>
        </p:spPr>
        <p:txBody>
          <a:bodyPr>
            <a:noAutofit/>
          </a:bodyPr>
          <a:lstStyle/>
          <a:p>
            <a:pPr marL="137160">
              <a:lnSpc>
                <a:spcPct val="90000"/>
              </a:lnSpc>
              <a:spcBef>
                <a:spcPts val="0"/>
              </a:spcBef>
            </a:pPr>
            <a:r>
              <a:rPr lang="en-US" sz="2800" b="1" dirty="0"/>
              <a:t>Revelation </a:t>
            </a:r>
            <a:r>
              <a:rPr lang="en-US" sz="2800" b="1" spc="-150" dirty="0"/>
              <a:t>19:11-13 </a:t>
            </a:r>
            <a:r>
              <a:rPr lang="en-US" sz="2800" spc="-150" dirty="0"/>
              <a:t> And I </a:t>
            </a:r>
            <a:r>
              <a:rPr lang="en-US" sz="2800" dirty="0"/>
              <a:t>saw heaven opened, and behold, a white horse, and He who sat on it </a:t>
            </a:r>
            <a:r>
              <a:rPr lang="en-US" sz="2800" i="1" dirty="0"/>
              <a:t>is</a:t>
            </a:r>
            <a:r>
              <a:rPr lang="en-US" sz="2800" dirty="0"/>
              <a:t> called Faithful </a:t>
            </a:r>
            <a:r>
              <a:rPr lang="en-US" sz="2800" spc="-150" dirty="0"/>
              <a:t>and True</a:t>
            </a:r>
            <a:r>
              <a:rPr lang="en-US" sz="2800" dirty="0"/>
              <a:t>; in righteousness He judges and wages war.  His eyes </a:t>
            </a:r>
            <a:r>
              <a:rPr lang="en-US" sz="2800" i="1" dirty="0"/>
              <a:t>are</a:t>
            </a:r>
            <a:r>
              <a:rPr lang="en-US" sz="2800" dirty="0"/>
              <a:t> a flame of fire; on His head </a:t>
            </a:r>
            <a:r>
              <a:rPr lang="en-US" sz="2800" i="1" dirty="0"/>
              <a:t>are</a:t>
            </a:r>
            <a:r>
              <a:rPr lang="en-US" sz="2800" dirty="0"/>
              <a:t> many diadems; and He has a name written </a:t>
            </a:r>
            <a:r>
              <a:rPr lang="en-US" sz="2800" i="1" dirty="0"/>
              <a:t>on Him</a:t>
            </a:r>
            <a:r>
              <a:rPr lang="en-US" sz="2800" dirty="0"/>
              <a:t> which no one knows except Himself. </a:t>
            </a:r>
            <a:r>
              <a:rPr lang="en-US" sz="2800" i="1" dirty="0"/>
              <a:t>He is</a:t>
            </a:r>
            <a:r>
              <a:rPr lang="en-US" sz="2800" dirty="0"/>
              <a:t> clothed with a robe dipped in blood</a:t>
            </a:r>
            <a:r>
              <a:rPr lang="en-US" sz="2800" spc="-150" dirty="0"/>
              <a:t>, and His name </a:t>
            </a:r>
            <a:r>
              <a:rPr lang="en-US" sz="2800" dirty="0"/>
              <a:t>is called The Word of God. </a:t>
            </a:r>
          </a:p>
          <a:p>
            <a:pPr marL="137160">
              <a:lnSpc>
                <a:spcPct val="90000"/>
              </a:lnSpc>
              <a:spcBef>
                <a:spcPts val="0"/>
              </a:spcBef>
            </a:pPr>
            <a:r>
              <a:rPr lang="en-US" sz="2800" b="1" dirty="0"/>
              <a:t>Revelation </a:t>
            </a:r>
            <a:r>
              <a:rPr lang="en-US" sz="2800" b="1" spc="-150" dirty="0"/>
              <a:t>19:20-21…</a:t>
            </a:r>
            <a:r>
              <a:rPr lang="en-US" sz="2800" dirty="0"/>
              <a:t>the beast was </a:t>
            </a:r>
            <a:r>
              <a:rPr lang="en-US" sz="2800" spc="-150" dirty="0"/>
              <a:t>seized, and </a:t>
            </a:r>
            <a:r>
              <a:rPr lang="en-US" sz="2800" dirty="0"/>
              <a:t>with him the false prophet who performed the signs in his presence, </a:t>
            </a:r>
            <a:r>
              <a:rPr lang="en-US" sz="2800" spc="-150" dirty="0"/>
              <a:t>by which he </a:t>
            </a:r>
            <a:r>
              <a:rPr lang="en-US" sz="2800" dirty="0"/>
              <a:t>deceived those who had received the mark of the beast and those who worshiped his image; these two were thrown alive into the lake of fire which burns with </a:t>
            </a:r>
            <a:r>
              <a:rPr lang="en-US" sz="2800" spc="-150" dirty="0"/>
              <a:t>brimstone. The rest </a:t>
            </a:r>
            <a:r>
              <a:rPr lang="en-US" sz="2800" dirty="0"/>
              <a:t>were killed with the sword which came from the mouth of Him who sat on the horse, and all the birds were filled with their flesh. </a:t>
            </a:r>
          </a:p>
          <a:p>
            <a:pPr marL="137160">
              <a:lnSpc>
                <a:spcPct val="95000"/>
              </a:lnSpc>
              <a:spcBef>
                <a:spcPts val="300"/>
              </a:spcBef>
            </a:pPr>
            <a:endParaRPr lang="en-US" sz="2800" dirty="0"/>
          </a:p>
        </p:txBody>
      </p:sp>
    </p:spTree>
    <p:extLst>
      <p:ext uri="{BB962C8B-B14F-4D97-AF65-F5344CB8AC3E}">
        <p14:creationId xmlns:p14="http://schemas.microsoft.com/office/powerpoint/2010/main" val="1997596459"/>
      </p:ext>
    </p:extLst>
  </p:cSld>
  <p:clrMapOvr>
    <a:masterClrMapping/>
  </p:clrMapOvr>
  <mc:AlternateContent xmlns:mc="http://schemas.openxmlformats.org/markup-compatibility/2006" xmlns:p14="http://schemas.microsoft.com/office/powerpoint/2010/main">
    <mc:Choice Requires="p14">
      <p:transition spd="slow" p14:dur="2000" advTm="569771"/>
    </mc:Choice>
    <mc:Fallback xmlns="">
      <p:transition spd="slow" advTm="56977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650 YEARS BEFORE JOHN</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b="1" dirty="0"/>
              <a:t>Daniel 12:1-2  </a:t>
            </a:r>
            <a:r>
              <a:rPr lang="en-US" sz="2800" dirty="0"/>
              <a:t>"Now at that time Michael, the great prince who stands </a:t>
            </a:r>
            <a:r>
              <a:rPr lang="en-US" sz="2800" i="1" dirty="0"/>
              <a:t>guard</a:t>
            </a:r>
            <a:r>
              <a:rPr lang="en-US" sz="2800" dirty="0"/>
              <a:t> over the sons of your people, will arise. And there will be a time of distress such as never occurred since there was a nation until that time; and at that time your people, everyone who is found written in the book, will be rescued. Many of those who sleep in the dust of the ground will awake, these to everlasting life, but the others to disgrace </a:t>
            </a:r>
            <a:r>
              <a:rPr lang="en-US" sz="2800" i="1" dirty="0"/>
              <a:t>and</a:t>
            </a:r>
            <a:r>
              <a:rPr lang="en-US" sz="2800" dirty="0"/>
              <a:t> everlasting contempt. </a:t>
            </a:r>
          </a:p>
          <a:p>
            <a:pPr>
              <a:lnSpc>
                <a:spcPct val="95000"/>
              </a:lnSpc>
              <a:spcBef>
                <a:spcPts val="400"/>
              </a:spcBef>
            </a:pPr>
            <a:r>
              <a:rPr lang="en-US" sz="2800" b="1" dirty="0"/>
              <a:t>Revelation 12:7-8 </a:t>
            </a:r>
            <a:r>
              <a:rPr lang="en-US" sz="2800" dirty="0"/>
              <a:t>And there was war in heaven, Michael and his angels waging war with the dragon. The dragon and his angels waged war, and they were not strong enough, and there was no longer a place found for them in heaven. </a:t>
            </a:r>
            <a:br>
              <a:rPr lang="en-US" sz="2800" dirty="0"/>
            </a:br>
            <a:endParaRPr lang="en-US" sz="2800" dirty="0"/>
          </a:p>
        </p:txBody>
      </p:sp>
    </p:spTree>
  </p:cSld>
  <p:clrMapOvr>
    <a:masterClrMapping/>
  </p:clrMapOvr>
  <mc:AlternateContent xmlns:mc="http://schemas.openxmlformats.org/markup-compatibility/2006" xmlns:p14="http://schemas.microsoft.com/office/powerpoint/2010/main">
    <mc:Choice Requires="p14">
      <p:transition spd="slow" p14:dur="2000" advTm="502781"/>
    </mc:Choice>
    <mc:Fallback xmlns="">
      <p:transition spd="slow" advTm="50278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E07A-77CD-46AE-9CA2-A60EB668B5FC}"/>
              </a:ext>
            </a:extLst>
          </p:cNvPr>
          <p:cNvSpPr>
            <a:spLocks noGrp="1"/>
          </p:cNvSpPr>
          <p:nvPr>
            <p:ph type="title"/>
          </p:nvPr>
        </p:nvSpPr>
        <p:spPr>
          <a:xfrm>
            <a:off x="0" y="0"/>
            <a:ext cx="9144000" cy="838200"/>
          </a:xfrm>
        </p:spPr>
        <p:txBody>
          <a:bodyPr/>
          <a:lstStyle/>
          <a:p>
            <a:pPr>
              <a:buNone/>
            </a:pPr>
            <a:r>
              <a:rPr lang="en-US" dirty="0"/>
              <a:t>TIMELINE</a:t>
            </a:r>
          </a:p>
        </p:txBody>
      </p:sp>
      <p:sp>
        <p:nvSpPr>
          <p:cNvPr id="3" name="Content Placeholder 2">
            <a:extLst>
              <a:ext uri="{FF2B5EF4-FFF2-40B4-BE49-F238E27FC236}">
                <a16:creationId xmlns:a16="http://schemas.microsoft.com/office/drawing/2014/main" id="{8C29A31F-F130-4739-A56E-D0094B0DE0D7}"/>
              </a:ext>
            </a:extLst>
          </p:cNvPr>
          <p:cNvSpPr>
            <a:spLocks noGrp="1"/>
          </p:cNvSpPr>
          <p:nvPr>
            <p:ph idx="1"/>
          </p:nvPr>
        </p:nvSpPr>
        <p:spPr>
          <a:xfrm>
            <a:off x="0" y="838200"/>
            <a:ext cx="9144000" cy="6019800"/>
          </a:xfrm>
        </p:spPr>
        <p:txBody>
          <a:bodyPr>
            <a:normAutofit fontScale="92500" lnSpcReduction="10000"/>
          </a:bodyPr>
          <a:lstStyle/>
          <a:p>
            <a:pPr>
              <a:lnSpc>
                <a:spcPct val="92000"/>
              </a:lnSpc>
              <a:spcBef>
                <a:spcPts val="200"/>
              </a:spcBef>
            </a:pPr>
            <a:r>
              <a:rPr lang="en-US" sz="3000" dirty="0"/>
              <a:t>Daniel’s final seven years begin (tribulation) begins with antichrist’s treaty </a:t>
            </a:r>
          </a:p>
          <a:p>
            <a:pPr>
              <a:lnSpc>
                <a:spcPct val="92000"/>
              </a:lnSpc>
              <a:spcBef>
                <a:spcPts val="200"/>
              </a:spcBef>
            </a:pPr>
            <a:r>
              <a:rPr lang="en-US" sz="3000" dirty="0"/>
              <a:t>Sometime in these 7 years, rapture of the church and marriage supper of Lamb in heaven</a:t>
            </a:r>
          </a:p>
          <a:p>
            <a:pPr>
              <a:lnSpc>
                <a:spcPct val="92000"/>
              </a:lnSpc>
              <a:spcBef>
                <a:spcPts val="200"/>
              </a:spcBef>
            </a:pPr>
            <a:r>
              <a:rPr lang="en-US" sz="3000" dirty="0"/>
              <a:t>3.5 years into tribulation…</a:t>
            </a:r>
          </a:p>
          <a:p>
            <a:pPr marL="0" indent="0">
              <a:lnSpc>
                <a:spcPct val="92000"/>
              </a:lnSpc>
              <a:spcBef>
                <a:spcPts val="200"/>
              </a:spcBef>
              <a:buNone/>
            </a:pPr>
            <a:r>
              <a:rPr lang="en-US" sz="3000" dirty="0"/>
              <a:t>       war in heaven; Satan/his angels cast down to earth</a:t>
            </a:r>
          </a:p>
          <a:p>
            <a:pPr marL="0" indent="0">
              <a:lnSpc>
                <a:spcPct val="92000"/>
              </a:lnSpc>
              <a:spcBef>
                <a:spcPts val="200"/>
              </a:spcBef>
              <a:buNone/>
            </a:pPr>
            <a:r>
              <a:rPr lang="en-US" sz="3000" dirty="0"/>
              <a:t>       antichrist breaks treaty/revealed to be antichrist</a:t>
            </a:r>
          </a:p>
          <a:p>
            <a:pPr marL="0" indent="0">
              <a:lnSpc>
                <a:spcPct val="92000"/>
              </a:lnSpc>
              <a:spcBef>
                <a:spcPts val="200"/>
              </a:spcBef>
              <a:buNone/>
            </a:pPr>
            <a:r>
              <a:rPr lang="en-US" sz="3000" dirty="0"/>
              <a:t>       Satan’s false trinity (antichrist and anti-holy spirit)</a:t>
            </a:r>
          </a:p>
          <a:p>
            <a:pPr>
              <a:lnSpc>
                <a:spcPct val="92000"/>
              </a:lnSpc>
              <a:spcBef>
                <a:spcPts val="200"/>
              </a:spcBef>
            </a:pPr>
            <a:r>
              <a:rPr lang="en-US" sz="3000" dirty="0"/>
              <a:t>End of 7 years:</a:t>
            </a:r>
          </a:p>
          <a:p>
            <a:pPr marL="0" indent="0">
              <a:lnSpc>
                <a:spcPct val="92000"/>
              </a:lnSpc>
              <a:spcBef>
                <a:spcPts val="200"/>
              </a:spcBef>
              <a:buNone/>
            </a:pPr>
            <a:r>
              <a:rPr lang="en-US" sz="3000" dirty="0"/>
              <a:t>       Second coming of Christ</a:t>
            </a:r>
          </a:p>
          <a:p>
            <a:pPr marL="0" indent="0">
              <a:lnSpc>
                <a:spcPct val="92000"/>
              </a:lnSpc>
              <a:spcBef>
                <a:spcPts val="200"/>
              </a:spcBef>
              <a:buNone/>
            </a:pPr>
            <a:r>
              <a:rPr lang="en-US" sz="3000" dirty="0"/>
              <a:t>       Battle of Armageddon (Satan loses)</a:t>
            </a:r>
          </a:p>
          <a:p>
            <a:pPr marL="0" indent="0">
              <a:lnSpc>
                <a:spcPct val="92000"/>
              </a:lnSpc>
              <a:spcBef>
                <a:spcPts val="200"/>
              </a:spcBef>
              <a:buNone/>
            </a:pPr>
            <a:r>
              <a:rPr lang="en-US" sz="3000" dirty="0"/>
              <a:t>       Antichrist and anti-holy spirit go into lake of fire</a:t>
            </a:r>
          </a:p>
          <a:p>
            <a:pPr marL="0" indent="0">
              <a:lnSpc>
                <a:spcPct val="92000"/>
              </a:lnSpc>
              <a:spcBef>
                <a:spcPts val="200"/>
              </a:spcBef>
              <a:buNone/>
            </a:pPr>
            <a:r>
              <a:rPr lang="en-US" sz="3000" dirty="0"/>
              <a:t>       Satan bound for 1000 years in abyss</a:t>
            </a:r>
          </a:p>
          <a:p>
            <a:pPr>
              <a:lnSpc>
                <a:spcPct val="92000"/>
              </a:lnSpc>
              <a:spcBef>
                <a:spcPts val="200"/>
              </a:spcBef>
            </a:pPr>
            <a:r>
              <a:rPr lang="en-US" sz="3000" dirty="0"/>
              <a:t>Satan loosed, fights, loses again; goes in lake of fire</a:t>
            </a:r>
          </a:p>
          <a:p>
            <a:pPr>
              <a:lnSpc>
                <a:spcPct val="92000"/>
              </a:lnSpc>
              <a:spcBef>
                <a:spcPts val="200"/>
              </a:spcBef>
            </a:pPr>
            <a:r>
              <a:rPr lang="en-US" sz="3000" dirty="0"/>
              <a:t>Judgment of unsaved dead- lake of fire</a:t>
            </a:r>
          </a:p>
          <a:p>
            <a:pPr>
              <a:lnSpc>
                <a:spcPct val="92000"/>
              </a:lnSpc>
              <a:spcBef>
                <a:spcPts val="200"/>
              </a:spcBef>
            </a:pPr>
            <a:r>
              <a:rPr lang="en-US" sz="3000" dirty="0"/>
              <a:t>New heaven and New Earth; New Jerusalem</a:t>
            </a:r>
          </a:p>
          <a:p>
            <a:pPr>
              <a:lnSpc>
                <a:spcPct val="90000"/>
              </a:lnSpc>
              <a:spcBef>
                <a:spcPts val="200"/>
              </a:spcBef>
            </a:pPr>
            <a:endParaRPr lang="en-US" sz="2800" dirty="0"/>
          </a:p>
        </p:txBody>
      </p:sp>
    </p:spTree>
    <p:extLst>
      <p:ext uri="{BB962C8B-B14F-4D97-AF65-F5344CB8AC3E}">
        <p14:creationId xmlns:p14="http://schemas.microsoft.com/office/powerpoint/2010/main" val="1078388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23A1-E173-4A57-974C-69BF1F7200A7}"/>
              </a:ext>
            </a:extLst>
          </p:cNvPr>
          <p:cNvSpPr>
            <a:spLocks noGrp="1"/>
          </p:cNvSpPr>
          <p:nvPr>
            <p:ph type="title"/>
          </p:nvPr>
        </p:nvSpPr>
        <p:spPr/>
        <p:txBody>
          <a:bodyPr/>
          <a:lstStyle/>
          <a:p>
            <a:pPr>
              <a:buNone/>
            </a:pPr>
            <a:r>
              <a:rPr lang="en-US" dirty="0"/>
              <a:t>ABOUT THE LAKE OF FIRE</a:t>
            </a:r>
          </a:p>
        </p:txBody>
      </p:sp>
      <p:sp>
        <p:nvSpPr>
          <p:cNvPr id="3" name="Content Placeholder 2">
            <a:extLst>
              <a:ext uri="{FF2B5EF4-FFF2-40B4-BE49-F238E27FC236}">
                <a16:creationId xmlns:a16="http://schemas.microsoft.com/office/drawing/2014/main" id="{0C1AFA29-A85D-457F-8DAC-5EFE9D030A32}"/>
              </a:ext>
            </a:extLst>
          </p:cNvPr>
          <p:cNvSpPr>
            <a:spLocks noGrp="1"/>
          </p:cNvSpPr>
          <p:nvPr>
            <p:ph idx="1"/>
          </p:nvPr>
        </p:nvSpPr>
        <p:spPr>
          <a:xfrm>
            <a:off x="0" y="914400"/>
            <a:ext cx="9144000" cy="5943600"/>
          </a:xfrm>
        </p:spPr>
        <p:txBody>
          <a:bodyPr>
            <a:noAutofit/>
          </a:bodyPr>
          <a:lstStyle/>
          <a:p>
            <a:pPr>
              <a:lnSpc>
                <a:spcPct val="88000"/>
              </a:lnSpc>
              <a:spcBef>
                <a:spcPts val="0"/>
              </a:spcBef>
            </a:pPr>
            <a:r>
              <a:rPr lang="en-US" sz="2800" dirty="0"/>
              <a:t>Exists before/after the new heavens and new earth</a:t>
            </a:r>
          </a:p>
          <a:p>
            <a:pPr>
              <a:lnSpc>
                <a:spcPct val="88000"/>
              </a:lnSpc>
              <a:spcBef>
                <a:spcPts val="0"/>
              </a:spcBef>
            </a:pPr>
            <a:r>
              <a:rPr lang="en-US" sz="2800" b="1" dirty="0"/>
              <a:t>Matthew 25:41 </a:t>
            </a:r>
            <a:r>
              <a:rPr lang="en-US" sz="2800" dirty="0"/>
              <a:t>"Then He will also say to those on His left, 'Depart from Me, accursed ones, into the eternal fire which has been prepared for the devil and his angels;”</a:t>
            </a:r>
          </a:p>
          <a:p>
            <a:pPr>
              <a:lnSpc>
                <a:spcPct val="88000"/>
              </a:lnSpc>
              <a:spcBef>
                <a:spcPts val="0"/>
              </a:spcBef>
            </a:pPr>
            <a:r>
              <a:rPr lang="en-US" sz="2800" dirty="0"/>
              <a:t>Question: can angels be redeemed?  It doesn’t sound like this is the case</a:t>
            </a:r>
          </a:p>
          <a:p>
            <a:pPr>
              <a:lnSpc>
                <a:spcPct val="88000"/>
              </a:lnSpc>
              <a:spcBef>
                <a:spcPts val="0"/>
              </a:spcBef>
            </a:pPr>
            <a:r>
              <a:rPr lang="en-US" sz="2800" dirty="0"/>
              <a:t>There is some really good news:</a:t>
            </a:r>
          </a:p>
          <a:p>
            <a:pPr>
              <a:lnSpc>
                <a:spcPct val="88000"/>
              </a:lnSpc>
              <a:spcBef>
                <a:spcPts val="0"/>
              </a:spcBef>
            </a:pPr>
            <a:r>
              <a:rPr lang="en-US" sz="2800" b="1" dirty="0"/>
              <a:t>Revelation 2:11 </a:t>
            </a:r>
            <a:r>
              <a:rPr lang="en-US" sz="2800" dirty="0"/>
              <a:t>'He who has an ear, let him hear what the Spirit says to the churches. He who </a:t>
            </a:r>
            <a:r>
              <a:rPr lang="en-US" sz="2800" dirty="0">
                <a:effectLst>
                  <a:outerShdw blurRad="38100" dist="38100" dir="2700000" algn="tl">
                    <a:srgbClr val="000000">
                      <a:alpha val="43137"/>
                    </a:srgbClr>
                  </a:outerShdw>
                </a:effectLst>
              </a:rPr>
              <a:t>overcomes</a:t>
            </a:r>
            <a:r>
              <a:rPr lang="en-US" sz="2800" dirty="0"/>
              <a:t> will not be hurt by the second death.’ </a:t>
            </a:r>
          </a:p>
          <a:p>
            <a:pPr>
              <a:lnSpc>
                <a:spcPct val="88000"/>
              </a:lnSpc>
              <a:spcBef>
                <a:spcPts val="300"/>
              </a:spcBef>
            </a:pPr>
            <a:r>
              <a:rPr lang="en-US" sz="2800" b="1" dirty="0"/>
              <a:t>Revelation 12:11</a:t>
            </a:r>
            <a:r>
              <a:rPr lang="en-US" sz="2800" dirty="0"/>
              <a:t> "And they</a:t>
            </a:r>
            <a:r>
              <a:rPr lang="en-US" sz="2800" dirty="0">
                <a:effectLst>
                  <a:outerShdw blurRad="38100" dist="38100" dir="2700000" algn="tl">
                    <a:srgbClr val="000000">
                      <a:alpha val="43137"/>
                    </a:srgbClr>
                  </a:outerShdw>
                </a:effectLst>
              </a:rPr>
              <a:t> overcame </a:t>
            </a:r>
            <a:r>
              <a:rPr lang="en-US" sz="2800" dirty="0"/>
              <a:t>him because of the blood of the Lamb and because of the word of their testimony, and they did not love their life even when faced with death. </a:t>
            </a:r>
          </a:p>
        </p:txBody>
      </p:sp>
    </p:spTree>
    <p:extLst>
      <p:ext uri="{BB962C8B-B14F-4D97-AF65-F5344CB8AC3E}">
        <p14:creationId xmlns:p14="http://schemas.microsoft.com/office/powerpoint/2010/main" val="1760764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42FA7-4DFD-40EB-A63D-AEA66F9DE397}"/>
              </a:ext>
            </a:extLst>
          </p:cNvPr>
          <p:cNvSpPr>
            <a:spLocks noGrp="1"/>
          </p:cNvSpPr>
          <p:nvPr>
            <p:ph type="title"/>
          </p:nvPr>
        </p:nvSpPr>
        <p:spPr/>
        <p:txBody>
          <a:bodyPr/>
          <a:lstStyle/>
          <a:p>
            <a:pPr>
              <a:buNone/>
            </a:pPr>
            <a:r>
              <a:rPr lang="en-US" dirty="0"/>
              <a:t>AFTER SECOND COMING</a:t>
            </a:r>
          </a:p>
        </p:txBody>
      </p:sp>
      <p:sp>
        <p:nvSpPr>
          <p:cNvPr id="3" name="Content Placeholder 2">
            <a:extLst>
              <a:ext uri="{FF2B5EF4-FFF2-40B4-BE49-F238E27FC236}">
                <a16:creationId xmlns:a16="http://schemas.microsoft.com/office/drawing/2014/main" id="{B7B41889-DEAC-4A55-9EC3-D624DD1EC98D}"/>
              </a:ext>
            </a:extLst>
          </p:cNvPr>
          <p:cNvSpPr>
            <a:spLocks noGrp="1"/>
          </p:cNvSpPr>
          <p:nvPr>
            <p:ph idx="1"/>
          </p:nvPr>
        </p:nvSpPr>
        <p:spPr>
          <a:xfrm>
            <a:off x="0" y="1066800"/>
            <a:ext cx="9144000" cy="5791200"/>
          </a:xfrm>
        </p:spPr>
        <p:txBody>
          <a:bodyPr>
            <a:normAutofit fontScale="92500"/>
          </a:bodyPr>
          <a:lstStyle/>
          <a:p>
            <a:r>
              <a:rPr lang="en-US" sz="2800" b="1" dirty="0"/>
              <a:t>Revelation 20:4-6 </a:t>
            </a:r>
            <a:r>
              <a:rPr lang="en-US" sz="2800" dirty="0"/>
              <a:t>Then I saw thrones, and they sat on them, and judgment was given to them. And I </a:t>
            </a:r>
            <a:r>
              <a:rPr lang="en-US" sz="2800" i="1" dirty="0"/>
              <a:t>saw</a:t>
            </a:r>
            <a:r>
              <a:rPr lang="en-US" sz="2800" dirty="0"/>
              <a:t> the souls of those who had been beheaded because of their testimony of Jesus and because of the word of God, and those who had not worshiped the beast or his image, and had not received the mark on their forehead and on their hand; and they came to life and reigned with Christ for a thousand years. </a:t>
            </a:r>
            <a:r>
              <a:rPr lang="en-US" sz="2800" dirty="0">
                <a:effectLst>
                  <a:outerShdw blurRad="38100" dist="38100" dir="2700000" algn="tl">
                    <a:srgbClr val="000000">
                      <a:alpha val="43137"/>
                    </a:srgbClr>
                  </a:outerShdw>
                </a:effectLst>
              </a:rPr>
              <a:t>The rest of the dead did not come to life until the thousand years were completed</a:t>
            </a:r>
            <a:r>
              <a:rPr lang="en-US" sz="2800" dirty="0"/>
              <a:t>. This is the first resurrection.  Blessed and holy is the one who has a part in the first resurrection; over these the second death has no power, but they will be priests of God and of Christ and will reign with Him for a thousand years. </a:t>
            </a:r>
            <a:br>
              <a:rPr lang="en-US" sz="2800" dirty="0"/>
            </a:br>
            <a:r>
              <a:rPr lang="en-US" sz="2800" dirty="0"/>
              <a:t> </a:t>
            </a:r>
          </a:p>
        </p:txBody>
      </p:sp>
    </p:spTree>
    <p:extLst>
      <p:ext uri="{BB962C8B-B14F-4D97-AF65-F5344CB8AC3E}">
        <p14:creationId xmlns:p14="http://schemas.microsoft.com/office/powerpoint/2010/main" val="3156329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6691</TotalTime>
  <Words>1438</Words>
  <Application>Microsoft Office PowerPoint</Application>
  <PresentationFormat>On-screen Show (4:3)</PresentationFormat>
  <Paragraphs>68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Tahoma</vt:lpstr>
      <vt:lpstr>Wingdings</vt:lpstr>
      <vt:lpstr>Office Theme</vt:lpstr>
      <vt:lpstr>PowerPoint Presentation</vt:lpstr>
      <vt:lpstr>VERSE FOR THE JOURNEY</vt:lpstr>
      <vt:lpstr>WHO GOES WHERE</vt:lpstr>
      <vt:lpstr>LAKE OF FIRE</vt:lpstr>
      <vt:lpstr>OTHER INHABITANTS</vt:lpstr>
      <vt:lpstr>650 YEARS BEFORE JOHN</vt:lpstr>
      <vt:lpstr>TIMELINE</vt:lpstr>
      <vt:lpstr>ABOUT THE LAKE OF FIRE</vt:lpstr>
      <vt:lpstr>AFTER SECOND COMING</vt:lpstr>
      <vt:lpstr>CONFIRMED BY DANIEL</vt:lpstr>
      <vt:lpstr>INTERESTING FINAL THOUGHTS</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175</cp:revision>
  <cp:lastPrinted>2020-04-22T00:05:46Z</cp:lastPrinted>
  <dcterms:created xsi:type="dcterms:W3CDTF">2019-12-19T15:54:54Z</dcterms:created>
  <dcterms:modified xsi:type="dcterms:W3CDTF">2020-04-22T00:10:39Z</dcterms:modified>
</cp:coreProperties>
</file>