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3"/>
  </p:notesMasterIdLst>
  <p:handoutMasterIdLst>
    <p:handoutMasterId r:id="rId14"/>
  </p:handoutMasterIdLst>
  <p:sldIdLst>
    <p:sldId id="257" r:id="rId2"/>
    <p:sldId id="258" r:id="rId3"/>
    <p:sldId id="267" r:id="rId4"/>
    <p:sldId id="259" r:id="rId5"/>
    <p:sldId id="271" r:id="rId6"/>
    <p:sldId id="270" r:id="rId7"/>
    <p:sldId id="273" r:id="rId8"/>
    <p:sldId id="260" r:id="rId9"/>
    <p:sldId id="263" r:id="rId10"/>
    <p:sldId id="274" r:id="rId11"/>
    <p:sldId id="264" r:id="rId12"/>
  </p:sldIdLst>
  <p:sldSz cx="9144000" cy="6858000" type="screen4x3"/>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91" autoAdjust="0"/>
  </p:normalViewPr>
  <p:slideViewPr>
    <p:cSldViewPr>
      <p:cViewPr varScale="1">
        <p:scale>
          <a:sx n="72" d="100"/>
          <a:sy n="72" d="100"/>
        </p:scale>
        <p:origin x="132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0225" cy="450850"/>
          </a:xfrm>
          <a:prstGeom prst="rect">
            <a:avLst/>
          </a:prstGeom>
        </p:spPr>
        <p:txBody>
          <a:bodyPr vert="horz" lIns="91414" tIns="45706" rIns="91414" bIns="45706" rtlCol="0"/>
          <a:lstStyle>
            <a:lvl1pPr algn="l">
              <a:defRPr sz="1200"/>
            </a:lvl1pPr>
          </a:lstStyle>
          <a:p>
            <a:endParaRPr lang="en-US"/>
          </a:p>
        </p:txBody>
      </p:sp>
      <p:sp>
        <p:nvSpPr>
          <p:cNvPr id="3" name="Date Placeholder 2"/>
          <p:cNvSpPr>
            <a:spLocks noGrp="1"/>
          </p:cNvSpPr>
          <p:nvPr>
            <p:ph type="dt" sz="quarter" idx="1"/>
          </p:nvPr>
        </p:nvSpPr>
        <p:spPr>
          <a:xfrm>
            <a:off x="4014790" y="2"/>
            <a:ext cx="3070225" cy="450850"/>
          </a:xfrm>
          <a:prstGeom prst="rect">
            <a:avLst/>
          </a:prstGeom>
        </p:spPr>
        <p:txBody>
          <a:bodyPr vert="horz" lIns="91414" tIns="45706" rIns="91414" bIns="45706" rtlCol="0"/>
          <a:lstStyle>
            <a:lvl1pPr algn="r">
              <a:defRPr sz="1200"/>
            </a:lvl1pPr>
          </a:lstStyle>
          <a:p>
            <a:fld id="{09C5ED56-55CE-4022-9E2E-708F30DD6A9C}" type="datetimeFigureOut">
              <a:rPr lang="en-US" smtClean="0"/>
              <a:pPr/>
              <a:t>4/18/2020</a:t>
            </a:fld>
            <a:endParaRPr lang="en-US"/>
          </a:p>
        </p:txBody>
      </p:sp>
      <p:sp>
        <p:nvSpPr>
          <p:cNvPr id="4" name="Footer Placeholder 3"/>
          <p:cNvSpPr>
            <a:spLocks noGrp="1"/>
          </p:cNvSpPr>
          <p:nvPr>
            <p:ph type="ftr" sz="quarter" idx="2"/>
          </p:nvPr>
        </p:nvSpPr>
        <p:spPr>
          <a:xfrm>
            <a:off x="2" y="8572500"/>
            <a:ext cx="3070225" cy="450850"/>
          </a:xfrm>
          <a:prstGeom prst="rect">
            <a:avLst/>
          </a:prstGeom>
        </p:spPr>
        <p:txBody>
          <a:bodyPr vert="horz" lIns="91414" tIns="45706" rIns="91414" bIns="45706" rtlCol="0" anchor="b"/>
          <a:lstStyle>
            <a:lvl1pPr algn="l">
              <a:defRPr sz="1200"/>
            </a:lvl1pPr>
          </a:lstStyle>
          <a:p>
            <a:endParaRPr lang="en-US"/>
          </a:p>
        </p:txBody>
      </p:sp>
      <p:sp>
        <p:nvSpPr>
          <p:cNvPr id="5" name="Slide Number Placeholder 4"/>
          <p:cNvSpPr>
            <a:spLocks noGrp="1"/>
          </p:cNvSpPr>
          <p:nvPr>
            <p:ph type="sldNum" sz="quarter" idx="3"/>
          </p:nvPr>
        </p:nvSpPr>
        <p:spPr>
          <a:xfrm>
            <a:off x="4014790" y="8572500"/>
            <a:ext cx="3070225" cy="450850"/>
          </a:xfrm>
          <a:prstGeom prst="rect">
            <a:avLst/>
          </a:prstGeom>
        </p:spPr>
        <p:txBody>
          <a:bodyPr vert="horz" lIns="91414" tIns="45706" rIns="91414" bIns="45706" rtlCol="0" anchor="b"/>
          <a:lstStyle>
            <a:lvl1pPr algn="r">
              <a:defRPr sz="1200"/>
            </a:lvl1pPr>
          </a:lstStyle>
          <a:p>
            <a:fld id="{FF377CA9-05AE-4416-8BC6-73BDB2FCB51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0225" cy="452438"/>
          </a:xfrm>
          <a:prstGeom prst="rect">
            <a:avLst/>
          </a:prstGeom>
        </p:spPr>
        <p:txBody>
          <a:bodyPr vert="horz" lIns="91414" tIns="45706" rIns="91414" bIns="45706" rtlCol="0"/>
          <a:lstStyle>
            <a:lvl1pPr algn="l">
              <a:defRPr sz="1200"/>
            </a:lvl1pPr>
          </a:lstStyle>
          <a:p>
            <a:endParaRPr lang="en-US"/>
          </a:p>
        </p:txBody>
      </p:sp>
      <p:sp>
        <p:nvSpPr>
          <p:cNvPr id="3" name="Date Placeholder 2"/>
          <p:cNvSpPr>
            <a:spLocks noGrp="1"/>
          </p:cNvSpPr>
          <p:nvPr>
            <p:ph type="dt" idx="1"/>
          </p:nvPr>
        </p:nvSpPr>
        <p:spPr>
          <a:xfrm>
            <a:off x="4014790" y="2"/>
            <a:ext cx="3070225" cy="452438"/>
          </a:xfrm>
          <a:prstGeom prst="rect">
            <a:avLst/>
          </a:prstGeom>
        </p:spPr>
        <p:txBody>
          <a:bodyPr vert="horz" lIns="91414" tIns="45706" rIns="91414" bIns="45706" rtlCol="0"/>
          <a:lstStyle>
            <a:lvl1pPr algn="r">
              <a:defRPr sz="1200"/>
            </a:lvl1pPr>
          </a:lstStyle>
          <a:p>
            <a:fld id="{06F4F880-F025-409B-8C99-FB036D38A3F5}" type="datetimeFigureOut">
              <a:rPr lang="en-US" smtClean="0"/>
              <a:t>4/18/2020</a:t>
            </a:fld>
            <a:endParaRPr lang="en-US"/>
          </a:p>
        </p:txBody>
      </p:sp>
      <p:sp>
        <p:nvSpPr>
          <p:cNvPr id="4" name="Slide Image Placeholder 3"/>
          <p:cNvSpPr>
            <a:spLocks noGrp="1" noRot="1" noChangeAspect="1"/>
          </p:cNvSpPr>
          <p:nvPr>
            <p:ph type="sldImg" idx="2"/>
          </p:nvPr>
        </p:nvSpPr>
        <p:spPr>
          <a:xfrm>
            <a:off x="1512888" y="1128713"/>
            <a:ext cx="4060825" cy="3044825"/>
          </a:xfrm>
          <a:prstGeom prst="rect">
            <a:avLst/>
          </a:prstGeom>
          <a:noFill/>
          <a:ln w="12700">
            <a:solidFill>
              <a:prstClr val="black"/>
            </a:solidFill>
          </a:ln>
        </p:spPr>
        <p:txBody>
          <a:bodyPr vert="horz" lIns="91414" tIns="45706" rIns="91414" bIns="45706" rtlCol="0" anchor="ctr"/>
          <a:lstStyle/>
          <a:p>
            <a:endParaRPr lang="en-US"/>
          </a:p>
        </p:txBody>
      </p:sp>
      <p:sp>
        <p:nvSpPr>
          <p:cNvPr id="5" name="Notes Placeholder 4"/>
          <p:cNvSpPr>
            <a:spLocks noGrp="1"/>
          </p:cNvSpPr>
          <p:nvPr>
            <p:ph type="body" sz="quarter" idx="3"/>
          </p:nvPr>
        </p:nvSpPr>
        <p:spPr>
          <a:xfrm>
            <a:off x="708025" y="4343402"/>
            <a:ext cx="5670550" cy="3552825"/>
          </a:xfrm>
          <a:prstGeom prst="rect">
            <a:avLst/>
          </a:prstGeom>
        </p:spPr>
        <p:txBody>
          <a:bodyPr vert="horz" lIns="91414" tIns="45706" rIns="91414" bIns="4570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572500"/>
            <a:ext cx="3070225" cy="452438"/>
          </a:xfrm>
          <a:prstGeom prst="rect">
            <a:avLst/>
          </a:prstGeom>
        </p:spPr>
        <p:txBody>
          <a:bodyPr vert="horz" lIns="91414" tIns="45706" rIns="91414" bIns="45706" rtlCol="0" anchor="b"/>
          <a:lstStyle>
            <a:lvl1pPr algn="l">
              <a:defRPr sz="1200"/>
            </a:lvl1pPr>
          </a:lstStyle>
          <a:p>
            <a:endParaRPr lang="en-US"/>
          </a:p>
        </p:txBody>
      </p:sp>
      <p:sp>
        <p:nvSpPr>
          <p:cNvPr id="7" name="Slide Number Placeholder 6"/>
          <p:cNvSpPr>
            <a:spLocks noGrp="1"/>
          </p:cNvSpPr>
          <p:nvPr>
            <p:ph type="sldNum" sz="quarter" idx="5"/>
          </p:nvPr>
        </p:nvSpPr>
        <p:spPr>
          <a:xfrm>
            <a:off x="4014790" y="8572500"/>
            <a:ext cx="3070225" cy="452438"/>
          </a:xfrm>
          <a:prstGeom prst="rect">
            <a:avLst/>
          </a:prstGeom>
        </p:spPr>
        <p:txBody>
          <a:bodyPr vert="horz" lIns="91414" tIns="45706" rIns="91414" bIns="45706" rtlCol="0" anchor="b"/>
          <a:lstStyle>
            <a:lvl1pPr algn="r">
              <a:defRPr sz="1200"/>
            </a:lvl1pPr>
          </a:lstStyle>
          <a:p>
            <a:fld id="{B6703DC0-6549-4FAB-8862-0711BC790D2A}" type="slidenum">
              <a:rPr lang="en-US" smtClean="0"/>
              <a:t>‹#›</a:t>
            </a:fld>
            <a:endParaRPr lang="en-US"/>
          </a:p>
        </p:txBody>
      </p:sp>
    </p:spTree>
    <p:extLst>
      <p:ext uri="{BB962C8B-B14F-4D97-AF65-F5344CB8AC3E}">
        <p14:creationId xmlns:p14="http://schemas.microsoft.com/office/powerpoint/2010/main" val="736619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
            </a:r>
          </a:p>
        </p:txBody>
      </p:sp>
      <p:sp>
        <p:nvSpPr>
          <p:cNvPr id="4" name="Slide Number Placeholder 3"/>
          <p:cNvSpPr>
            <a:spLocks noGrp="1"/>
          </p:cNvSpPr>
          <p:nvPr>
            <p:ph type="sldNum" sz="quarter" idx="5"/>
          </p:nvPr>
        </p:nvSpPr>
        <p:spPr/>
        <p:txBody>
          <a:bodyPr/>
          <a:lstStyle/>
          <a:p>
            <a:fld id="{B6703DC0-6549-4FAB-8862-0711BC790D2A}" type="slidenum">
              <a:rPr lang="en-US" smtClean="0"/>
              <a:t>4</a:t>
            </a:fld>
            <a:endParaRPr lang="en-US"/>
          </a:p>
        </p:txBody>
      </p:sp>
    </p:spTree>
    <p:extLst>
      <p:ext uri="{BB962C8B-B14F-4D97-AF65-F5344CB8AC3E}">
        <p14:creationId xmlns:p14="http://schemas.microsoft.com/office/powerpoint/2010/main" val="4173240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703DC0-6549-4FAB-8862-0711BC790D2A}" type="slidenum">
              <a:rPr lang="en-US" smtClean="0"/>
              <a:t>6</a:t>
            </a:fld>
            <a:endParaRPr lang="en-US"/>
          </a:p>
        </p:txBody>
      </p:sp>
    </p:spTree>
    <p:extLst>
      <p:ext uri="{BB962C8B-B14F-4D97-AF65-F5344CB8AC3E}">
        <p14:creationId xmlns:p14="http://schemas.microsoft.com/office/powerpoint/2010/main" val="3083718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buClr>
                <a:srgbClr val="002060"/>
              </a:buClr>
              <a:buFont typeface="Wingdings" pitchFamily="2" charset="2"/>
              <a:buChar char="Ø"/>
              <a:defRPr/>
            </a:lvl1pPr>
          </a:lstStyle>
          <a:p>
            <a:r>
              <a:rPr lang="en-US" dirty="0"/>
              <a:t>Click to edit Master title style</a:t>
            </a:r>
          </a:p>
        </p:txBody>
      </p:sp>
      <p:sp>
        <p:nvSpPr>
          <p:cNvPr id="3" name="Content Placeholder 2"/>
          <p:cNvSpPr>
            <a:spLocks noGrp="1"/>
          </p:cNvSpPr>
          <p:nvPr>
            <p:ph idx="1"/>
          </p:nvPr>
        </p:nvSpPr>
        <p:spPr>
          <a:xfrm>
            <a:off x="0" y="1143000"/>
            <a:ext cx="9144000" cy="5715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4/18/2020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62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0668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0" y="1066800"/>
            <a:ext cx="9144000" cy="57912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rgbClr val="003366"/>
          </a:solidFill>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Ø"/>
        <a:defRPr sz="3200" kern="1200">
          <a:solidFill>
            <a:srgbClr val="003366"/>
          </a:solidFill>
          <a:latin typeface="+mn-lt"/>
          <a:ea typeface="+mn-ea"/>
          <a:cs typeface="+mn-cs"/>
        </a:defRPr>
      </a:lvl1pPr>
      <a:lvl2pPr marL="742950" indent="-285750" algn="l" defTabSz="914400" rtl="0" eaLnBrk="1" latinLnBrk="0" hangingPunct="1">
        <a:spcBef>
          <a:spcPct val="20000"/>
        </a:spcBef>
        <a:buFont typeface="Wingdings" pitchFamily="2" charset="2"/>
        <a:buChar char="Ø"/>
        <a:defRPr sz="2800" kern="1200">
          <a:solidFill>
            <a:srgbClr val="003366"/>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rgbClr val="003366"/>
          </a:solidFill>
          <a:latin typeface="+mn-lt"/>
          <a:ea typeface="+mn-ea"/>
          <a:cs typeface="+mn-cs"/>
        </a:defRPr>
      </a:lvl3pPr>
      <a:lvl4pPr marL="1600200" indent="-228600" algn="l" defTabSz="914400" rtl="0" eaLnBrk="1" latinLnBrk="0" hangingPunct="1">
        <a:spcBef>
          <a:spcPct val="20000"/>
        </a:spcBef>
        <a:buFont typeface="Wingdings" pitchFamily="2" charset="2"/>
        <a:buChar char="Ø"/>
        <a:defRPr sz="2000" kern="1200">
          <a:solidFill>
            <a:srgbClr val="003366"/>
          </a:solidFill>
          <a:latin typeface="+mn-lt"/>
          <a:ea typeface="+mn-ea"/>
          <a:cs typeface="+mn-cs"/>
        </a:defRPr>
      </a:lvl4pPr>
      <a:lvl5pPr marL="2057400" indent="-228600" algn="l" defTabSz="914400" rtl="0" eaLnBrk="1" latinLnBrk="0" hangingPunct="1">
        <a:spcBef>
          <a:spcPct val="20000"/>
        </a:spcBef>
        <a:buFont typeface="Wingdings" pitchFamily="2" charset="2"/>
        <a:buChar char="Ø"/>
        <a:defRPr sz="2000" kern="1200">
          <a:solidFill>
            <a:srgbClr val="003366"/>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762000" y="1371600"/>
            <a:ext cx="7553325" cy="3048000"/>
          </a:xfrm>
          <a:prstGeom prst="rect">
            <a:avLst/>
          </a:prstGeom>
          <a:blipFill>
            <a:blip r:embed="rId3" cstate="print"/>
            <a:tile tx="0" ty="0" sx="100000" sy="100000" flip="none" algn="tl"/>
          </a:blipFill>
          <a:ln w="9525">
            <a:noFill/>
            <a:miter lim="800000"/>
            <a:headEnd/>
            <a:tailEnd/>
          </a:ln>
          <a:effectLst>
            <a:softEdge rad="317500"/>
          </a:effectLst>
        </p:spPr>
      </p:pic>
      <p:sp>
        <p:nvSpPr>
          <p:cNvPr id="3" name="Subtitle 2"/>
          <p:cNvSpPr>
            <a:spLocks noGrp="1"/>
          </p:cNvSpPr>
          <p:nvPr>
            <p:ph type="subTitle" idx="1"/>
          </p:nvPr>
        </p:nvSpPr>
        <p:spPr>
          <a:xfrm>
            <a:off x="1422400" y="5143500"/>
            <a:ext cx="6400800" cy="1371600"/>
          </a:xfrm>
        </p:spPr>
        <p:txBody>
          <a:bodyPr>
            <a:normAutofit/>
          </a:bodyPr>
          <a:lstStyle/>
          <a:p>
            <a:pPr>
              <a:spcBef>
                <a:spcPts val="0"/>
              </a:spcBef>
            </a:pPr>
            <a:r>
              <a:rPr lang="en-US" sz="2000" dirty="0">
                <a:solidFill>
                  <a:schemeClr val="tx1">
                    <a:lumMod val="95000"/>
                    <a:lumOff val="5000"/>
                  </a:schemeClr>
                </a:solidFill>
              </a:rPr>
              <a:t>JoLynn Gower</a:t>
            </a:r>
          </a:p>
          <a:p>
            <a:pPr>
              <a:spcBef>
                <a:spcPts val="0"/>
              </a:spcBef>
            </a:pPr>
            <a:r>
              <a:rPr lang="en-US" sz="2000" dirty="0">
                <a:solidFill>
                  <a:schemeClr val="tx1">
                    <a:lumMod val="95000"/>
                    <a:lumOff val="5000"/>
                  </a:schemeClr>
                </a:solidFill>
              </a:rPr>
              <a:t>Spring 2020</a:t>
            </a:r>
          </a:p>
          <a:p>
            <a:pPr>
              <a:spcBef>
                <a:spcPts val="0"/>
              </a:spcBef>
            </a:pPr>
            <a:r>
              <a:rPr lang="en-US" sz="2000" dirty="0">
                <a:solidFill>
                  <a:schemeClr val="tx1">
                    <a:lumMod val="95000"/>
                    <a:lumOff val="5000"/>
                  </a:schemeClr>
                </a:solidFill>
              </a:rPr>
              <a:t>217-493-6151</a:t>
            </a:r>
          </a:p>
          <a:p>
            <a:pPr>
              <a:spcBef>
                <a:spcPts val="0"/>
              </a:spcBef>
            </a:pPr>
            <a:r>
              <a:rPr lang="en-US" sz="2000" dirty="0">
                <a:solidFill>
                  <a:schemeClr val="tx1">
                    <a:lumMod val="95000"/>
                    <a:lumOff val="5000"/>
                  </a:schemeClr>
                </a:solidFill>
              </a:rPr>
              <a:t>jgower@guardingthetruth.org</a:t>
            </a:r>
          </a:p>
        </p:txBody>
      </p:sp>
      <p:sp>
        <p:nvSpPr>
          <p:cNvPr id="5" name="TextBox 4"/>
          <p:cNvSpPr txBox="1"/>
          <p:nvPr/>
        </p:nvSpPr>
        <p:spPr>
          <a:xfrm>
            <a:off x="2514600" y="1600200"/>
            <a:ext cx="4429289" cy="2492990"/>
          </a:xfrm>
          <a:prstGeom prst="rect">
            <a:avLst/>
          </a:prstGeom>
          <a:noFill/>
        </p:spPr>
        <p:txBody>
          <a:bodyPr wrap="square" rtlCol="0">
            <a:spAutoFit/>
          </a:bodyPr>
          <a:lstStyle/>
          <a:p>
            <a:pPr algn="ctr"/>
            <a:r>
              <a:rPr lang="en-US" sz="6000" dirty="0">
                <a:solidFill>
                  <a:schemeClr val="tx1">
                    <a:lumMod val="95000"/>
                    <a:lumOff val="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EN GARDE!</a:t>
            </a:r>
          </a:p>
          <a:p>
            <a:pPr algn="ctr"/>
            <a:r>
              <a:rPr lang="en-US" sz="3200" dirty="0">
                <a:solidFill>
                  <a:schemeClr val="tx1">
                    <a:lumMod val="95000"/>
                    <a:lumOff val="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 STUDY OF UNSEEN FORCES AT WORK</a:t>
            </a:r>
          </a:p>
          <a:p>
            <a:pPr algn="ctr"/>
            <a:r>
              <a:rPr lang="en-US" sz="3200" dirty="0">
                <a:solidFill>
                  <a:schemeClr val="tx1">
                    <a:lumMod val="95000"/>
                    <a:lumOff val="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 IN OUR WORLD</a:t>
            </a:r>
          </a:p>
        </p:txBody>
      </p:sp>
      <p:sp>
        <p:nvSpPr>
          <p:cNvPr id="7" name="TextBox 6"/>
          <p:cNvSpPr txBox="1"/>
          <p:nvPr/>
        </p:nvSpPr>
        <p:spPr>
          <a:xfrm>
            <a:off x="7620000" y="6248400"/>
            <a:ext cx="1295400" cy="369332"/>
          </a:xfrm>
          <a:prstGeom prst="rect">
            <a:avLst/>
          </a:prstGeom>
          <a:noFill/>
        </p:spPr>
        <p:txBody>
          <a:bodyPr wrap="square" rtlCol="0">
            <a:spAutoFit/>
          </a:bodyPr>
          <a:lstStyle/>
          <a:p>
            <a:r>
              <a:rPr lang="en-US" dirty="0"/>
              <a:t>Lesson 15</a:t>
            </a:r>
          </a:p>
        </p:txBody>
      </p:sp>
    </p:spTree>
  </p:cSld>
  <p:clrMapOvr>
    <a:masterClrMapping/>
  </p:clrMapOvr>
  <mc:AlternateContent xmlns:mc="http://schemas.openxmlformats.org/markup-compatibility/2006" xmlns:p14="http://schemas.microsoft.com/office/powerpoint/2010/main">
    <mc:Choice Requires="p14">
      <p:transition spd="slow" p14:dur="2000" advTm="15167"/>
    </mc:Choice>
    <mc:Fallback xmlns="">
      <p:transition spd="slow" advTm="1516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6DD27-1682-4AF7-BBC8-ACCAD580892F}"/>
              </a:ext>
            </a:extLst>
          </p:cNvPr>
          <p:cNvSpPr>
            <a:spLocks noGrp="1"/>
          </p:cNvSpPr>
          <p:nvPr>
            <p:ph type="title"/>
          </p:nvPr>
        </p:nvSpPr>
        <p:spPr>
          <a:xfrm>
            <a:off x="0" y="0"/>
            <a:ext cx="9144000" cy="914400"/>
          </a:xfrm>
        </p:spPr>
        <p:txBody>
          <a:bodyPr>
            <a:normAutofit/>
          </a:bodyPr>
          <a:lstStyle/>
          <a:p>
            <a:pPr>
              <a:buNone/>
            </a:pPr>
            <a:r>
              <a:rPr lang="en-US" sz="4800" dirty="0"/>
              <a:t>TIMELINE</a:t>
            </a:r>
          </a:p>
        </p:txBody>
      </p:sp>
      <p:sp>
        <p:nvSpPr>
          <p:cNvPr id="4" name="Content Placeholder 3">
            <a:extLst>
              <a:ext uri="{FF2B5EF4-FFF2-40B4-BE49-F238E27FC236}">
                <a16:creationId xmlns:a16="http://schemas.microsoft.com/office/drawing/2014/main" id="{FCE0CEB7-4707-40AB-8DC8-32E8EFDF86FA}"/>
              </a:ext>
            </a:extLst>
          </p:cNvPr>
          <p:cNvSpPr>
            <a:spLocks noGrp="1"/>
          </p:cNvSpPr>
          <p:nvPr>
            <p:ph idx="1"/>
          </p:nvPr>
        </p:nvSpPr>
        <p:spPr>
          <a:xfrm>
            <a:off x="0" y="914400"/>
            <a:ext cx="9144000" cy="5943600"/>
          </a:xfrm>
        </p:spPr>
        <p:txBody>
          <a:bodyPr>
            <a:noAutofit/>
          </a:bodyPr>
          <a:lstStyle/>
          <a:p>
            <a:pPr marL="137160">
              <a:lnSpc>
                <a:spcPct val="95000"/>
              </a:lnSpc>
              <a:spcBef>
                <a:spcPts val="300"/>
              </a:spcBef>
            </a:pPr>
            <a:r>
              <a:rPr lang="en-US" sz="2800" b="1" dirty="0"/>
              <a:t>Antichrist makes a 7 year treaty</a:t>
            </a:r>
            <a:r>
              <a:rPr lang="en-US" sz="2800" dirty="0"/>
              <a:t>: Daniel 9:27 "And he will make a firm covenant with the many for one week, but in the middle of the week he will put a stop to sacrifice and grain offering; and on the wing of abominations </a:t>
            </a:r>
            <a:r>
              <a:rPr lang="en-US" sz="2800" i="1" dirty="0"/>
              <a:t>will come</a:t>
            </a:r>
            <a:r>
              <a:rPr lang="en-US" sz="2800" dirty="0"/>
              <a:t> one who makes desolate, even until a complete destruction, one that is decreed, is poured out on the one who makes desolate." </a:t>
            </a:r>
          </a:p>
          <a:p>
            <a:pPr marL="137160">
              <a:lnSpc>
                <a:spcPct val="95000"/>
              </a:lnSpc>
              <a:spcBef>
                <a:spcPts val="300"/>
              </a:spcBef>
            </a:pPr>
            <a:r>
              <a:rPr lang="en-US" sz="2800" b="1" dirty="0"/>
              <a:t>Antichrist breaks treaty </a:t>
            </a:r>
            <a:r>
              <a:rPr lang="en-US" sz="2800" dirty="0"/>
              <a:t>at 3.5 years and comes into full power: Revelation 13:1 And the dragon stood on the sand of the seashore. Then I saw a beast coming up out of the sea, having ten horns and seven heads, and on his horns </a:t>
            </a:r>
            <a:r>
              <a:rPr lang="en-US" sz="2800" i="1" dirty="0"/>
              <a:t>were</a:t>
            </a:r>
            <a:r>
              <a:rPr lang="en-US" sz="2800" dirty="0"/>
              <a:t> ten diadems, and on his heads </a:t>
            </a:r>
            <a:r>
              <a:rPr lang="en-US" sz="2800" i="1" dirty="0"/>
              <a:t>were</a:t>
            </a:r>
            <a:r>
              <a:rPr lang="en-US" sz="2800" dirty="0"/>
              <a:t> blasphemous names. </a:t>
            </a:r>
          </a:p>
          <a:p>
            <a:pPr marL="137160">
              <a:lnSpc>
                <a:spcPct val="95000"/>
              </a:lnSpc>
              <a:spcBef>
                <a:spcPts val="300"/>
              </a:spcBef>
            </a:pPr>
            <a:r>
              <a:rPr lang="en-US" sz="2800" dirty="0"/>
              <a:t>Sometime during this 7 years, the church is raptured</a:t>
            </a:r>
            <a:br>
              <a:rPr lang="en-US" sz="2800" dirty="0"/>
            </a:br>
            <a:endParaRPr lang="en-US" sz="2800" dirty="0"/>
          </a:p>
        </p:txBody>
      </p:sp>
    </p:spTree>
    <p:extLst>
      <p:ext uri="{BB962C8B-B14F-4D97-AF65-F5344CB8AC3E}">
        <p14:creationId xmlns:p14="http://schemas.microsoft.com/office/powerpoint/2010/main" val="1997596459"/>
      </p:ext>
    </p:extLst>
  </p:cSld>
  <p:clrMapOvr>
    <a:masterClrMapping/>
  </p:clrMapOvr>
  <mc:AlternateContent xmlns:mc="http://schemas.openxmlformats.org/markup-compatibility/2006" xmlns:p14="http://schemas.microsoft.com/office/powerpoint/2010/main">
    <mc:Choice Requires="p14">
      <p:transition spd="slow" p14:dur="2000" advTm="569771"/>
    </mc:Choice>
    <mc:Fallback xmlns="">
      <p:transition spd="slow" advTm="56977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buNone/>
            </a:pPr>
            <a:r>
              <a:rPr lang="en-US" dirty="0"/>
              <a:t>TIMELINE CONTINUED</a:t>
            </a:r>
          </a:p>
        </p:txBody>
      </p:sp>
      <p:sp>
        <p:nvSpPr>
          <p:cNvPr id="3" name="Content Placeholder 2"/>
          <p:cNvSpPr>
            <a:spLocks noGrp="1"/>
          </p:cNvSpPr>
          <p:nvPr>
            <p:ph idx="1"/>
          </p:nvPr>
        </p:nvSpPr>
        <p:spPr>
          <a:xfrm>
            <a:off x="0" y="914400"/>
            <a:ext cx="9144000" cy="5943600"/>
          </a:xfrm>
        </p:spPr>
        <p:txBody>
          <a:bodyPr>
            <a:noAutofit/>
          </a:bodyPr>
          <a:lstStyle/>
          <a:p>
            <a:pPr>
              <a:lnSpc>
                <a:spcPct val="95000"/>
              </a:lnSpc>
              <a:spcBef>
                <a:spcPts val="400"/>
              </a:spcBef>
            </a:pPr>
            <a:r>
              <a:rPr lang="en-US" sz="2800" b="1" dirty="0"/>
              <a:t>Wedding supper of the Lamb</a:t>
            </a:r>
            <a:r>
              <a:rPr lang="en-US" sz="2800" dirty="0"/>
              <a:t>, in heaven, after church is raptured</a:t>
            </a:r>
          </a:p>
          <a:p>
            <a:pPr>
              <a:lnSpc>
                <a:spcPct val="95000"/>
              </a:lnSpc>
              <a:spcBef>
                <a:spcPts val="400"/>
              </a:spcBef>
            </a:pPr>
            <a:r>
              <a:rPr lang="en-US" sz="2800" b="1" dirty="0"/>
              <a:t>Second coming of Christ</a:t>
            </a:r>
          </a:p>
          <a:p>
            <a:pPr>
              <a:lnSpc>
                <a:spcPct val="95000"/>
              </a:lnSpc>
              <a:spcBef>
                <a:spcPts val="400"/>
              </a:spcBef>
            </a:pPr>
            <a:r>
              <a:rPr lang="en-US" sz="2800" dirty="0"/>
              <a:t>Satan looses battle of Armageddon and is bound in the abyss for 1000 years</a:t>
            </a:r>
          </a:p>
          <a:p>
            <a:pPr>
              <a:lnSpc>
                <a:spcPct val="95000"/>
              </a:lnSpc>
              <a:spcBef>
                <a:spcPts val="400"/>
              </a:spcBef>
            </a:pPr>
            <a:r>
              <a:rPr lang="en-US" sz="2800" b="1" dirty="0"/>
              <a:t>Jesus reigns on earth </a:t>
            </a:r>
            <a:r>
              <a:rPr lang="en-US" sz="2800" dirty="0"/>
              <a:t>for 1000 years</a:t>
            </a:r>
          </a:p>
          <a:p>
            <a:pPr>
              <a:lnSpc>
                <a:spcPct val="95000"/>
              </a:lnSpc>
              <a:spcBef>
                <a:spcPts val="400"/>
              </a:spcBef>
            </a:pPr>
            <a:r>
              <a:rPr lang="en-US" sz="2800" dirty="0"/>
              <a:t>Satan loosed at end of 1000 years and tries again and fails again</a:t>
            </a:r>
          </a:p>
          <a:p>
            <a:pPr>
              <a:lnSpc>
                <a:spcPct val="95000"/>
              </a:lnSpc>
              <a:spcBef>
                <a:spcPts val="400"/>
              </a:spcBef>
            </a:pPr>
            <a:r>
              <a:rPr lang="en-US" sz="2800" b="1" dirty="0"/>
              <a:t>Satan thrown into Lake of Fire</a:t>
            </a:r>
          </a:p>
          <a:p>
            <a:pPr>
              <a:lnSpc>
                <a:spcPct val="95000"/>
              </a:lnSpc>
              <a:spcBef>
                <a:spcPts val="400"/>
              </a:spcBef>
            </a:pPr>
            <a:r>
              <a:rPr lang="en-US" sz="2800" dirty="0"/>
              <a:t>White throne judgment of unsaved dead/they go to Lake of Fire</a:t>
            </a:r>
          </a:p>
          <a:p>
            <a:pPr>
              <a:lnSpc>
                <a:spcPct val="95000"/>
              </a:lnSpc>
              <a:spcBef>
                <a:spcPts val="400"/>
              </a:spcBef>
            </a:pPr>
            <a:r>
              <a:rPr lang="en-US" sz="2800" dirty="0"/>
              <a:t>New Heaven and New Earth and New Jerusalem where Christians live eternally with God</a:t>
            </a:r>
          </a:p>
        </p:txBody>
      </p:sp>
    </p:spTree>
  </p:cSld>
  <p:clrMapOvr>
    <a:masterClrMapping/>
  </p:clrMapOvr>
  <mc:AlternateContent xmlns:mc="http://schemas.openxmlformats.org/markup-compatibility/2006" xmlns:p14="http://schemas.microsoft.com/office/powerpoint/2010/main">
    <mc:Choice Requires="p14">
      <p:transition spd="slow" p14:dur="2000" advTm="502781"/>
    </mc:Choice>
    <mc:Fallback xmlns="">
      <p:transition spd="slow" advTm="50278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en-US" dirty="0"/>
              <a:t>VERSE FOR THE JOURNEY</a:t>
            </a:r>
          </a:p>
        </p:txBody>
      </p:sp>
      <p:sp>
        <p:nvSpPr>
          <p:cNvPr id="3" name="Content Placeholder 2"/>
          <p:cNvSpPr>
            <a:spLocks noGrp="1"/>
          </p:cNvSpPr>
          <p:nvPr>
            <p:ph idx="1"/>
          </p:nvPr>
        </p:nvSpPr>
        <p:spPr/>
        <p:txBody>
          <a:bodyPr>
            <a:normAutofit/>
          </a:bodyPr>
          <a:lstStyle/>
          <a:p>
            <a:r>
              <a:rPr lang="en-US" sz="2800" b="1" dirty="0"/>
              <a:t>Ephesians 6:10-13</a:t>
            </a:r>
            <a:r>
              <a:rPr lang="en-US" sz="2800" dirty="0"/>
              <a:t> Finally, be strong in the Lord and in the strength of His might. Put on the full armor of God, so that you will be able to stand firm against the schemes of the devil. For our struggle is not against flesh and blood, but against the rulers, against the powers, against the world forces of this darkness, against the spiritual </a:t>
            </a:r>
            <a:r>
              <a:rPr lang="en-US" sz="2800" i="1" dirty="0"/>
              <a:t>forces</a:t>
            </a:r>
            <a:r>
              <a:rPr lang="en-US" sz="2800" dirty="0"/>
              <a:t> of wickedness in the heavenly </a:t>
            </a:r>
            <a:r>
              <a:rPr lang="en-US" sz="2800" i="1" dirty="0"/>
              <a:t>places.</a:t>
            </a:r>
            <a:r>
              <a:rPr lang="en-US" sz="2800" dirty="0"/>
              <a:t> Therefore, take up the full armor of God, so that you will be able to resist in the evil day, and having done everything, to stand firm. </a:t>
            </a:r>
          </a:p>
          <a:p>
            <a:pPr>
              <a:lnSpc>
                <a:spcPct val="95000"/>
              </a:lnSpc>
              <a:spcBef>
                <a:spcPts val="300"/>
              </a:spcBef>
            </a:pPr>
            <a:r>
              <a:rPr lang="en-US" sz="2800" dirty="0"/>
              <a:t>Struggle: </a:t>
            </a:r>
            <a:r>
              <a:rPr lang="en-US" sz="2800" i="1" dirty="0"/>
              <a:t>pale: </a:t>
            </a:r>
            <a:r>
              <a:rPr lang="en-US" sz="2800" dirty="0"/>
              <a:t>to wrestle; a close quarters combat</a:t>
            </a:r>
          </a:p>
          <a:p>
            <a:pPr>
              <a:lnSpc>
                <a:spcPct val="95000"/>
              </a:lnSpc>
              <a:spcBef>
                <a:spcPts val="300"/>
              </a:spcBef>
            </a:pPr>
            <a:r>
              <a:rPr lang="en-US" sz="2800" dirty="0"/>
              <a:t>Resist: </a:t>
            </a:r>
            <a:r>
              <a:rPr lang="en-US" sz="2800" i="1" dirty="0" err="1"/>
              <a:t>anthistemi</a:t>
            </a:r>
            <a:r>
              <a:rPr lang="en-US" sz="2800" i="1" dirty="0"/>
              <a:t>: </a:t>
            </a:r>
            <a:r>
              <a:rPr lang="en-US" sz="2800" dirty="0"/>
              <a:t>withstand while opposing</a:t>
            </a:r>
          </a:p>
          <a:p>
            <a:pPr>
              <a:lnSpc>
                <a:spcPct val="95000"/>
              </a:lnSpc>
              <a:spcBef>
                <a:spcPts val="300"/>
              </a:spcBef>
            </a:pPr>
            <a:r>
              <a:rPr lang="en-US" sz="2800" dirty="0"/>
              <a:t>Stand: </a:t>
            </a:r>
            <a:r>
              <a:rPr lang="en-US" sz="2800" i="1" dirty="0" err="1"/>
              <a:t>histemi</a:t>
            </a:r>
            <a:r>
              <a:rPr lang="en-US" sz="2800" i="1" dirty="0"/>
              <a:t>:</a:t>
            </a:r>
            <a:r>
              <a:rPr lang="en-US" sz="2800" dirty="0"/>
              <a:t> make a stand; be established</a:t>
            </a:r>
          </a:p>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122755"/>
    </mc:Choice>
    <mc:Fallback xmlns="">
      <p:transition spd="slow" advTm="12275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lstStyle/>
          <a:p>
            <a:pPr>
              <a:buNone/>
            </a:pPr>
            <a:r>
              <a:rPr lang="en-US" dirty="0"/>
              <a:t>WHAT IS THE NEW HEAVEN?</a:t>
            </a:r>
          </a:p>
        </p:txBody>
      </p:sp>
      <p:sp>
        <p:nvSpPr>
          <p:cNvPr id="3" name="Content Placeholder 2"/>
          <p:cNvSpPr>
            <a:spLocks noGrp="1"/>
          </p:cNvSpPr>
          <p:nvPr>
            <p:ph idx="1"/>
          </p:nvPr>
        </p:nvSpPr>
        <p:spPr>
          <a:xfrm>
            <a:off x="0" y="762000"/>
            <a:ext cx="9144000" cy="6096000"/>
          </a:xfrm>
        </p:spPr>
        <p:txBody>
          <a:bodyPr>
            <a:noAutofit/>
          </a:bodyPr>
          <a:lstStyle/>
          <a:p>
            <a:pPr>
              <a:lnSpc>
                <a:spcPct val="88000"/>
              </a:lnSpc>
              <a:spcBef>
                <a:spcPts val="0"/>
              </a:spcBef>
            </a:pPr>
            <a:r>
              <a:rPr lang="en-US" sz="2800" dirty="0"/>
              <a:t>Now we think of heaven as the place where God lives</a:t>
            </a:r>
          </a:p>
          <a:p>
            <a:pPr>
              <a:lnSpc>
                <a:spcPct val="88000"/>
              </a:lnSpc>
              <a:spcBef>
                <a:spcPts val="0"/>
              </a:spcBef>
            </a:pPr>
            <a:r>
              <a:rPr lang="en-US" sz="2800" dirty="0"/>
              <a:t>Of course, God is omnipresent</a:t>
            </a:r>
          </a:p>
          <a:p>
            <a:pPr>
              <a:lnSpc>
                <a:spcPct val="88000"/>
              </a:lnSpc>
              <a:spcBef>
                <a:spcPts val="0"/>
              </a:spcBef>
            </a:pPr>
            <a:r>
              <a:rPr lang="en-US" sz="2800" b="1" dirty="0"/>
              <a:t>Psalm 11:4 </a:t>
            </a:r>
            <a:r>
              <a:rPr lang="en-US" sz="2800" dirty="0"/>
              <a:t>The </a:t>
            </a:r>
            <a:r>
              <a:rPr lang="en-US" sz="2800" cap="small" dirty="0"/>
              <a:t>LORD</a:t>
            </a:r>
            <a:r>
              <a:rPr lang="en-US" sz="2800" dirty="0"/>
              <a:t> is in His holy temple; the </a:t>
            </a:r>
            <a:r>
              <a:rPr lang="en-US" sz="2800" cap="small" dirty="0"/>
              <a:t>LORD'S</a:t>
            </a:r>
            <a:r>
              <a:rPr lang="en-US" sz="2800" dirty="0"/>
              <a:t> throne is in heaven; His eyes behold, His eyelids test the sons of men. </a:t>
            </a:r>
          </a:p>
          <a:p>
            <a:pPr>
              <a:lnSpc>
                <a:spcPct val="88000"/>
              </a:lnSpc>
              <a:spcBef>
                <a:spcPts val="0"/>
              </a:spcBef>
            </a:pPr>
            <a:r>
              <a:rPr lang="en-US" sz="2800" b="1" dirty="0"/>
              <a:t>Isaiah 66:1 </a:t>
            </a:r>
            <a:r>
              <a:rPr lang="en-US" sz="2800" dirty="0"/>
              <a:t>Thus says </a:t>
            </a:r>
            <a:r>
              <a:rPr lang="en-US" sz="2800" spc="-150" dirty="0"/>
              <a:t>the </a:t>
            </a:r>
            <a:r>
              <a:rPr lang="en-US" sz="2400" cap="small" spc="-150" dirty="0"/>
              <a:t>LORD</a:t>
            </a:r>
            <a:r>
              <a:rPr lang="en-US" sz="2800" spc="-150" dirty="0"/>
              <a:t>, </a:t>
            </a:r>
            <a:r>
              <a:rPr lang="en-US" sz="2800" dirty="0"/>
              <a:t>"Heaven is My throne </a:t>
            </a:r>
            <a:r>
              <a:rPr lang="en-US" sz="2800" spc="-150" dirty="0"/>
              <a:t>and </a:t>
            </a:r>
            <a:r>
              <a:rPr lang="en-US" sz="2800" dirty="0"/>
              <a:t>the earth is My </a:t>
            </a:r>
            <a:r>
              <a:rPr lang="en-US" sz="2800" spc="-150" dirty="0"/>
              <a:t>f</a:t>
            </a:r>
            <a:r>
              <a:rPr lang="en-US" sz="2800" dirty="0"/>
              <a:t>ootst</a:t>
            </a:r>
            <a:r>
              <a:rPr lang="en-US" sz="2800" spc="-150" dirty="0"/>
              <a:t>ool. Where </a:t>
            </a:r>
            <a:r>
              <a:rPr lang="en-US" sz="2800" dirty="0"/>
              <a:t>then </a:t>
            </a:r>
            <a:r>
              <a:rPr lang="en-US" sz="2800" spc="-150" dirty="0"/>
              <a:t>is a house </a:t>
            </a:r>
            <a:r>
              <a:rPr lang="en-US" sz="2800" dirty="0"/>
              <a:t>you could build for Me? Where is a place that I may rest? </a:t>
            </a:r>
          </a:p>
          <a:p>
            <a:pPr>
              <a:lnSpc>
                <a:spcPct val="88000"/>
              </a:lnSpc>
              <a:spcBef>
                <a:spcPts val="0"/>
              </a:spcBef>
            </a:pPr>
            <a:r>
              <a:rPr lang="en-US" sz="2800" b="1" dirty="0"/>
              <a:t>Matthew 23:22 </a:t>
            </a:r>
            <a:r>
              <a:rPr lang="en-US" sz="2800" dirty="0"/>
              <a:t>"And whoever swears by heaven, swears </a:t>
            </a:r>
            <a:r>
              <a:rPr lang="en-US" sz="2800" i="1" dirty="0"/>
              <a:t>both</a:t>
            </a:r>
            <a:r>
              <a:rPr lang="en-US" sz="2800" dirty="0"/>
              <a:t> by the throne of God and by Him who sits upon it.” </a:t>
            </a:r>
          </a:p>
          <a:p>
            <a:pPr>
              <a:lnSpc>
                <a:spcPct val="88000"/>
              </a:lnSpc>
              <a:spcBef>
                <a:spcPts val="0"/>
              </a:spcBef>
            </a:pPr>
            <a:r>
              <a:rPr lang="en-US" sz="2800" b="1" dirty="0"/>
              <a:t>Revelation 4:2-3 …</a:t>
            </a:r>
            <a:r>
              <a:rPr lang="en-US" sz="2800" dirty="0"/>
              <a:t>a throne was standing in heaven, and One sitting on the throne. And He who was sitting </a:t>
            </a:r>
            <a:r>
              <a:rPr lang="en-US" sz="2800" i="1" dirty="0"/>
              <a:t>was</a:t>
            </a:r>
            <a:r>
              <a:rPr lang="en-US" sz="2800" dirty="0"/>
              <a:t> like a jasper stone and a </a:t>
            </a:r>
            <a:r>
              <a:rPr lang="en-US" sz="2800" dirty="0" err="1"/>
              <a:t>sardius</a:t>
            </a:r>
            <a:r>
              <a:rPr lang="en-US" sz="2800" dirty="0"/>
              <a:t> in appearance; and </a:t>
            </a:r>
            <a:r>
              <a:rPr lang="en-US" sz="2800" i="1" dirty="0"/>
              <a:t>there was</a:t>
            </a:r>
            <a:r>
              <a:rPr lang="en-US" sz="2800" dirty="0"/>
              <a:t> a rainbow around the throne, like an emerald in appearance. </a:t>
            </a:r>
            <a:br>
              <a:rPr lang="en-US" sz="2800" dirty="0"/>
            </a:br>
            <a:br>
              <a:rPr lang="en-US" sz="2800" dirty="0"/>
            </a:br>
            <a:endParaRPr lang="en-US" sz="2800" dirty="0"/>
          </a:p>
          <a:p>
            <a:pPr>
              <a:lnSpc>
                <a:spcPct val="88000"/>
              </a:lnSpc>
              <a:spcBef>
                <a:spcPts val="200"/>
              </a:spcBef>
            </a:pPr>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2000" advTm="271327"/>
    </mc:Choice>
    <mc:Fallback xmlns="">
      <p:transition spd="slow" advTm="27132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lstStyle/>
          <a:p>
            <a:pPr>
              <a:buNone/>
            </a:pPr>
            <a:r>
              <a:rPr lang="en-US" dirty="0"/>
              <a:t>WHY A NEW ONE?</a:t>
            </a:r>
          </a:p>
        </p:txBody>
      </p:sp>
      <p:sp>
        <p:nvSpPr>
          <p:cNvPr id="3" name="Content Placeholder 2"/>
          <p:cNvSpPr>
            <a:spLocks noGrp="1"/>
          </p:cNvSpPr>
          <p:nvPr>
            <p:ph idx="1"/>
          </p:nvPr>
        </p:nvSpPr>
        <p:spPr>
          <a:xfrm>
            <a:off x="0" y="762000"/>
            <a:ext cx="9144000" cy="6096000"/>
          </a:xfrm>
        </p:spPr>
        <p:txBody>
          <a:bodyPr>
            <a:noAutofit/>
          </a:bodyPr>
          <a:lstStyle/>
          <a:p>
            <a:pPr>
              <a:lnSpc>
                <a:spcPct val="88000"/>
              </a:lnSpc>
              <a:spcBef>
                <a:spcPts val="0"/>
              </a:spcBef>
            </a:pPr>
            <a:r>
              <a:rPr lang="en-US" sz="2800" dirty="0"/>
              <a:t>The angels who fell with Satan have/had access to heaven (some are in the abyss)</a:t>
            </a:r>
          </a:p>
          <a:p>
            <a:pPr>
              <a:lnSpc>
                <a:spcPct val="88000"/>
              </a:lnSpc>
              <a:spcBef>
                <a:spcPts val="0"/>
              </a:spcBef>
            </a:pPr>
            <a:r>
              <a:rPr lang="en-US" sz="2800" b="1" dirty="0"/>
              <a:t>Job 1:6 </a:t>
            </a:r>
            <a:r>
              <a:rPr lang="en-US" sz="2800" dirty="0"/>
              <a:t>Now there was a day when the sons of God came to present themselves before the </a:t>
            </a:r>
            <a:r>
              <a:rPr lang="en-US" sz="2800" cap="small" dirty="0"/>
              <a:t>LORD</a:t>
            </a:r>
            <a:r>
              <a:rPr lang="en-US" sz="2800" dirty="0"/>
              <a:t>, and Satan also came among them. </a:t>
            </a:r>
          </a:p>
          <a:p>
            <a:pPr>
              <a:lnSpc>
                <a:spcPct val="88000"/>
              </a:lnSpc>
              <a:spcBef>
                <a:spcPts val="0"/>
              </a:spcBef>
            </a:pPr>
            <a:r>
              <a:rPr lang="en-US" sz="2800" b="1" dirty="0"/>
              <a:t>Job 2:1 </a:t>
            </a:r>
            <a:r>
              <a:rPr lang="en-US" sz="2800" dirty="0"/>
              <a:t>Again there was a day when the sons of God came to present themselves before the </a:t>
            </a:r>
            <a:r>
              <a:rPr lang="en-US" sz="2800" cap="small" dirty="0"/>
              <a:t>LORD</a:t>
            </a:r>
            <a:r>
              <a:rPr lang="en-US" sz="2800" dirty="0"/>
              <a:t>, and Satan also came among them to present himself before the </a:t>
            </a:r>
            <a:r>
              <a:rPr lang="en-US" sz="2800" cap="small" dirty="0"/>
              <a:t>LORD</a:t>
            </a:r>
            <a:r>
              <a:rPr lang="en-US" sz="2800" dirty="0"/>
              <a:t>. </a:t>
            </a:r>
          </a:p>
          <a:p>
            <a:pPr>
              <a:lnSpc>
                <a:spcPct val="88000"/>
              </a:lnSpc>
              <a:spcBef>
                <a:spcPts val="0"/>
              </a:spcBef>
            </a:pPr>
            <a:r>
              <a:rPr lang="en-US" sz="2800" dirty="0"/>
              <a:t>Sinful beings have been in heaven just as they have been on earth</a:t>
            </a:r>
          </a:p>
          <a:p>
            <a:pPr>
              <a:lnSpc>
                <a:spcPct val="88000"/>
              </a:lnSpc>
              <a:spcBef>
                <a:spcPts val="0"/>
              </a:spcBef>
            </a:pPr>
            <a:r>
              <a:rPr lang="en-US" sz="2800" b="1" dirty="0"/>
              <a:t>Hebrews </a:t>
            </a:r>
            <a:r>
              <a:rPr lang="en-US" sz="2800" b="1" spc="-150" dirty="0"/>
              <a:t>8:1-2 </a:t>
            </a:r>
            <a:r>
              <a:rPr lang="en-US" sz="2800" spc="-150" dirty="0"/>
              <a:t>Now </a:t>
            </a:r>
            <a:r>
              <a:rPr lang="en-US" sz="2800" dirty="0"/>
              <a:t>the main point in what has been said </a:t>
            </a:r>
            <a:r>
              <a:rPr lang="en-US" sz="2800" i="1" dirty="0"/>
              <a:t>is this:</a:t>
            </a:r>
            <a:r>
              <a:rPr lang="en-US" sz="2800" dirty="0"/>
              <a:t> we have such a high priest, who has taken His seat at the right hand of the throne of the Majesty in the heavens, a minister in the sanctuary and in the true tabernacle, which the Lord pitched, not man. </a:t>
            </a:r>
          </a:p>
        </p:txBody>
      </p:sp>
    </p:spTree>
  </p:cSld>
  <p:clrMapOvr>
    <a:masterClrMapping/>
  </p:clrMapOvr>
  <mc:AlternateContent xmlns:mc="http://schemas.openxmlformats.org/markup-compatibility/2006" xmlns:p14="http://schemas.microsoft.com/office/powerpoint/2010/main">
    <mc:Choice Requires="p14">
      <p:transition spd="slow" p14:dur="2000" advTm="230670"/>
    </mc:Choice>
    <mc:Fallback xmlns="">
      <p:transition spd="slow" advTm="23067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pPr>
              <a:buNone/>
            </a:pPr>
            <a:r>
              <a:rPr lang="en-US" dirty="0"/>
              <a:t>HEAVENLY TABERNACLE</a:t>
            </a:r>
          </a:p>
        </p:txBody>
      </p:sp>
      <p:sp>
        <p:nvSpPr>
          <p:cNvPr id="3" name="Content Placeholder 2"/>
          <p:cNvSpPr>
            <a:spLocks noGrp="1"/>
          </p:cNvSpPr>
          <p:nvPr>
            <p:ph idx="1"/>
          </p:nvPr>
        </p:nvSpPr>
        <p:spPr>
          <a:xfrm>
            <a:off x="0" y="828261"/>
            <a:ext cx="9144000" cy="6029739"/>
          </a:xfrm>
        </p:spPr>
        <p:txBody>
          <a:bodyPr>
            <a:noAutofit/>
          </a:bodyPr>
          <a:lstStyle/>
          <a:p>
            <a:pPr>
              <a:lnSpc>
                <a:spcPct val="88000"/>
              </a:lnSpc>
              <a:spcBef>
                <a:spcPts val="0"/>
              </a:spcBef>
            </a:pPr>
            <a:r>
              <a:rPr lang="en-US" sz="2800" b="1" dirty="0"/>
              <a:t>Hebrews 9:11-12 </a:t>
            </a:r>
            <a:r>
              <a:rPr lang="en-US" sz="2800" dirty="0"/>
              <a:t> But when Christ appeared </a:t>
            </a:r>
            <a:r>
              <a:rPr lang="en-US" sz="2800" i="1" dirty="0"/>
              <a:t>as</a:t>
            </a:r>
            <a:r>
              <a:rPr lang="en-US" sz="2800" dirty="0"/>
              <a:t> a high priest of the good things to come, </a:t>
            </a:r>
            <a:r>
              <a:rPr lang="en-US" sz="2800" i="1" dirty="0"/>
              <a:t>He entered</a:t>
            </a:r>
            <a:r>
              <a:rPr lang="en-US" sz="2800" dirty="0"/>
              <a:t> through the greater and more perfect tabernacle, not made with hands, that is to say, not of this creation; </a:t>
            </a:r>
            <a:br>
              <a:rPr lang="en-US" sz="2800" dirty="0"/>
            </a:br>
            <a:r>
              <a:rPr lang="en-US" sz="2800" dirty="0"/>
              <a:t>and not through the blood of goats and calves, but through His own blood, He entered the holy place once for all, having obtained eternal redemption. </a:t>
            </a:r>
          </a:p>
          <a:p>
            <a:pPr>
              <a:lnSpc>
                <a:spcPct val="88000"/>
              </a:lnSpc>
              <a:spcBef>
                <a:spcPts val="0"/>
              </a:spcBef>
            </a:pPr>
            <a:r>
              <a:rPr lang="en-US" sz="2800" b="1" dirty="0"/>
              <a:t>Hebrews 9:23-24 </a:t>
            </a:r>
            <a:r>
              <a:rPr lang="en-US" sz="2800" dirty="0"/>
              <a:t> Therefore it was necessary for the copies of the things in the heavens to be cleansed with these, but the heavenly things themselves with better sacrifices than these. For Christ did not enter a holy place made with hands, a </a:t>
            </a:r>
            <a:r>
              <a:rPr lang="en-US" sz="2800" i="1" dirty="0"/>
              <a:t>mere</a:t>
            </a:r>
            <a:r>
              <a:rPr lang="en-US" sz="2800" dirty="0"/>
              <a:t> copy of the true one, but into heaven itself, now to appear in the presence of God for us; </a:t>
            </a:r>
          </a:p>
          <a:p>
            <a:pPr>
              <a:lnSpc>
                <a:spcPct val="88000"/>
              </a:lnSpc>
              <a:spcBef>
                <a:spcPts val="0"/>
              </a:spcBef>
            </a:pPr>
            <a:r>
              <a:rPr lang="en-US" sz="2800" dirty="0"/>
              <a:t>Why would the heavenly tabernacle need to be cleansed?</a:t>
            </a:r>
            <a:endParaRPr lang="en-US" sz="2700" dirty="0"/>
          </a:p>
        </p:txBody>
      </p:sp>
      <p:cxnSp>
        <p:nvCxnSpPr>
          <p:cNvPr id="5" name="Straight Connector 4">
            <a:extLst>
              <a:ext uri="{FF2B5EF4-FFF2-40B4-BE49-F238E27FC236}">
                <a16:creationId xmlns:a16="http://schemas.microsoft.com/office/drawing/2014/main" id="{8A0839F1-1496-4D46-BF78-FA63F3117938}"/>
              </a:ext>
            </a:extLst>
          </p:cNvPr>
          <p:cNvCxnSpPr/>
          <p:nvPr/>
        </p:nvCxnSpPr>
        <p:spPr>
          <a:xfrm flipH="1">
            <a:off x="5923722" y="6019800"/>
            <a:ext cx="19878" cy="993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advTm="246077"/>
    </mc:Choice>
    <mc:Fallback xmlns="">
      <p:transition spd="slow" advTm="24607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buNone/>
            </a:pPr>
            <a:r>
              <a:rPr lang="en-US" dirty="0"/>
              <a:t>CLEARLY THERE WERE ISSUES!</a:t>
            </a:r>
          </a:p>
        </p:txBody>
      </p:sp>
      <p:sp>
        <p:nvSpPr>
          <p:cNvPr id="3" name="Content Placeholder 2"/>
          <p:cNvSpPr>
            <a:spLocks noGrp="1"/>
          </p:cNvSpPr>
          <p:nvPr>
            <p:ph idx="1"/>
          </p:nvPr>
        </p:nvSpPr>
        <p:spPr>
          <a:xfrm>
            <a:off x="0" y="838200"/>
            <a:ext cx="9144000" cy="6019800"/>
          </a:xfrm>
        </p:spPr>
        <p:txBody>
          <a:bodyPr>
            <a:noAutofit/>
          </a:bodyPr>
          <a:lstStyle/>
          <a:p>
            <a:pPr>
              <a:lnSpc>
                <a:spcPct val="93000"/>
              </a:lnSpc>
              <a:spcBef>
                <a:spcPts val="300"/>
              </a:spcBef>
            </a:pPr>
            <a:r>
              <a:rPr lang="en-US" sz="2800" dirty="0"/>
              <a:t>Jews spoke of three heavens</a:t>
            </a:r>
          </a:p>
          <a:p>
            <a:pPr marL="0" indent="0">
              <a:lnSpc>
                <a:spcPct val="93000"/>
              </a:lnSpc>
              <a:spcBef>
                <a:spcPts val="300"/>
              </a:spcBef>
              <a:buNone/>
            </a:pPr>
            <a:r>
              <a:rPr lang="en-US" sz="2800" dirty="0"/>
              <a:t>   1.  one immediately adjacent to earth</a:t>
            </a:r>
          </a:p>
          <a:p>
            <a:pPr marL="0" indent="0">
              <a:lnSpc>
                <a:spcPct val="93000"/>
              </a:lnSpc>
              <a:spcBef>
                <a:spcPts val="300"/>
              </a:spcBef>
              <a:buNone/>
            </a:pPr>
            <a:r>
              <a:rPr lang="en-US" sz="2800" dirty="0"/>
              <a:t>   2.  one we would think of as “outer space”</a:t>
            </a:r>
          </a:p>
          <a:p>
            <a:pPr marL="0" indent="0">
              <a:lnSpc>
                <a:spcPct val="93000"/>
              </a:lnSpc>
              <a:spcBef>
                <a:spcPts val="300"/>
              </a:spcBef>
              <a:buNone/>
            </a:pPr>
            <a:r>
              <a:rPr lang="en-US" sz="2800" dirty="0"/>
              <a:t>   3.  one where God has His throne</a:t>
            </a:r>
          </a:p>
          <a:p>
            <a:pPr>
              <a:lnSpc>
                <a:spcPct val="93000"/>
              </a:lnSpc>
              <a:spcBef>
                <a:spcPts val="300"/>
              </a:spcBef>
            </a:pPr>
            <a:r>
              <a:rPr lang="en-US" sz="2800" b="1" dirty="0"/>
              <a:t>Matthew </a:t>
            </a:r>
            <a:r>
              <a:rPr lang="en-US" sz="2800" b="1" spc="-150" dirty="0"/>
              <a:t>24:29 </a:t>
            </a:r>
            <a:r>
              <a:rPr lang="en-US" sz="2800" spc="-150" dirty="0"/>
              <a:t>"But </a:t>
            </a:r>
            <a:r>
              <a:rPr lang="en-US" sz="2800" dirty="0"/>
              <a:t>immediately after the tribulation </a:t>
            </a:r>
            <a:r>
              <a:rPr lang="en-US" sz="2800" spc="-150" dirty="0"/>
              <a:t>of those </a:t>
            </a:r>
            <a:r>
              <a:rPr lang="en-US" sz="2800" dirty="0"/>
              <a:t>days </a:t>
            </a:r>
            <a:r>
              <a:rPr lang="en-US" sz="2400" cap="small" dirty="0"/>
              <a:t>THE SUN WILL BE DARKENED</a:t>
            </a:r>
            <a:r>
              <a:rPr lang="en-US" sz="2400" dirty="0"/>
              <a:t>, </a:t>
            </a:r>
            <a:r>
              <a:rPr lang="en-US" sz="2400" cap="small" dirty="0"/>
              <a:t>AND THE MOON </a:t>
            </a:r>
            <a:r>
              <a:rPr lang="en-US" sz="2400" cap="small" spc="-150" dirty="0"/>
              <a:t>WILL NOT </a:t>
            </a:r>
            <a:r>
              <a:rPr lang="en-US" sz="2400" cap="small" dirty="0"/>
              <a:t>GIVE ITS LIGHT</a:t>
            </a:r>
            <a:r>
              <a:rPr lang="en-US" sz="2400" spc="-150" dirty="0"/>
              <a:t>, </a:t>
            </a:r>
            <a:r>
              <a:rPr lang="en-US" sz="2400" cap="small" spc="-150" dirty="0"/>
              <a:t>AND</a:t>
            </a:r>
            <a:r>
              <a:rPr lang="en-US" sz="2400" spc="-150" dirty="0"/>
              <a:t> </a:t>
            </a:r>
            <a:r>
              <a:rPr lang="en-US" sz="2400" cap="small" dirty="0"/>
              <a:t>THE STARS WILL FALL</a:t>
            </a:r>
            <a:r>
              <a:rPr lang="en-US" sz="2400" dirty="0"/>
              <a:t> </a:t>
            </a:r>
            <a:r>
              <a:rPr lang="en-US" sz="2800" dirty="0"/>
              <a:t>from the sky, and the </a:t>
            </a:r>
            <a:r>
              <a:rPr lang="en-US" sz="2800" spc="-150" dirty="0"/>
              <a:t>powers of the </a:t>
            </a:r>
            <a:r>
              <a:rPr lang="en-US" sz="2800" dirty="0"/>
              <a:t>heavens will be shaken. </a:t>
            </a:r>
          </a:p>
          <a:p>
            <a:pPr>
              <a:lnSpc>
                <a:spcPct val="93000"/>
              </a:lnSpc>
              <a:spcBef>
                <a:spcPts val="300"/>
              </a:spcBef>
            </a:pPr>
            <a:r>
              <a:rPr lang="en-US" sz="2800" b="1" dirty="0"/>
              <a:t>Isaiah 65:17 </a:t>
            </a:r>
            <a:r>
              <a:rPr lang="en-US" sz="2800" dirty="0"/>
              <a:t>“For behold, I create new heavens and a new earth; And the former things will not be remembered or come to mind.” </a:t>
            </a:r>
          </a:p>
          <a:p>
            <a:pPr>
              <a:lnSpc>
                <a:spcPct val="93000"/>
              </a:lnSpc>
              <a:spcBef>
                <a:spcPts val="300"/>
              </a:spcBef>
            </a:pPr>
            <a:r>
              <a:rPr lang="en-US" sz="2800" b="1" dirty="0"/>
              <a:t>2 Peter 3:13 </a:t>
            </a:r>
            <a:r>
              <a:rPr lang="en-US" sz="2800" dirty="0"/>
              <a:t> But according to His promise we are looking for new heavens and a new earth, in which righteousness dwells. </a:t>
            </a:r>
          </a:p>
        </p:txBody>
      </p:sp>
    </p:spTree>
  </p:cSld>
  <p:clrMapOvr>
    <a:masterClrMapping/>
  </p:clrMapOvr>
  <mc:AlternateContent xmlns:mc="http://schemas.openxmlformats.org/markup-compatibility/2006" xmlns:p14="http://schemas.microsoft.com/office/powerpoint/2010/main">
    <mc:Choice Requires="p14">
      <p:transition spd="slow" p14:dur="2000" advTm="180773"/>
    </mc:Choice>
    <mc:Fallback xmlns="">
      <p:transition spd="slow" advTm="18077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buNone/>
            </a:pPr>
            <a:r>
              <a:rPr lang="en-US" dirty="0"/>
              <a:t>NEW HEAVEN</a:t>
            </a:r>
          </a:p>
        </p:txBody>
      </p:sp>
      <p:sp>
        <p:nvSpPr>
          <p:cNvPr id="3" name="Content Placeholder 2"/>
          <p:cNvSpPr>
            <a:spLocks noGrp="1"/>
          </p:cNvSpPr>
          <p:nvPr>
            <p:ph idx="1"/>
          </p:nvPr>
        </p:nvSpPr>
        <p:spPr>
          <a:xfrm>
            <a:off x="0" y="990600"/>
            <a:ext cx="9144000" cy="5867400"/>
          </a:xfrm>
        </p:spPr>
        <p:txBody>
          <a:bodyPr>
            <a:noAutofit/>
          </a:bodyPr>
          <a:lstStyle/>
          <a:p>
            <a:pPr>
              <a:lnSpc>
                <a:spcPct val="95000"/>
              </a:lnSpc>
              <a:spcBef>
                <a:spcPts val="200"/>
              </a:spcBef>
            </a:pPr>
            <a:r>
              <a:rPr lang="en-US" sz="2800" b="1" dirty="0"/>
              <a:t>2 Peter 3:10 </a:t>
            </a:r>
            <a:r>
              <a:rPr lang="en-US" sz="2800" dirty="0"/>
              <a:t> But the day of the Lord will come like a thief, in which the heavens will pass away with a roar and the elements will be destroyed with intense heat, and the earth and its works will be burned up. </a:t>
            </a:r>
          </a:p>
          <a:p>
            <a:pPr>
              <a:lnSpc>
                <a:spcPct val="95000"/>
              </a:lnSpc>
              <a:spcBef>
                <a:spcPts val="200"/>
              </a:spcBef>
            </a:pPr>
            <a:r>
              <a:rPr lang="en-US" sz="2800" dirty="0"/>
              <a:t>Pass away: </a:t>
            </a:r>
            <a:r>
              <a:rPr lang="en-US" sz="2800" i="1" dirty="0" err="1"/>
              <a:t>pareleusonta</a:t>
            </a:r>
            <a:r>
              <a:rPr lang="en-US" sz="2800" i="1" dirty="0"/>
              <a:t>: </a:t>
            </a:r>
            <a:r>
              <a:rPr lang="en-US" sz="2800" dirty="0"/>
              <a:t>to come beside; approach</a:t>
            </a:r>
          </a:p>
          <a:p>
            <a:pPr>
              <a:lnSpc>
                <a:spcPct val="95000"/>
              </a:lnSpc>
              <a:spcBef>
                <a:spcPts val="200"/>
              </a:spcBef>
            </a:pPr>
            <a:r>
              <a:rPr lang="en-US" sz="2800" b="1" dirty="0"/>
              <a:t>Isaiah 34:4 </a:t>
            </a:r>
            <a:r>
              <a:rPr lang="en-US" sz="2800" dirty="0"/>
              <a:t> And all the host of heaven will wear away, and the sky will be rolled up like a scroll; All their hosts will also wither away as a leaf withers from the vine, or as </a:t>
            </a:r>
            <a:r>
              <a:rPr lang="en-US" sz="2800" i="1" dirty="0"/>
              <a:t>one</a:t>
            </a:r>
            <a:r>
              <a:rPr lang="en-US" sz="2800" dirty="0"/>
              <a:t> withers from the fig tree.</a:t>
            </a:r>
          </a:p>
          <a:p>
            <a:pPr>
              <a:lnSpc>
                <a:spcPct val="95000"/>
              </a:lnSpc>
              <a:spcBef>
                <a:spcPts val="200"/>
              </a:spcBef>
            </a:pPr>
            <a:r>
              <a:rPr lang="en-US" sz="2800" dirty="0"/>
              <a:t>Sky: </a:t>
            </a:r>
            <a:r>
              <a:rPr lang="en-US" sz="2800" i="1" dirty="0" err="1"/>
              <a:t>shamayim</a:t>
            </a:r>
            <a:r>
              <a:rPr lang="en-US" sz="2800" i="1" dirty="0"/>
              <a:t>: </a:t>
            </a:r>
            <a:r>
              <a:rPr lang="en-US" sz="2800" dirty="0"/>
              <a:t>heaven; highest heaven</a:t>
            </a:r>
          </a:p>
          <a:p>
            <a:pPr>
              <a:lnSpc>
                <a:spcPct val="95000"/>
              </a:lnSpc>
              <a:spcBef>
                <a:spcPts val="200"/>
              </a:spcBef>
            </a:pPr>
            <a:r>
              <a:rPr lang="en-US" sz="2800" dirty="0"/>
              <a:t>Rolled up: </a:t>
            </a:r>
            <a:r>
              <a:rPr lang="en-US" sz="2800" i="1" dirty="0" err="1"/>
              <a:t>galal</a:t>
            </a:r>
            <a:r>
              <a:rPr lang="en-US" sz="2800" i="1" dirty="0"/>
              <a:t>: </a:t>
            </a:r>
            <a:r>
              <a:rPr lang="en-US" sz="2800" dirty="0"/>
              <a:t>rolled together; rolled away</a:t>
            </a:r>
          </a:p>
          <a:p>
            <a:pPr>
              <a:lnSpc>
                <a:spcPct val="95000"/>
              </a:lnSpc>
              <a:spcBef>
                <a:spcPts val="200"/>
              </a:spcBef>
            </a:pPr>
            <a:r>
              <a:rPr lang="en-US" sz="2800" dirty="0"/>
              <a:t>Scrolls are read by reading what is in between two different rolls; the rolls are rolled together and bound for storage</a:t>
            </a:r>
          </a:p>
        </p:txBody>
      </p:sp>
    </p:spTree>
  </p:cSld>
  <p:clrMapOvr>
    <a:masterClrMapping/>
  </p:clrMapOvr>
  <mc:AlternateContent xmlns:mc="http://schemas.openxmlformats.org/markup-compatibility/2006" xmlns:p14="http://schemas.microsoft.com/office/powerpoint/2010/main">
    <mc:Choice Requires="p14">
      <p:transition spd="slow" p14:dur="2000" advTm="158826"/>
    </mc:Choice>
    <mc:Fallback xmlns="">
      <p:transition spd="slow" advTm="15882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pPr>
              <a:buNone/>
            </a:pPr>
            <a:r>
              <a:rPr lang="en-US" dirty="0"/>
              <a:t>READING A SCROLL</a:t>
            </a:r>
          </a:p>
        </p:txBody>
      </p:sp>
      <p:pic>
        <p:nvPicPr>
          <p:cNvPr id="5" name="Content Placeholder 4">
            <a:extLst>
              <a:ext uri="{FF2B5EF4-FFF2-40B4-BE49-F238E27FC236}">
                <a16:creationId xmlns:a16="http://schemas.microsoft.com/office/drawing/2014/main" id="{231F4983-0C6D-437D-B52B-3417DD6208B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0754" y="1143000"/>
            <a:ext cx="7976046" cy="5682933"/>
          </a:xfrm>
        </p:spPr>
      </p:pic>
    </p:spTree>
  </p:cSld>
  <p:clrMapOvr>
    <a:masterClrMapping/>
  </p:clrMapOvr>
  <mc:AlternateContent xmlns:mc="http://schemas.openxmlformats.org/markup-compatibility/2006" xmlns:p14="http://schemas.microsoft.com/office/powerpoint/2010/main">
    <mc:Choice Requires="p14">
      <p:transition spd="slow" p14:dur="2000" advTm="84199"/>
    </mc:Choice>
    <mc:Fallback xmlns="">
      <p:transition spd="slow" advTm="84199"/>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pPr>
              <a:buNone/>
            </a:pPr>
            <a:r>
              <a:rPr lang="en-US" dirty="0"/>
              <a:t>EXPANDING UNIVERSE</a:t>
            </a:r>
          </a:p>
        </p:txBody>
      </p:sp>
      <p:sp>
        <p:nvSpPr>
          <p:cNvPr id="3" name="Content Placeholder 2"/>
          <p:cNvSpPr>
            <a:spLocks noGrp="1"/>
          </p:cNvSpPr>
          <p:nvPr>
            <p:ph idx="1"/>
          </p:nvPr>
        </p:nvSpPr>
        <p:spPr>
          <a:xfrm>
            <a:off x="0" y="914400"/>
            <a:ext cx="9144000" cy="5943600"/>
          </a:xfrm>
        </p:spPr>
        <p:txBody>
          <a:bodyPr>
            <a:noAutofit/>
          </a:bodyPr>
          <a:lstStyle/>
          <a:p>
            <a:pPr marL="548640" lvl="1" indent="-457200">
              <a:lnSpc>
                <a:spcPct val="93000"/>
              </a:lnSpc>
              <a:spcBef>
                <a:spcPts val="0"/>
              </a:spcBef>
            </a:pPr>
            <a:r>
              <a:rPr lang="en-US" b="1" dirty="0"/>
              <a:t>Isaiah 42:5 </a:t>
            </a:r>
            <a:r>
              <a:rPr lang="en-US" dirty="0"/>
              <a:t>Thus says God the </a:t>
            </a:r>
            <a:r>
              <a:rPr lang="en-US" cap="small" dirty="0"/>
              <a:t>LORD</a:t>
            </a:r>
            <a:r>
              <a:rPr lang="en-US" dirty="0"/>
              <a:t>, who created the heavens and stretched them out…</a:t>
            </a:r>
          </a:p>
          <a:p>
            <a:pPr marL="548640" lvl="1" indent="-457200">
              <a:lnSpc>
                <a:spcPct val="93000"/>
              </a:lnSpc>
              <a:spcBef>
                <a:spcPts val="0"/>
              </a:spcBef>
            </a:pPr>
            <a:r>
              <a:rPr lang="en-US" b="1" dirty="0"/>
              <a:t>Jeremiah 10:12 </a:t>
            </a:r>
            <a:r>
              <a:rPr lang="en-US" i="1" dirty="0"/>
              <a:t>It is</a:t>
            </a:r>
            <a:r>
              <a:rPr lang="en-US" dirty="0"/>
              <a:t> He who made the earth by His power, who established the world by His wisdom; and by His understanding He has stretched out the heavens. </a:t>
            </a:r>
          </a:p>
          <a:p>
            <a:pPr marL="548640" lvl="1" indent="-457200">
              <a:lnSpc>
                <a:spcPct val="93000"/>
              </a:lnSpc>
              <a:spcBef>
                <a:spcPts val="0"/>
              </a:spcBef>
            </a:pPr>
            <a:r>
              <a:rPr lang="en-US" dirty="0"/>
              <a:t>The same God who stretched out the heavens is going to roll them up like a scroll!</a:t>
            </a:r>
          </a:p>
          <a:p>
            <a:pPr marL="548640" lvl="1" indent="-457200">
              <a:lnSpc>
                <a:spcPct val="93000"/>
              </a:lnSpc>
              <a:spcBef>
                <a:spcPts val="0"/>
              </a:spcBef>
            </a:pPr>
            <a:r>
              <a:rPr lang="en-US" b="1" dirty="0"/>
              <a:t>Hebrews 12:26 </a:t>
            </a:r>
            <a:r>
              <a:rPr lang="en-US" dirty="0"/>
              <a:t>And His voice shook the earth then, but now He has promised, saying, </a:t>
            </a:r>
            <a:r>
              <a:rPr lang="en-US" sz="2400" dirty="0"/>
              <a:t>"</a:t>
            </a:r>
            <a:r>
              <a:rPr lang="en-US" sz="2400" cap="small" dirty="0"/>
              <a:t>YET ONCE MORE</a:t>
            </a:r>
            <a:r>
              <a:rPr lang="en-US" sz="2400" dirty="0"/>
              <a:t> I </a:t>
            </a:r>
            <a:r>
              <a:rPr lang="en-US" sz="2400" cap="small" dirty="0"/>
              <a:t>WILL SHAKE NOT ONLY THE EARTH</a:t>
            </a:r>
            <a:r>
              <a:rPr lang="en-US" sz="2400" dirty="0"/>
              <a:t>, </a:t>
            </a:r>
            <a:r>
              <a:rPr lang="en-US" sz="2400" cap="small" dirty="0"/>
              <a:t>BUT ALSO THE HEAVEN</a:t>
            </a:r>
            <a:r>
              <a:rPr lang="en-US" sz="2400" dirty="0"/>
              <a:t>." </a:t>
            </a:r>
          </a:p>
          <a:p>
            <a:pPr marL="548640" lvl="1" indent="-457200">
              <a:lnSpc>
                <a:spcPct val="93000"/>
              </a:lnSpc>
              <a:spcBef>
                <a:spcPts val="0"/>
              </a:spcBef>
            </a:pPr>
            <a:r>
              <a:rPr lang="en-US" b="1" dirty="0"/>
              <a:t>Revelation 21:1 </a:t>
            </a:r>
            <a:r>
              <a:rPr lang="en-US" dirty="0"/>
              <a:t> Then I saw a new heaven and a new earth; for the first heaven and the first earth passed away, and there is no longer </a:t>
            </a:r>
            <a:r>
              <a:rPr lang="en-US" i="1" dirty="0"/>
              <a:t>any</a:t>
            </a:r>
            <a:r>
              <a:rPr lang="en-US" dirty="0"/>
              <a:t> sea.</a:t>
            </a:r>
            <a:br>
              <a:rPr lang="en-US" dirty="0"/>
            </a:br>
            <a:br>
              <a:rPr lang="en-US" dirty="0"/>
            </a:br>
            <a:endParaRPr lang="en-US" dirty="0"/>
          </a:p>
          <a:p>
            <a:pPr marL="548640" lvl="1" indent="-457200">
              <a:lnSpc>
                <a:spcPct val="93000"/>
              </a:lnSpc>
              <a:spcBef>
                <a:spcPts val="0"/>
              </a:spcBef>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268815"/>
    </mc:Choice>
    <mc:Fallback xmlns="">
      <p:transition spd="slow" advTm="268815"/>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4853</TotalTime>
  <Words>1303</Words>
  <Application>Microsoft Office PowerPoint</Application>
  <PresentationFormat>On-screen Show (4:3)</PresentationFormat>
  <Paragraphs>68</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Tahoma</vt:lpstr>
      <vt:lpstr>Wingdings</vt:lpstr>
      <vt:lpstr>Office Theme</vt:lpstr>
      <vt:lpstr>PowerPoint Presentation</vt:lpstr>
      <vt:lpstr>VERSE FOR THE JOURNEY</vt:lpstr>
      <vt:lpstr>WHAT IS THE NEW HEAVEN?</vt:lpstr>
      <vt:lpstr>WHY A NEW ONE?</vt:lpstr>
      <vt:lpstr>HEAVENLY TABERNACLE</vt:lpstr>
      <vt:lpstr>CLEARLY THERE WERE ISSUES!</vt:lpstr>
      <vt:lpstr>NEW HEAVEN</vt:lpstr>
      <vt:lpstr>READING A SCROLL</vt:lpstr>
      <vt:lpstr>EXPANDING UNIVERSE</vt:lpstr>
      <vt:lpstr>TIMELINE</vt:lpstr>
      <vt:lpstr>TIMELINE CONTINUED</vt:lpstr>
    </vt:vector>
  </TitlesOfParts>
  <Company>Gower Rentals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JoLynn Rees</dc:creator>
  <cp:lastModifiedBy>JoLynn Gower</cp:lastModifiedBy>
  <cp:revision>156</cp:revision>
  <cp:lastPrinted>2020-04-13T20:24:42Z</cp:lastPrinted>
  <dcterms:created xsi:type="dcterms:W3CDTF">2019-12-19T15:54:54Z</dcterms:created>
  <dcterms:modified xsi:type="dcterms:W3CDTF">2020-04-18T19:09:44Z</dcterms:modified>
</cp:coreProperties>
</file>