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3"/>
  </p:notesMasterIdLst>
  <p:handoutMasterIdLst>
    <p:handoutMasterId r:id="rId14"/>
  </p:handoutMasterIdLst>
  <p:sldIdLst>
    <p:sldId id="257" r:id="rId2"/>
    <p:sldId id="258" r:id="rId3"/>
    <p:sldId id="267" r:id="rId4"/>
    <p:sldId id="259" r:id="rId5"/>
    <p:sldId id="271" r:id="rId6"/>
    <p:sldId id="270" r:id="rId7"/>
    <p:sldId id="273" r:id="rId8"/>
    <p:sldId id="260" r:id="rId9"/>
    <p:sldId id="263" r:id="rId10"/>
    <p:sldId id="274" r:id="rId11"/>
    <p:sldId id="264" r:id="rId12"/>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91" autoAdjust="0"/>
  </p:normalViewPr>
  <p:slideViewPr>
    <p:cSldViewPr>
      <p:cViewPr>
        <p:scale>
          <a:sx n="72" d="100"/>
          <a:sy n="72" d="100"/>
        </p:scale>
        <p:origin x="132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0225" cy="450850"/>
          </a:xfrm>
          <a:prstGeom prst="rect">
            <a:avLst/>
          </a:prstGeom>
        </p:spPr>
        <p:txBody>
          <a:bodyPr vert="horz" lIns="91414" tIns="45706" rIns="91414" bIns="45706" rtlCol="0"/>
          <a:lstStyle>
            <a:lvl1pPr algn="l">
              <a:defRPr sz="1200"/>
            </a:lvl1pPr>
          </a:lstStyle>
          <a:p>
            <a:endParaRPr lang="en-US"/>
          </a:p>
        </p:txBody>
      </p:sp>
      <p:sp>
        <p:nvSpPr>
          <p:cNvPr id="3" name="Date Placeholder 2"/>
          <p:cNvSpPr>
            <a:spLocks noGrp="1"/>
          </p:cNvSpPr>
          <p:nvPr>
            <p:ph type="dt" sz="quarter" idx="1"/>
          </p:nvPr>
        </p:nvSpPr>
        <p:spPr>
          <a:xfrm>
            <a:off x="4014790" y="2"/>
            <a:ext cx="3070225" cy="450850"/>
          </a:xfrm>
          <a:prstGeom prst="rect">
            <a:avLst/>
          </a:prstGeom>
        </p:spPr>
        <p:txBody>
          <a:bodyPr vert="horz" lIns="91414" tIns="45706" rIns="91414" bIns="45706" rtlCol="0"/>
          <a:lstStyle>
            <a:lvl1pPr algn="r">
              <a:defRPr sz="1200"/>
            </a:lvl1pPr>
          </a:lstStyle>
          <a:p>
            <a:fld id="{09C5ED56-55CE-4022-9E2E-708F30DD6A9C}" type="datetimeFigureOut">
              <a:rPr lang="en-US" smtClean="0"/>
              <a:pPr/>
              <a:t>3/30/2020</a:t>
            </a:fld>
            <a:endParaRPr lang="en-US"/>
          </a:p>
        </p:txBody>
      </p:sp>
      <p:sp>
        <p:nvSpPr>
          <p:cNvPr id="4" name="Footer Placeholder 3"/>
          <p:cNvSpPr>
            <a:spLocks noGrp="1"/>
          </p:cNvSpPr>
          <p:nvPr>
            <p:ph type="ftr" sz="quarter" idx="2"/>
          </p:nvPr>
        </p:nvSpPr>
        <p:spPr>
          <a:xfrm>
            <a:off x="2" y="8572500"/>
            <a:ext cx="3070225" cy="450850"/>
          </a:xfrm>
          <a:prstGeom prst="rect">
            <a:avLst/>
          </a:prstGeom>
        </p:spPr>
        <p:txBody>
          <a:bodyPr vert="horz" lIns="91414" tIns="45706" rIns="91414" bIns="45706" rtlCol="0" anchor="b"/>
          <a:lstStyle>
            <a:lvl1pPr algn="l">
              <a:defRPr sz="1200"/>
            </a:lvl1pPr>
          </a:lstStyle>
          <a:p>
            <a:endParaRPr lang="en-US"/>
          </a:p>
        </p:txBody>
      </p:sp>
      <p:sp>
        <p:nvSpPr>
          <p:cNvPr id="5" name="Slide Number Placeholder 4"/>
          <p:cNvSpPr>
            <a:spLocks noGrp="1"/>
          </p:cNvSpPr>
          <p:nvPr>
            <p:ph type="sldNum" sz="quarter" idx="3"/>
          </p:nvPr>
        </p:nvSpPr>
        <p:spPr>
          <a:xfrm>
            <a:off x="4014790" y="8572500"/>
            <a:ext cx="3070225" cy="450850"/>
          </a:xfrm>
          <a:prstGeom prst="rect">
            <a:avLst/>
          </a:prstGeom>
        </p:spPr>
        <p:txBody>
          <a:bodyPr vert="horz" lIns="91414" tIns="45706" rIns="91414" bIns="45706"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0225" cy="452438"/>
          </a:xfrm>
          <a:prstGeom prst="rect">
            <a:avLst/>
          </a:prstGeom>
        </p:spPr>
        <p:txBody>
          <a:bodyPr vert="horz" lIns="91414" tIns="45706" rIns="91414" bIns="45706" rtlCol="0"/>
          <a:lstStyle>
            <a:lvl1pPr algn="l">
              <a:defRPr sz="1200"/>
            </a:lvl1pPr>
          </a:lstStyle>
          <a:p>
            <a:endParaRPr lang="en-US"/>
          </a:p>
        </p:txBody>
      </p:sp>
      <p:sp>
        <p:nvSpPr>
          <p:cNvPr id="3" name="Date Placeholder 2"/>
          <p:cNvSpPr>
            <a:spLocks noGrp="1"/>
          </p:cNvSpPr>
          <p:nvPr>
            <p:ph type="dt" idx="1"/>
          </p:nvPr>
        </p:nvSpPr>
        <p:spPr>
          <a:xfrm>
            <a:off x="4014790" y="2"/>
            <a:ext cx="3070225" cy="452438"/>
          </a:xfrm>
          <a:prstGeom prst="rect">
            <a:avLst/>
          </a:prstGeom>
        </p:spPr>
        <p:txBody>
          <a:bodyPr vert="horz" lIns="91414" tIns="45706" rIns="91414" bIns="45706" rtlCol="0"/>
          <a:lstStyle>
            <a:lvl1pPr algn="r">
              <a:defRPr sz="1200"/>
            </a:lvl1pPr>
          </a:lstStyle>
          <a:p>
            <a:fld id="{06F4F880-F025-409B-8C99-FB036D38A3F5}" type="datetimeFigureOut">
              <a:rPr lang="en-US" smtClean="0"/>
              <a:t>3/30/2020</a:t>
            </a:fld>
            <a:endParaRPr lang="en-US"/>
          </a:p>
        </p:txBody>
      </p:sp>
      <p:sp>
        <p:nvSpPr>
          <p:cNvPr id="4" name="Slide Image Placeholder 3"/>
          <p:cNvSpPr>
            <a:spLocks noGrp="1" noRot="1" noChangeAspect="1"/>
          </p:cNvSpPr>
          <p:nvPr>
            <p:ph type="sldImg" idx="2"/>
          </p:nvPr>
        </p:nvSpPr>
        <p:spPr>
          <a:xfrm>
            <a:off x="1512888" y="1128713"/>
            <a:ext cx="4060825" cy="3044825"/>
          </a:xfrm>
          <a:prstGeom prst="rect">
            <a:avLst/>
          </a:prstGeom>
          <a:noFill/>
          <a:ln w="12700">
            <a:solidFill>
              <a:prstClr val="black"/>
            </a:solidFill>
          </a:ln>
        </p:spPr>
        <p:txBody>
          <a:bodyPr vert="horz" lIns="91414" tIns="45706" rIns="91414" bIns="45706" rtlCol="0" anchor="ctr"/>
          <a:lstStyle/>
          <a:p>
            <a:endParaRPr lang="en-US"/>
          </a:p>
        </p:txBody>
      </p:sp>
      <p:sp>
        <p:nvSpPr>
          <p:cNvPr id="5" name="Notes Placeholder 4"/>
          <p:cNvSpPr>
            <a:spLocks noGrp="1"/>
          </p:cNvSpPr>
          <p:nvPr>
            <p:ph type="body" sz="quarter" idx="3"/>
          </p:nvPr>
        </p:nvSpPr>
        <p:spPr>
          <a:xfrm>
            <a:off x="708025" y="4343402"/>
            <a:ext cx="5670550" cy="3552825"/>
          </a:xfrm>
          <a:prstGeom prst="rect">
            <a:avLst/>
          </a:prstGeom>
        </p:spPr>
        <p:txBody>
          <a:bodyPr vert="horz" lIns="91414" tIns="45706" rIns="91414" bIns="4570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572500"/>
            <a:ext cx="3070225" cy="452438"/>
          </a:xfrm>
          <a:prstGeom prst="rect">
            <a:avLst/>
          </a:prstGeom>
        </p:spPr>
        <p:txBody>
          <a:bodyPr vert="horz" lIns="91414" tIns="45706" rIns="91414" bIns="45706" rtlCol="0" anchor="b"/>
          <a:lstStyle>
            <a:lvl1pPr algn="l">
              <a:defRPr sz="1200"/>
            </a:lvl1pPr>
          </a:lstStyle>
          <a:p>
            <a:endParaRPr lang="en-US"/>
          </a:p>
        </p:txBody>
      </p:sp>
      <p:sp>
        <p:nvSpPr>
          <p:cNvPr id="7" name="Slide Number Placeholder 6"/>
          <p:cNvSpPr>
            <a:spLocks noGrp="1"/>
          </p:cNvSpPr>
          <p:nvPr>
            <p:ph type="sldNum" sz="quarter" idx="5"/>
          </p:nvPr>
        </p:nvSpPr>
        <p:spPr>
          <a:xfrm>
            <a:off x="4014790" y="8572500"/>
            <a:ext cx="3070225" cy="452438"/>
          </a:xfrm>
          <a:prstGeom prst="rect">
            <a:avLst/>
          </a:prstGeom>
        </p:spPr>
        <p:txBody>
          <a:bodyPr vert="horz" lIns="91414" tIns="45706" rIns="91414" bIns="45706" rtlCol="0" anchor="b"/>
          <a:lstStyle>
            <a:lvl1pPr algn="r">
              <a:defRPr sz="1200"/>
            </a:lvl1pPr>
          </a:lstStyle>
          <a:p>
            <a:fld id="{B6703DC0-6549-4FAB-8862-0711BC790D2A}" type="slidenum">
              <a:rPr lang="en-US" smtClean="0"/>
              <a:t>‹#›</a:t>
            </a:fld>
            <a:endParaRPr lang="en-US"/>
          </a:p>
        </p:txBody>
      </p:sp>
    </p:spTree>
    <p:extLst>
      <p:ext uri="{BB962C8B-B14F-4D97-AF65-F5344CB8AC3E}">
        <p14:creationId xmlns:p14="http://schemas.microsoft.com/office/powerpoint/2010/main" val="73661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
            </a:r>
          </a:p>
        </p:txBody>
      </p:sp>
      <p:sp>
        <p:nvSpPr>
          <p:cNvPr id="4" name="Slide Number Placeholder 3"/>
          <p:cNvSpPr>
            <a:spLocks noGrp="1"/>
          </p:cNvSpPr>
          <p:nvPr>
            <p:ph type="sldNum" sz="quarter" idx="5"/>
          </p:nvPr>
        </p:nvSpPr>
        <p:spPr/>
        <p:txBody>
          <a:bodyPr/>
          <a:lstStyle/>
          <a:p>
            <a:fld id="{B6703DC0-6549-4FAB-8862-0711BC790D2A}" type="slidenum">
              <a:rPr lang="en-US" smtClean="0"/>
              <a:t>4</a:t>
            </a:fld>
            <a:endParaRPr lang="en-US"/>
          </a:p>
        </p:txBody>
      </p:sp>
    </p:spTree>
    <p:extLst>
      <p:ext uri="{BB962C8B-B14F-4D97-AF65-F5344CB8AC3E}">
        <p14:creationId xmlns:p14="http://schemas.microsoft.com/office/powerpoint/2010/main" val="417324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703DC0-6549-4FAB-8862-0711BC790D2A}" type="slidenum">
              <a:rPr lang="en-US" smtClean="0"/>
              <a:t>6</a:t>
            </a:fld>
            <a:endParaRPr lang="en-US"/>
          </a:p>
        </p:txBody>
      </p:sp>
    </p:spTree>
    <p:extLst>
      <p:ext uri="{BB962C8B-B14F-4D97-AF65-F5344CB8AC3E}">
        <p14:creationId xmlns:p14="http://schemas.microsoft.com/office/powerpoint/2010/main" val="308371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3/30/2020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3/30/2020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3/30/2020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3/30/2020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3/30/2020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3/30/2020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3/30/2020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3/30/2020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3/30/2020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3/30/2020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6DD27-1682-4AF7-BBC8-ACCAD580892F}"/>
              </a:ext>
            </a:extLst>
          </p:cNvPr>
          <p:cNvSpPr>
            <a:spLocks noGrp="1"/>
          </p:cNvSpPr>
          <p:nvPr>
            <p:ph type="title"/>
          </p:nvPr>
        </p:nvSpPr>
        <p:spPr>
          <a:xfrm>
            <a:off x="0" y="0"/>
            <a:ext cx="9144000" cy="762000"/>
          </a:xfrm>
        </p:spPr>
        <p:txBody>
          <a:bodyPr>
            <a:normAutofit/>
          </a:bodyPr>
          <a:lstStyle/>
          <a:p>
            <a:pPr>
              <a:buNone/>
            </a:pPr>
            <a:r>
              <a:rPr lang="en-US" dirty="0"/>
              <a:t>NEW EARTH CHARACTERISTICS </a:t>
            </a:r>
            <a:r>
              <a:rPr lang="en-US" sz="3200" dirty="0"/>
              <a:t>(2)</a:t>
            </a:r>
          </a:p>
        </p:txBody>
      </p:sp>
      <p:sp>
        <p:nvSpPr>
          <p:cNvPr id="4" name="Content Placeholder 3">
            <a:extLst>
              <a:ext uri="{FF2B5EF4-FFF2-40B4-BE49-F238E27FC236}">
                <a16:creationId xmlns:a16="http://schemas.microsoft.com/office/drawing/2014/main" id="{FCE0CEB7-4707-40AB-8DC8-32E8EFDF86FA}"/>
              </a:ext>
            </a:extLst>
          </p:cNvPr>
          <p:cNvSpPr>
            <a:spLocks noGrp="1"/>
          </p:cNvSpPr>
          <p:nvPr>
            <p:ph idx="1"/>
          </p:nvPr>
        </p:nvSpPr>
        <p:spPr>
          <a:xfrm>
            <a:off x="0" y="914400"/>
            <a:ext cx="9144000" cy="5943600"/>
          </a:xfrm>
        </p:spPr>
        <p:txBody>
          <a:bodyPr>
            <a:noAutofit/>
          </a:bodyPr>
          <a:lstStyle/>
          <a:p>
            <a:pPr marL="137160">
              <a:lnSpc>
                <a:spcPct val="95000"/>
              </a:lnSpc>
              <a:spcBef>
                <a:spcPts val="300"/>
              </a:spcBef>
            </a:pPr>
            <a:r>
              <a:rPr lang="en-US" sz="2800" b="1" dirty="0"/>
              <a:t>Psalm 102:25-26 </a:t>
            </a:r>
            <a:r>
              <a:rPr lang="en-US" sz="2800" dirty="0"/>
              <a:t> "Of old You founded the earth, and the heavens are the work of Your hands. Even they will perish, but You endure; And all of them will wear out like a garment; Like clothing You will change them and they will be changed.</a:t>
            </a:r>
          </a:p>
          <a:p>
            <a:pPr marL="137160">
              <a:lnSpc>
                <a:spcPct val="95000"/>
              </a:lnSpc>
              <a:spcBef>
                <a:spcPts val="300"/>
              </a:spcBef>
            </a:pPr>
            <a:r>
              <a:rPr lang="en-US" sz="2800" dirty="0"/>
              <a:t>Wear out: </a:t>
            </a:r>
            <a:r>
              <a:rPr lang="en-US" sz="2800" i="1" dirty="0" err="1"/>
              <a:t>balah</a:t>
            </a:r>
            <a:r>
              <a:rPr lang="en-US" sz="2800" i="1" dirty="0"/>
              <a:t>: </a:t>
            </a:r>
            <a:r>
              <a:rPr lang="en-US" sz="2800" dirty="0"/>
              <a:t>to become old and decayed </a:t>
            </a:r>
          </a:p>
          <a:p>
            <a:pPr marL="137160">
              <a:lnSpc>
                <a:spcPct val="95000"/>
              </a:lnSpc>
              <a:spcBef>
                <a:spcPts val="300"/>
              </a:spcBef>
            </a:pPr>
            <a:r>
              <a:rPr lang="en-US" sz="2800" dirty="0"/>
              <a:t>The earth seems to have been restored to the spiritual state in which it existed in the Garden of Eden</a:t>
            </a:r>
          </a:p>
          <a:p>
            <a:pPr marL="137160">
              <a:lnSpc>
                <a:spcPct val="95000"/>
              </a:lnSpc>
              <a:spcBef>
                <a:spcPts val="300"/>
              </a:spcBef>
            </a:pPr>
            <a:r>
              <a:rPr lang="en-US" sz="2800" dirty="0"/>
              <a:t>The physical state isn’t the same:</a:t>
            </a:r>
          </a:p>
          <a:p>
            <a:pPr marL="137160">
              <a:lnSpc>
                <a:spcPct val="95000"/>
              </a:lnSpc>
              <a:spcBef>
                <a:spcPts val="300"/>
              </a:spcBef>
            </a:pPr>
            <a:r>
              <a:rPr lang="en-US" sz="2800" b="1" dirty="0"/>
              <a:t>Genesis 1:10 </a:t>
            </a:r>
            <a:r>
              <a:rPr lang="en-US" sz="2800" dirty="0"/>
              <a:t> God called the dry land earth, and the gathering of the waters He called seas; and God saw that it was good. </a:t>
            </a:r>
          </a:p>
          <a:p>
            <a:pPr marL="137160">
              <a:lnSpc>
                <a:spcPct val="95000"/>
              </a:lnSpc>
              <a:spcBef>
                <a:spcPts val="300"/>
              </a:spcBef>
            </a:pPr>
            <a:r>
              <a:rPr lang="en-US" sz="2800" b="1" dirty="0"/>
              <a:t>Revelation 22:3 </a:t>
            </a:r>
            <a:r>
              <a:rPr lang="en-US" sz="2800" dirty="0"/>
              <a:t>There will no longer be any curse; </a:t>
            </a:r>
          </a:p>
        </p:txBody>
      </p:sp>
    </p:spTree>
    <p:extLst>
      <p:ext uri="{BB962C8B-B14F-4D97-AF65-F5344CB8AC3E}">
        <p14:creationId xmlns:p14="http://schemas.microsoft.com/office/powerpoint/2010/main" val="199759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A COMING SHAKING</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sz="2800" b="1" dirty="0"/>
              <a:t>Hebrews 12:25-29 </a:t>
            </a:r>
            <a:r>
              <a:rPr lang="en-US" sz="2800" dirty="0"/>
              <a:t> See to it that you do not refuse Him who is speaking. For if those did not escape when they refused him who warned </a:t>
            </a:r>
            <a:r>
              <a:rPr lang="en-US" sz="2800" i="1" dirty="0"/>
              <a:t>them</a:t>
            </a:r>
            <a:r>
              <a:rPr lang="en-US" sz="2800" dirty="0"/>
              <a:t> on earth, much less </a:t>
            </a:r>
            <a:r>
              <a:rPr lang="en-US" sz="2800" i="1" dirty="0"/>
              <a:t>will</a:t>
            </a:r>
            <a:r>
              <a:rPr lang="en-US" sz="2800" dirty="0"/>
              <a:t> we </a:t>
            </a:r>
            <a:r>
              <a:rPr lang="en-US" sz="2800" i="1" dirty="0"/>
              <a:t>escape</a:t>
            </a:r>
            <a:r>
              <a:rPr lang="en-US" sz="2800" dirty="0"/>
              <a:t> who </a:t>
            </a:r>
            <a:r>
              <a:rPr lang="en-US" sz="2800" spc="-150" dirty="0"/>
              <a:t>turn away from </a:t>
            </a:r>
            <a:r>
              <a:rPr lang="en-US" sz="2800" dirty="0"/>
              <a:t>Him who </a:t>
            </a:r>
            <a:r>
              <a:rPr lang="en-US" sz="2800" i="1" dirty="0"/>
              <a:t>warns</a:t>
            </a:r>
            <a:r>
              <a:rPr lang="en-US" sz="2800" dirty="0"/>
              <a:t> from heaven.  And His voice shook the earth then, but now He has promised, saying, </a:t>
            </a:r>
            <a:r>
              <a:rPr lang="en-US" sz="2400" dirty="0"/>
              <a:t>"</a:t>
            </a:r>
            <a:r>
              <a:rPr lang="en-US" sz="2400" cap="small" dirty="0"/>
              <a:t>YET ONCE MORE</a:t>
            </a:r>
            <a:r>
              <a:rPr lang="en-US" sz="2400" dirty="0"/>
              <a:t> I </a:t>
            </a:r>
            <a:r>
              <a:rPr lang="en-US" sz="2400" cap="small" dirty="0"/>
              <a:t>WILL SHAKE NOT ONLY THE EARTH</a:t>
            </a:r>
            <a:r>
              <a:rPr lang="en-US" sz="2400" dirty="0"/>
              <a:t>, </a:t>
            </a:r>
            <a:r>
              <a:rPr lang="en-US" sz="2400" cap="small" dirty="0"/>
              <a:t>BUT ALSO THE HEAVEN</a:t>
            </a:r>
            <a:r>
              <a:rPr lang="en-US" sz="2400" dirty="0"/>
              <a:t>." </a:t>
            </a:r>
            <a:r>
              <a:rPr lang="en-US" sz="2800" dirty="0"/>
              <a:t> This </a:t>
            </a:r>
            <a:r>
              <a:rPr lang="en-US" sz="2800" i="1" dirty="0"/>
              <a:t>expression,</a:t>
            </a:r>
            <a:r>
              <a:rPr lang="en-US" sz="2800" dirty="0"/>
              <a:t> "Yet once more," denotes the removing of those things which can be shaken, as of created things, so that those things which cannot be shaken may remain.</a:t>
            </a:r>
            <a:r>
              <a:rPr lang="en-US" sz="2800" baseline="30000" dirty="0"/>
              <a:t> </a:t>
            </a:r>
            <a:r>
              <a:rPr lang="en-US" sz="2800" dirty="0"/>
              <a:t> Therefore, since we receive a kingdom which cannot be shaken, let us show gratitude, by which we may offer to God an acceptable service with reverence and awe; for our God is a consuming fire. </a:t>
            </a:r>
          </a:p>
          <a:p>
            <a:pPr>
              <a:lnSpc>
                <a:spcPct val="95000"/>
              </a:lnSpc>
              <a:spcBef>
                <a:spcPts val="400"/>
              </a:spcBef>
            </a:pP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WHY A NEW EARTH?</a:t>
            </a:r>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200"/>
              </a:spcBef>
            </a:pPr>
            <a:r>
              <a:rPr lang="en-US" sz="2800" b="1" dirty="0"/>
              <a:t>Genesis 1:1 </a:t>
            </a:r>
            <a:r>
              <a:rPr lang="en-US" sz="2800" dirty="0"/>
              <a:t>In the beginning God created the heavens and the earth. </a:t>
            </a:r>
          </a:p>
          <a:p>
            <a:pPr>
              <a:lnSpc>
                <a:spcPct val="88000"/>
              </a:lnSpc>
              <a:spcBef>
                <a:spcPts val="200"/>
              </a:spcBef>
            </a:pPr>
            <a:r>
              <a:rPr lang="en-US" sz="2800" dirty="0"/>
              <a:t>Since God didn’t have a beginning, then it certainly wasn’t the beginning of God</a:t>
            </a:r>
          </a:p>
          <a:p>
            <a:pPr>
              <a:lnSpc>
                <a:spcPct val="88000"/>
              </a:lnSpc>
              <a:spcBef>
                <a:spcPts val="200"/>
              </a:spcBef>
            </a:pPr>
            <a:r>
              <a:rPr lang="en-US" sz="2800" dirty="0"/>
              <a:t>We could legitimately ask how much time elapsed between this event and what follows (if time existed!)</a:t>
            </a:r>
          </a:p>
          <a:p>
            <a:pPr>
              <a:lnSpc>
                <a:spcPct val="88000"/>
              </a:lnSpc>
              <a:spcBef>
                <a:spcPts val="200"/>
              </a:spcBef>
            </a:pPr>
            <a:r>
              <a:rPr lang="en-US" sz="2800" dirty="0"/>
              <a:t>We know that time began to pass as God began doing things recorded beginning in Genesis 1:3</a:t>
            </a:r>
          </a:p>
          <a:p>
            <a:pPr>
              <a:lnSpc>
                <a:spcPct val="88000"/>
              </a:lnSpc>
              <a:spcBef>
                <a:spcPts val="200"/>
              </a:spcBef>
            </a:pPr>
            <a:r>
              <a:rPr lang="en-US" sz="2800" dirty="0"/>
              <a:t>Before that the Earth was formless and void (</a:t>
            </a:r>
            <a:r>
              <a:rPr lang="en-US" sz="2800" i="1" dirty="0" err="1"/>
              <a:t>tohu</a:t>
            </a:r>
            <a:r>
              <a:rPr lang="en-US" sz="2800" i="1" dirty="0"/>
              <a:t> </a:t>
            </a:r>
            <a:r>
              <a:rPr lang="en-US" sz="2800" dirty="0"/>
              <a:t>and </a:t>
            </a:r>
            <a:r>
              <a:rPr lang="en-US" sz="2800" i="1" dirty="0" err="1"/>
              <a:t>bohu</a:t>
            </a:r>
            <a:r>
              <a:rPr lang="en-US" sz="2800" dirty="0"/>
              <a:t> could also be translated chaotic and empty)</a:t>
            </a:r>
          </a:p>
          <a:p>
            <a:pPr>
              <a:lnSpc>
                <a:spcPct val="88000"/>
              </a:lnSpc>
              <a:spcBef>
                <a:spcPts val="200"/>
              </a:spcBef>
            </a:pPr>
            <a:r>
              <a:rPr lang="en-US" sz="2800" b="1" dirty="0"/>
              <a:t>Genesis 1:28  </a:t>
            </a:r>
            <a:r>
              <a:rPr lang="en-US" sz="2800" dirty="0"/>
              <a:t>God blessed them; and God said to them, "Be fruitful and multiply, and fill the earth, and subdue it; and rule over the fish of the sea and over the birds of the sky and over every living thing that moves on the earth." </a:t>
            </a:r>
            <a:br>
              <a:rPr lang="en-US" sz="2800" dirty="0"/>
            </a:br>
            <a:br>
              <a:rPr lang="en-US" sz="2800" dirty="0"/>
            </a:br>
            <a:endParaRPr lang="en-US" sz="2800" dirty="0"/>
          </a:p>
          <a:p>
            <a:pPr>
              <a:lnSpc>
                <a:spcPct val="88000"/>
              </a:lnSpc>
              <a:spcBef>
                <a:spcPts val="200"/>
              </a:spcBef>
            </a:pPr>
            <a:endParaRPr lang="en-US" sz="2800"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FILL, SUBDUE AND RULE</a:t>
            </a:r>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sz="2800" dirty="0"/>
              <a:t>Fill: </a:t>
            </a:r>
            <a:r>
              <a:rPr lang="en-US" sz="2800" i="1" dirty="0"/>
              <a:t>male:</a:t>
            </a:r>
            <a:r>
              <a:rPr lang="en-US" sz="2800" dirty="0"/>
              <a:t> to fill, to fulfill; to fill up or replenish something that was empty</a:t>
            </a:r>
          </a:p>
          <a:p>
            <a:pPr>
              <a:lnSpc>
                <a:spcPct val="88000"/>
              </a:lnSpc>
              <a:spcBef>
                <a:spcPts val="0"/>
              </a:spcBef>
            </a:pPr>
            <a:r>
              <a:rPr lang="en-US" sz="2800" dirty="0"/>
              <a:t>Subdue: </a:t>
            </a:r>
            <a:r>
              <a:rPr lang="en-US" sz="2800" i="1" dirty="0" err="1"/>
              <a:t>kabash</a:t>
            </a:r>
            <a:r>
              <a:rPr lang="en-US" sz="2800" i="1" dirty="0"/>
              <a:t>: </a:t>
            </a:r>
            <a:r>
              <a:rPr lang="en-US" sz="2800" dirty="0"/>
              <a:t>to bring something into subjection</a:t>
            </a:r>
          </a:p>
          <a:p>
            <a:pPr>
              <a:lnSpc>
                <a:spcPct val="88000"/>
              </a:lnSpc>
              <a:spcBef>
                <a:spcPts val="0"/>
              </a:spcBef>
            </a:pPr>
            <a:r>
              <a:rPr lang="en-US" sz="2800" dirty="0"/>
              <a:t>Rule: </a:t>
            </a:r>
            <a:r>
              <a:rPr lang="en-US" sz="2800" i="1" dirty="0" err="1"/>
              <a:t>radah</a:t>
            </a:r>
            <a:r>
              <a:rPr lang="en-US" sz="2800" i="1" dirty="0"/>
              <a:t>: </a:t>
            </a:r>
            <a:r>
              <a:rPr lang="en-US" sz="2800" dirty="0"/>
              <a:t>to have dominion</a:t>
            </a:r>
          </a:p>
          <a:p>
            <a:pPr>
              <a:lnSpc>
                <a:spcPct val="88000"/>
              </a:lnSpc>
              <a:spcBef>
                <a:spcPts val="0"/>
              </a:spcBef>
            </a:pPr>
            <a:r>
              <a:rPr lang="en-US" sz="2800" dirty="0"/>
              <a:t>One thing that Jesus paid the price for with His death is the redemption (renewal) of the Earth</a:t>
            </a:r>
          </a:p>
          <a:p>
            <a:pPr>
              <a:lnSpc>
                <a:spcPct val="88000"/>
              </a:lnSpc>
              <a:spcBef>
                <a:spcPts val="0"/>
              </a:spcBef>
            </a:pPr>
            <a:r>
              <a:rPr lang="en-US" sz="2800" dirty="0"/>
              <a:t>The Kinsman Redeemer had four duties</a:t>
            </a:r>
          </a:p>
          <a:p>
            <a:pPr marL="0" indent="0">
              <a:lnSpc>
                <a:spcPct val="88000"/>
              </a:lnSpc>
              <a:spcBef>
                <a:spcPts val="0"/>
              </a:spcBef>
              <a:buNone/>
            </a:pPr>
            <a:r>
              <a:rPr lang="en-US" sz="2800" dirty="0"/>
              <a:t>   1.  Redeem a relative who was in slavery (people are</a:t>
            </a:r>
          </a:p>
          <a:p>
            <a:pPr marL="0" indent="0">
              <a:lnSpc>
                <a:spcPct val="88000"/>
              </a:lnSpc>
              <a:spcBef>
                <a:spcPts val="0"/>
              </a:spcBef>
              <a:buNone/>
            </a:pPr>
            <a:r>
              <a:rPr lang="en-US" sz="2800" dirty="0"/>
              <a:t>        in slavery to sin)</a:t>
            </a:r>
          </a:p>
          <a:p>
            <a:pPr marL="0" indent="0">
              <a:lnSpc>
                <a:spcPct val="88000"/>
              </a:lnSpc>
              <a:spcBef>
                <a:spcPts val="0"/>
              </a:spcBef>
              <a:buNone/>
            </a:pPr>
            <a:r>
              <a:rPr lang="en-US" sz="2800" dirty="0"/>
              <a:t>   2.  Redeem the land a relative lost (people lost control</a:t>
            </a:r>
          </a:p>
          <a:p>
            <a:pPr marL="0" indent="0">
              <a:lnSpc>
                <a:spcPct val="88000"/>
              </a:lnSpc>
              <a:spcBef>
                <a:spcPts val="0"/>
              </a:spcBef>
              <a:buNone/>
            </a:pPr>
            <a:r>
              <a:rPr lang="en-US" sz="2800" dirty="0"/>
              <a:t>        </a:t>
            </a:r>
            <a:r>
              <a:rPr lang="en-US" sz="2800" spc="-150" dirty="0"/>
              <a:t>of the </a:t>
            </a:r>
            <a:r>
              <a:rPr lang="en-US" sz="2800" dirty="0"/>
              <a:t>Earth—Satan is called the ruler of this world)</a:t>
            </a:r>
          </a:p>
          <a:p>
            <a:pPr marL="0" indent="0">
              <a:lnSpc>
                <a:spcPct val="88000"/>
              </a:lnSpc>
              <a:spcBef>
                <a:spcPts val="0"/>
              </a:spcBef>
              <a:buNone/>
            </a:pPr>
            <a:r>
              <a:rPr lang="en-US" sz="2800" dirty="0"/>
              <a:t>   3.  Marry the one with no heirs (the church is the</a:t>
            </a:r>
          </a:p>
          <a:p>
            <a:pPr marL="0" indent="0">
              <a:lnSpc>
                <a:spcPct val="88000"/>
              </a:lnSpc>
              <a:spcBef>
                <a:spcPts val="0"/>
              </a:spcBef>
              <a:buNone/>
            </a:pPr>
            <a:r>
              <a:rPr lang="en-US" sz="2800" dirty="0"/>
              <a:t>        bride of Christ)</a:t>
            </a:r>
          </a:p>
          <a:p>
            <a:pPr marL="0" indent="0">
              <a:lnSpc>
                <a:spcPct val="88000"/>
              </a:lnSpc>
              <a:spcBef>
                <a:spcPts val="0"/>
              </a:spcBef>
              <a:buNone/>
            </a:pPr>
            <a:r>
              <a:rPr lang="en-US" sz="2800" dirty="0"/>
              <a:t>   4.  Serve as the avenger of blood (guiltless</a:t>
            </a:r>
          </a:p>
          <a:p>
            <a:pPr marL="0" indent="0">
              <a:lnSpc>
                <a:spcPct val="88000"/>
              </a:lnSpc>
              <a:spcBef>
                <a:spcPts val="0"/>
              </a:spcBef>
              <a:buNone/>
            </a:pPr>
            <a:r>
              <a:rPr lang="en-US" sz="2800" dirty="0"/>
              <a:t>        executioner of the murderer of a family member)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buNone/>
            </a:pPr>
            <a:r>
              <a:rPr lang="en-US" dirty="0"/>
              <a:t>REDEEMING THE EARTH</a:t>
            </a:r>
          </a:p>
        </p:txBody>
      </p:sp>
      <p:sp>
        <p:nvSpPr>
          <p:cNvPr id="3" name="Content Placeholder 2"/>
          <p:cNvSpPr>
            <a:spLocks noGrp="1"/>
          </p:cNvSpPr>
          <p:nvPr>
            <p:ph idx="1"/>
          </p:nvPr>
        </p:nvSpPr>
        <p:spPr>
          <a:xfrm>
            <a:off x="0" y="828261"/>
            <a:ext cx="9144000" cy="6029739"/>
          </a:xfrm>
        </p:spPr>
        <p:txBody>
          <a:bodyPr>
            <a:noAutofit/>
          </a:bodyPr>
          <a:lstStyle/>
          <a:p>
            <a:pPr>
              <a:lnSpc>
                <a:spcPct val="88000"/>
              </a:lnSpc>
              <a:spcBef>
                <a:spcPts val="0"/>
              </a:spcBef>
            </a:pPr>
            <a:r>
              <a:rPr lang="en-US" sz="2800" b="1" dirty="0"/>
              <a:t>First, we must convince ourselves that people really lost control of the Earth:</a:t>
            </a:r>
          </a:p>
          <a:p>
            <a:pPr>
              <a:lnSpc>
                <a:spcPct val="88000"/>
              </a:lnSpc>
              <a:spcBef>
                <a:spcPts val="0"/>
              </a:spcBef>
            </a:pPr>
            <a:r>
              <a:rPr lang="en-US" sz="2800" b="1" dirty="0"/>
              <a:t>John 12:31  </a:t>
            </a:r>
            <a:r>
              <a:rPr lang="en-US" sz="2800" dirty="0"/>
              <a:t>Now judgment is upon this world; now the ruler of this world will be cast out. </a:t>
            </a:r>
          </a:p>
          <a:p>
            <a:pPr>
              <a:lnSpc>
                <a:spcPct val="88000"/>
              </a:lnSpc>
              <a:spcBef>
                <a:spcPts val="0"/>
              </a:spcBef>
            </a:pPr>
            <a:r>
              <a:rPr lang="en-US" sz="2800" b="1" dirty="0"/>
              <a:t>John 16:11 …</a:t>
            </a:r>
            <a:r>
              <a:rPr lang="en-US" sz="2800" dirty="0"/>
              <a:t>and concerning judgment, because the ruler of this world has been judged.</a:t>
            </a:r>
          </a:p>
          <a:p>
            <a:pPr>
              <a:lnSpc>
                <a:spcPct val="88000"/>
              </a:lnSpc>
              <a:spcBef>
                <a:spcPts val="0"/>
              </a:spcBef>
            </a:pPr>
            <a:r>
              <a:rPr lang="en-US" sz="2800" b="1" dirty="0"/>
              <a:t>John 8:44 </a:t>
            </a:r>
            <a:r>
              <a:rPr lang="en-US" sz="2800" dirty="0"/>
              <a:t>"You are of </a:t>
            </a:r>
            <a:r>
              <a:rPr lang="en-US" sz="2800" i="1" dirty="0"/>
              <a:t>your</a:t>
            </a:r>
            <a:r>
              <a:rPr lang="en-US" sz="2800" dirty="0"/>
              <a:t> father the devil, and you want to do the desires of your father. He was a murderer from the beginning, and does not stand in the truth because there is no truth in him. Whenever he speaks a lie, he speaks from his own </a:t>
            </a:r>
            <a:r>
              <a:rPr lang="en-US" sz="2800" i="1" dirty="0"/>
              <a:t>nature,</a:t>
            </a:r>
            <a:r>
              <a:rPr lang="en-US" sz="2800" dirty="0"/>
              <a:t> for he is a liar and the father of lies.”</a:t>
            </a:r>
          </a:p>
          <a:p>
            <a:pPr>
              <a:lnSpc>
                <a:spcPct val="88000"/>
              </a:lnSpc>
              <a:spcBef>
                <a:spcPts val="0"/>
              </a:spcBef>
            </a:pPr>
            <a:r>
              <a:rPr lang="en-US" sz="2800" b="1" dirty="0"/>
              <a:t>Matthew 4:8-9…</a:t>
            </a:r>
            <a:r>
              <a:rPr lang="en-US" sz="2800" dirty="0"/>
              <a:t>devil took Him </a:t>
            </a:r>
            <a:r>
              <a:rPr lang="en-US" sz="2800" spc="-150" dirty="0"/>
              <a:t>to a </a:t>
            </a:r>
            <a:r>
              <a:rPr lang="en-US" sz="2800" dirty="0"/>
              <a:t>very high </a:t>
            </a:r>
            <a:r>
              <a:rPr lang="en-US" sz="2800" dirty="0" err="1"/>
              <a:t>moun-tain</a:t>
            </a:r>
            <a:r>
              <a:rPr lang="en-US" sz="2800" dirty="0"/>
              <a:t> and showed Him all the kingdoms of the world and their glory; and he said to Him, "All these things I will give You, if You fall down and worship me."  </a:t>
            </a:r>
            <a:br>
              <a:rPr lang="en-US" sz="2800" dirty="0"/>
            </a:br>
            <a:r>
              <a:rPr lang="en-US" sz="2800" dirty="0"/>
              <a:t> </a:t>
            </a:r>
            <a:br>
              <a:rPr lang="en-US" sz="2800" dirty="0"/>
            </a:br>
            <a:br>
              <a:rPr lang="en-US" sz="2800" dirty="0"/>
            </a:br>
            <a:endParaRPr lang="en-US" sz="2700" dirty="0"/>
          </a:p>
        </p:txBody>
      </p:sp>
      <p:cxnSp>
        <p:nvCxnSpPr>
          <p:cNvPr id="5" name="Straight Connector 4">
            <a:extLst>
              <a:ext uri="{FF2B5EF4-FFF2-40B4-BE49-F238E27FC236}">
                <a16:creationId xmlns:a16="http://schemas.microsoft.com/office/drawing/2014/main" id="{8A0839F1-1496-4D46-BF78-FA63F3117938}"/>
              </a:ext>
            </a:extLst>
          </p:cNvPr>
          <p:cNvCxnSpPr/>
          <p:nvPr/>
        </p:nvCxnSpPr>
        <p:spPr>
          <a:xfrm flipH="1">
            <a:off x="5923722" y="6019800"/>
            <a:ext cx="19878" cy="993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pPr>
              <a:buNone/>
            </a:pPr>
            <a:r>
              <a:rPr lang="en-US" dirty="0"/>
              <a:t>EARTHLY FLOOD?</a:t>
            </a:r>
          </a:p>
        </p:txBody>
      </p:sp>
      <p:sp>
        <p:nvSpPr>
          <p:cNvPr id="3" name="Content Placeholder 2"/>
          <p:cNvSpPr>
            <a:spLocks noGrp="1"/>
          </p:cNvSpPr>
          <p:nvPr>
            <p:ph idx="1"/>
          </p:nvPr>
        </p:nvSpPr>
        <p:spPr>
          <a:xfrm>
            <a:off x="0" y="762000"/>
            <a:ext cx="9144000" cy="6096000"/>
          </a:xfrm>
        </p:spPr>
        <p:txBody>
          <a:bodyPr>
            <a:noAutofit/>
          </a:bodyPr>
          <a:lstStyle/>
          <a:p>
            <a:pPr>
              <a:lnSpc>
                <a:spcPct val="93000"/>
              </a:lnSpc>
              <a:spcBef>
                <a:spcPts val="300"/>
              </a:spcBef>
            </a:pPr>
            <a:r>
              <a:rPr lang="en-US" sz="2800" dirty="0"/>
              <a:t>TV documentaries should take a peek at the Bible!</a:t>
            </a:r>
          </a:p>
          <a:p>
            <a:pPr>
              <a:lnSpc>
                <a:spcPct val="93000"/>
              </a:lnSpc>
              <a:spcBef>
                <a:spcPts val="300"/>
              </a:spcBef>
            </a:pPr>
            <a:r>
              <a:rPr lang="en-US" sz="2800" b="1" dirty="0"/>
              <a:t>Genesis 9:13-15 </a:t>
            </a:r>
            <a:r>
              <a:rPr lang="en-US" sz="2800" dirty="0"/>
              <a:t> I set My bow in the cloud, and it shall be for a sign of a covenant between Me and the earth. It shall come about, when I bring a cloud over the earth, that the bow will be seen in the cloud, and I will remember My covenant, which is between Me and you and every living creature of all flesh; never again shall the water become a flood to destroy all flesh. </a:t>
            </a:r>
          </a:p>
          <a:p>
            <a:pPr>
              <a:lnSpc>
                <a:spcPct val="93000"/>
              </a:lnSpc>
              <a:spcBef>
                <a:spcPts val="300"/>
              </a:spcBef>
            </a:pPr>
            <a:r>
              <a:rPr lang="en-US" sz="2800" b="1" dirty="0"/>
              <a:t>2 Peter 3:5-7...</a:t>
            </a:r>
            <a:r>
              <a:rPr lang="en-US" sz="2800" dirty="0"/>
              <a:t>when they maintain this, it escapes their </a:t>
            </a:r>
            <a:r>
              <a:rPr lang="en-US" sz="2800" spc="-150" dirty="0"/>
              <a:t>notice that by the word of </a:t>
            </a:r>
            <a:r>
              <a:rPr lang="en-US" sz="2800" dirty="0"/>
              <a:t>God </a:t>
            </a:r>
            <a:r>
              <a:rPr lang="en-US" sz="2800" i="1" dirty="0"/>
              <a:t>the</a:t>
            </a:r>
            <a:r>
              <a:rPr lang="en-US" sz="2800" dirty="0"/>
              <a:t> heavens existed long ago and </a:t>
            </a:r>
            <a:r>
              <a:rPr lang="en-US" sz="2800" i="1" dirty="0"/>
              <a:t>the</a:t>
            </a:r>
            <a:r>
              <a:rPr lang="en-US" sz="2800" dirty="0"/>
              <a:t> </a:t>
            </a:r>
            <a:r>
              <a:rPr lang="en-US" sz="2800" spc="-150" dirty="0"/>
              <a:t>earth was formed out of water </a:t>
            </a:r>
            <a:r>
              <a:rPr lang="en-US" sz="2800" dirty="0"/>
              <a:t>and by </a:t>
            </a:r>
            <a:r>
              <a:rPr lang="en-US" sz="2800" spc="-150" dirty="0"/>
              <a:t>water, through which the world at that time </a:t>
            </a:r>
            <a:r>
              <a:rPr lang="en-US" sz="2800" dirty="0"/>
              <a:t>was destroyed being flooded with water. But by His word the present heavens and earth are being reserved for fire, kept for the day of judgment and destruction of ungodly men.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None/>
            </a:pPr>
            <a:r>
              <a:rPr lang="en-US" dirty="0"/>
              <a:t>DESTRUCTION OF EARTH</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sz="2800" b="1" dirty="0"/>
              <a:t>Isaiah </a:t>
            </a:r>
            <a:r>
              <a:rPr lang="en-US" sz="2800" b="1" spc="-150" dirty="0"/>
              <a:t>24:3 </a:t>
            </a:r>
            <a:r>
              <a:rPr lang="en-US" sz="2800" spc="-150" dirty="0"/>
              <a:t>The earth will be </a:t>
            </a:r>
            <a:r>
              <a:rPr lang="en-US" sz="2800" dirty="0"/>
              <a:t>completely laid waste and completely </a:t>
            </a:r>
            <a:r>
              <a:rPr lang="en-US" sz="2800" spc="-150" dirty="0"/>
              <a:t>despoiled, for the</a:t>
            </a:r>
            <a:r>
              <a:rPr lang="en-US" sz="2400" spc="-150" dirty="0"/>
              <a:t> </a:t>
            </a:r>
            <a:r>
              <a:rPr lang="en-US" sz="2400" cap="small" dirty="0"/>
              <a:t>LORD</a:t>
            </a:r>
            <a:r>
              <a:rPr lang="en-US" sz="2400" dirty="0"/>
              <a:t> </a:t>
            </a:r>
            <a:r>
              <a:rPr lang="en-US" sz="2800" dirty="0"/>
              <a:t>has spoken this word. </a:t>
            </a:r>
          </a:p>
          <a:p>
            <a:pPr>
              <a:lnSpc>
                <a:spcPct val="95000"/>
              </a:lnSpc>
              <a:spcBef>
                <a:spcPts val="200"/>
              </a:spcBef>
            </a:pPr>
            <a:r>
              <a:rPr lang="en-US" sz="2800" b="1" dirty="0"/>
              <a:t>Mark 13:31 </a:t>
            </a:r>
            <a:r>
              <a:rPr lang="en-US" sz="2800" dirty="0"/>
              <a:t>"Heaven and earth will pass away, but My words will not pass away.</a:t>
            </a:r>
          </a:p>
          <a:p>
            <a:pPr>
              <a:lnSpc>
                <a:spcPct val="95000"/>
              </a:lnSpc>
              <a:spcBef>
                <a:spcPts val="200"/>
              </a:spcBef>
            </a:pPr>
            <a:r>
              <a:rPr lang="en-US" sz="2800" b="1" dirty="0"/>
              <a:t>2 Peter 3:10-12 </a:t>
            </a:r>
            <a:r>
              <a:rPr lang="en-US" sz="2800" dirty="0"/>
              <a:t> But the day of the Lord will come like a thief, in which the heavens will </a:t>
            </a:r>
            <a:r>
              <a:rPr lang="en-US" sz="2800" u="sng" dirty="0"/>
              <a:t>pass away </a:t>
            </a:r>
            <a:r>
              <a:rPr lang="en-US" sz="2800" dirty="0"/>
              <a:t>with a roar and the elements will be destroyed with intense heat, and the earth and its works will be burned up. </a:t>
            </a:r>
            <a:br>
              <a:rPr lang="en-US" sz="2800" dirty="0"/>
            </a:br>
            <a:r>
              <a:rPr lang="en-US" sz="2800" dirty="0"/>
              <a:t>Since all these things are to be destroyed in this way, what sort of people ought you to be in holy conduct and godliness, looking for and hastening the coming of the day of God, because of which the heavens will be destroyed by burning, and the elements will melt with intense heat!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PASSING AWAY</a:t>
            </a:r>
          </a:p>
        </p:txBody>
      </p:sp>
      <p:sp>
        <p:nvSpPr>
          <p:cNvPr id="3" name="Content Placeholder 2"/>
          <p:cNvSpPr>
            <a:spLocks noGrp="1"/>
          </p:cNvSpPr>
          <p:nvPr>
            <p:ph idx="1"/>
          </p:nvPr>
        </p:nvSpPr>
        <p:spPr>
          <a:xfrm>
            <a:off x="0" y="960783"/>
            <a:ext cx="9144000" cy="5867400"/>
          </a:xfrm>
        </p:spPr>
        <p:txBody>
          <a:bodyPr>
            <a:noAutofit/>
          </a:bodyPr>
          <a:lstStyle/>
          <a:p>
            <a:pPr>
              <a:lnSpc>
                <a:spcPct val="95000"/>
              </a:lnSpc>
              <a:spcBef>
                <a:spcPts val="300"/>
              </a:spcBef>
            </a:pPr>
            <a:r>
              <a:rPr lang="en-US" sz="2800" dirty="0"/>
              <a:t>Pass away: </a:t>
            </a:r>
            <a:r>
              <a:rPr lang="en-US" sz="2800" i="1" dirty="0" err="1"/>
              <a:t>parerchomai</a:t>
            </a:r>
            <a:r>
              <a:rPr lang="en-US" sz="2800" i="1" dirty="0"/>
              <a:t>: </a:t>
            </a:r>
            <a:r>
              <a:rPr lang="en-US" sz="2800" dirty="0"/>
              <a:t>to pass by or to pass beside</a:t>
            </a:r>
          </a:p>
          <a:p>
            <a:pPr>
              <a:lnSpc>
                <a:spcPct val="95000"/>
              </a:lnSpc>
              <a:spcBef>
                <a:spcPts val="300"/>
              </a:spcBef>
            </a:pPr>
            <a:r>
              <a:rPr lang="en-US" sz="2800" dirty="0"/>
              <a:t>In two weeks, we will look at the fate of the heavens</a:t>
            </a:r>
          </a:p>
          <a:p>
            <a:pPr>
              <a:lnSpc>
                <a:spcPct val="95000"/>
              </a:lnSpc>
              <a:spcBef>
                <a:spcPts val="300"/>
              </a:spcBef>
            </a:pPr>
            <a:r>
              <a:rPr lang="en-US" sz="2800" b="1" dirty="0"/>
              <a:t>Isaiah 65:17 </a:t>
            </a:r>
            <a:r>
              <a:rPr lang="en-US" sz="2800" dirty="0"/>
              <a:t>"For behold, I create new heavens and a new earth; And the former things will not be remembered or come to mind.”</a:t>
            </a:r>
          </a:p>
          <a:p>
            <a:pPr>
              <a:lnSpc>
                <a:spcPct val="95000"/>
              </a:lnSpc>
              <a:spcBef>
                <a:spcPts val="300"/>
              </a:spcBef>
            </a:pPr>
            <a:r>
              <a:rPr lang="en-US" sz="2800" b="1" dirty="0"/>
              <a:t>Isaiah 66:22 </a:t>
            </a:r>
            <a:r>
              <a:rPr lang="en-US" sz="2800" dirty="0"/>
              <a:t>"For just as the new heavens and the new earth Which I make will endure before Me," declares the </a:t>
            </a:r>
            <a:r>
              <a:rPr lang="en-US" sz="2800" cap="small" dirty="0"/>
              <a:t>LORD</a:t>
            </a:r>
            <a:r>
              <a:rPr lang="en-US" sz="2800" dirty="0"/>
              <a:t>, "So your offspring and your name will endure.”</a:t>
            </a:r>
          </a:p>
          <a:p>
            <a:pPr>
              <a:lnSpc>
                <a:spcPct val="95000"/>
              </a:lnSpc>
              <a:spcBef>
                <a:spcPts val="300"/>
              </a:spcBef>
            </a:pPr>
            <a:r>
              <a:rPr lang="en-US" sz="2800" dirty="0"/>
              <a:t> </a:t>
            </a:r>
            <a:r>
              <a:rPr lang="en-US" sz="2800" b="1" dirty="0"/>
              <a:t>Revelation 21:1 </a:t>
            </a:r>
            <a:r>
              <a:rPr lang="en-US" sz="2800" dirty="0"/>
              <a:t>Then I saw a new heaven and a new earth; for the first heaven and the first earth passed away, and there is no longer </a:t>
            </a:r>
            <a:r>
              <a:rPr lang="en-US" sz="2800" i="1" dirty="0"/>
              <a:t>any</a:t>
            </a:r>
            <a:r>
              <a:rPr lang="en-US" sz="2800" dirty="0"/>
              <a:t> sea. </a:t>
            </a:r>
          </a:p>
          <a:p>
            <a:pPr>
              <a:lnSpc>
                <a:spcPct val="95000"/>
              </a:lnSpc>
              <a:spcBef>
                <a:spcPts val="300"/>
              </a:spcBef>
            </a:pPr>
            <a:r>
              <a:rPr lang="en-US" sz="2800" dirty="0"/>
              <a:t>First: </a:t>
            </a:r>
            <a:r>
              <a:rPr lang="en-US" sz="2800" i="1" dirty="0"/>
              <a:t>protos: </a:t>
            </a:r>
            <a:r>
              <a:rPr lang="en-US" sz="2800" dirty="0"/>
              <a:t>first; former; the one before</a:t>
            </a:r>
          </a:p>
          <a:p>
            <a:pPr>
              <a:lnSpc>
                <a:spcPct val="88000"/>
              </a:lnSpc>
              <a:spcBef>
                <a:spcPts val="0"/>
              </a:spcBef>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pPr>
              <a:buNone/>
            </a:pPr>
            <a:r>
              <a:rPr lang="en-US" dirty="0"/>
              <a:t>NEW EARTH CHARACTERISTICS</a:t>
            </a:r>
          </a:p>
        </p:txBody>
      </p:sp>
      <p:sp>
        <p:nvSpPr>
          <p:cNvPr id="3" name="Content Placeholder 2"/>
          <p:cNvSpPr>
            <a:spLocks noGrp="1"/>
          </p:cNvSpPr>
          <p:nvPr>
            <p:ph idx="1"/>
          </p:nvPr>
        </p:nvSpPr>
        <p:spPr>
          <a:xfrm>
            <a:off x="0" y="838200"/>
            <a:ext cx="9144000" cy="6019800"/>
          </a:xfrm>
        </p:spPr>
        <p:txBody>
          <a:bodyPr>
            <a:noAutofit/>
          </a:bodyPr>
          <a:lstStyle/>
          <a:p>
            <a:pPr marL="548640" lvl="1" indent="-457200">
              <a:lnSpc>
                <a:spcPct val="93000"/>
              </a:lnSpc>
              <a:spcBef>
                <a:spcPts val="0"/>
              </a:spcBef>
            </a:pPr>
            <a:r>
              <a:rPr lang="en-US" b="1" dirty="0"/>
              <a:t>Matthew 5:5 </a:t>
            </a:r>
            <a:r>
              <a:rPr lang="en-US" dirty="0"/>
              <a:t>"Blessed are the gentle, for they shall inherit the earth.”</a:t>
            </a:r>
          </a:p>
          <a:p>
            <a:pPr marL="548640" lvl="1" indent="-457200">
              <a:lnSpc>
                <a:spcPct val="93000"/>
              </a:lnSpc>
              <a:spcBef>
                <a:spcPts val="0"/>
              </a:spcBef>
            </a:pPr>
            <a:r>
              <a:rPr lang="en-US" dirty="0"/>
              <a:t>Gentle: </a:t>
            </a:r>
            <a:r>
              <a:rPr lang="en-US" i="1" dirty="0" err="1"/>
              <a:t>prautes</a:t>
            </a:r>
            <a:r>
              <a:rPr lang="en-US" i="1" dirty="0"/>
              <a:t>: </a:t>
            </a:r>
            <a:r>
              <a:rPr lang="en-US" dirty="0"/>
              <a:t>controlled strength or power; meekness </a:t>
            </a:r>
          </a:p>
          <a:p>
            <a:pPr marL="548640" lvl="1" indent="-457200">
              <a:lnSpc>
                <a:spcPct val="93000"/>
              </a:lnSpc>
              <a:spcBef>
                <a:spcPts val="0"/>
              </a:spcBef>
            </a:pPr>
            <a:r>
              <a:rPr lang="en-US" dirty="0"/>
              <a:t>New: </a:t>
            </a:r>
            <a:r>
              <a:rPr lang="en-US" i="1" dirty="0" err="1"/>
              <a:t>kainos</a:t>
            </a:r>
            <a:r>
              <a:rPr lang="en-US" i="1" dirty="0"/>
              <a:t>: </a:t>
            </a:r>
            <a:r>
              <a:rPr lang="en-US" dirty="0"/>
              <a:t>completely refurbished; if it were new in existence or age the word would be </a:t>
            </a:r>
            <a:r>
              <a:rPr lang="en-US" i="1" dirty="0"/>
              <a:t>naos</a:t>
            </a:r>
            <a:r>
              <a:rPr lang="en-US" dirty="0"/>
              <a:t> or </a:t>
            </a:r>
            <a:r>
              <a:rPr lang="en-US" i="1" dirty="0" err="1"/>
              <a:t>chronos</a:t>
            </a:r>
            <a:endParaRPr lang="en-US" i="1" dirty="0"/>
          </a:p>
          <a:p>
            <a:pPr marL="548640" lvl="1" indent="-457200">
              <a:lnSpc>
                <a:spcPct val="93000"/>
              </a:lnSpc>
              <a:spcBef>
                <a:spcPts val="0"/>
              </a:spcBef>
            </a:pPr>
            <a:r>
              <a:rPr lang="en-US" dirty="0"/>
              <a:t>No sea</a:t>
            </a:r>
          </a:p>
          <a:p>
            <a:pPr marL="548640" lvl="1" indent="-457200">
              <a:lnSpc>
                <a:spcPct val="93000"/>
              </a:lnSpc>
              <a:spcBef>
                <a:spcPts val="0"/>
              </a:spcBef>
            </a:pPr>
            <a:r>
              <a:rPr lang="en-US" dirty="0"/>
              <a:t>New Jerusalem is on (or over) it</a:t>
            </a:r>
          </a:p>
          <a:p>
            <a:pPr marL="548640" lvl="1" indent="-457200">
              <a:lnSpc>
                <a:spcPct val="93000"/>
              </a:lnSpc>
              <a:spcBef>
                <a:spcPts val="0"/>
              </a:spcBef>
            </a:pPr>
            <a:r>
              <a:rPr lang="en-US" dirty="0"/>
              <a:t>God dwells in the New Jerusalem, which has come down to earth</a:t>
            </a:r>
          </a:p>
          <a:p>
            <a:pPr marL="548640" lvl="1" indent="-457200">
              <a:lnSpc>
                <a:spcPct val="93000"/>
              </a:lnSpc>
              <a:spcBef>
                <a:spcPts val="0"/>
              </a:spcBef>
            </a:pPr>
            <a:r>
              <a:rPr lang="en-US" dirty="0"/>
              <a:t>It is always day in the New Jerusalem; is it always day on the new earth?</a:t>
            </a:r>
          </a:p>
          <a:p>
            <a:pPr marL="548640" lvl="1" indent="-457200">
              <a:lnSpc>
                <a:spcPct val="93000"/>
              </a:lnSpc>
              <a:spcBef>
                <a:spcPts val="0"/>
              </a:spcBef>
            </a:pPr>
            <a:r>
              <a:rPr lang="en-US" dirty="0"/>
              <a:t>Satan cannot influence it because he has been thrown into the lake of fire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4527</TotalTime>
  <Words>1493</Words>
  <Application>Microsoft Office PowerPoint</Application>
  <PresentationFormat>On-screen Show (4:3)</PresentationFormat>
  <Paragraphs>76</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Tahoma</vt:lpstr>
      <vt:lpstr>Wingdings</vt:lpstr>
      <vt:lpstr>Office Theme</vt:lpstr>
      <vt:lpstr>PowerPoint Presentation</vt:lpstr>
      <vt:lpstr>VERSE FOR THE JOURNEY</vt:lpstr>
      <vt:lpstr>WHY A NEW EARTH?</vt:lpstr>
      <vt:lpstr>FILL, SUBDUE AND RULE</vt:lpstr>
      <vt:lpstr>REDEEMING THE EARTH</vt:lpstr>
      <vt:lpstr>EARTHLY FLOOD?</vt:lpstr>
      <vt:lpstr>DESTRUCTION OF EARTH</vt:lpstr>
      <vt:lpstr>PASSING AWAY</vt:lpstr>
      <vt:lpstr>NEW EARTH CHARACTERISTICS</vt:lpstr>
      <vt:lpstr>NEW EARTH CHARACTERISTICS (2)</vt:lpstr>
      <vt:lpstr>A COMING SHAKING</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142</cp:revision>
  <cp:lastPrinted>2020-03-30T18:51:25Z</cp:lastPrinted>
  <dcterms:created xsi:type="dcterms:W3CDTF">2019-12-19T15:54:54Z</dcterms:created>
  <dcterms:modified xsi:type="dcterms:W3CDTF">2020-03-30T18:54:08Z</dcterms:modified>
</cp:coreProperties>
</file>