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
  </p:notesMasterIdLst>
  <p:handoutMasterIdLst>
    <p:handoutMasterId r:id="rId15"/>
  </p:handoutMasterIdLst>
  <p:sldIdLst>
    <p:sldId id="257" r:id="rId2"/>
    <p:sldId id="258" r:id="rId3"/>
    <p:sldId id="267" r:id="rId4"/>
    <p:sldId id="259" r:id="rId5"/>
    <p:sldId id="271" r:id="rId6"/>
    <p:sldId id="270" r:id="rId7"/>
    <p:sldId id="273" r:id="rId8"/>
    <p:sldId id="260" r:id="rId9"/>
    <p:sldId id="263" r:id="rId10"/>
    <p:sldId id="274" r:id="rId11"/>
    <p:sldId id="264" r:id="rId12"/>
    <p:sldId id="265" r:id="rId13"/>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91" autoAdjust="0"/>
  </p:normalViewPr>
  <p:slideViewPr>
    <p:cSldViewPr>
      <p:cViewPr>
        <p:scale>
          <a:sx n="72" d="100"/>
          <a:sy n="72" d="100"/>
        </p:scale>
        <p:origin x="1326"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103" cy="469011"/>
          </a:xfrm>
          <a:prstGeom prst="rect">
            <a:avLst/>
          </a:prstGeom>
        </p:spPr>
        <p:txBody>
          <a:bodyPr vert="horz" lIns="93576" tIns="46787" rIns="93576" bIns="46787" rtlCol="0"/>
          <a:lstStyle>
            <a:lvl1pPr algn="l">
              <a:defRPr sz="1200"/>
            </a:lvl1pPr>
          </a:lstStyle>
          <a:p>
            <a:endParaRPr lang="en-US"/>
          </a:p>
        </p:txBody>
      </p:sp>
      <p:sp>
        <p:nvSpPr>
          <p:cNvPr id="3" name="Date Placeholder 2"/>
          <p:cNvSpPr>
            <a:spLocks noGrp="1"/>
          </p:cNvSpPr>
          <p:nvPr>
            <p:ph type="dt" sz="quarter" idx="1"/>
          </p:nvPr>
        </p:nvSpPr>
        <p:spPr>
          <a:xfrm>
            <a:off x="4023783" y="1"/>
            <a:ext cx="3077103" cy="469011"/>
          </a:xfrm>
          <a:prstGeom prst="rect">
            <a:avLst/>
          </a:prstGeom>
        </p:spPr>
        <p:txBody>
          <a:bodyPr vert="horz" lIns="93576" tIns="46787" rIns="93576" bIns="46787" rtlCol="0"/>
          <a:lstStyle>
            <a:lvl1pPr algn="r">
              <a:defRPr sz="1200"/>
            </a:lvl1pPr>
          </a:lstStyle>
          <a:p>
            <a:fld id="{09C5ED56-55CE-4022-9E2E-708F30DD6A9C}" type="datetimeFigureOut">
              <a:rPr lang="en-US" smtClean="0"/>
              <a:pPr/>
              <a:t>3/23/2020</a:t>
            </a:fld>
            <a:endParaRPr lang="en-US"/>
          </a:p>
        </p:txBody>
      </p:sp>
      <p:sp>
        <p:nvSpPr>
          <p:cNvPr id="4" name="Footer Placeholder 3"/>
          <p:cNvSpPr>
            <a:spLocks noGrp="1"/>
          </p:cNvSpPr>
          <p:nvPr>
            <p:ph type="ftr" sz="quarter" idx="2"/>
          </p:nvPr>
        </p:nvSpPr>
        <p:spPr>
          <a:xfrm>
            <a:off x="1" y="8917812"/>
            <a:ext cx="3077103" cy="469011"/>
          </a:xfrm>
          <a:prstGeom prst="rect">
            <a:avLst/>
          </a:prstGeom>
        </p:spPr>
        <p:txBody>
          <a:bodyPr vert="horz" lIns="93576" tIns="46787" rIns="93576" bIns="46787" rtlCol="0" anchor="b"/>
          <a:lstStyle>
            <a:lvl1pPr algn="l">
              <a:defRPr sz="1200"/>
            </a:lvl1pPr>
          </a:lstStyle>
          <a:p>
            <a:endParaRPr lang="en-US"/>
          </a:p>
        </p:txBody>
      </p:sp>
      <p:sp>
        <p:nvSpPr>
          <p:cNvPr id="5" name="Slide Number Placeholder 4"/>
          <p:cNvSpPr>
            <a:spLocks noGrp="1"/>
          </p:cNvSpPr>
          <p:nvPr>
            <p:ph type="sldNum" sz="quarter" idx="3"/>
          </p:nvPr>
        </p:nvSpPr>
        <p:spPr>
          <a:xfrm>
            <a:off x="4023783" y="8917812"/>
            <a:ext cx="3077103" cy="469011"/>
          </a:xfrm>
          <a:prstGeom prst="rect">
            <a:avLst/>
          </a:prstGeom>
        </p:spPr>
        <p:txBody>
          <a:bodyPr vert="horz" lIns="93576" tIns="46787" rIns="93576" bIns="46787" rtlCol="0" anchor="b"/>
          <a:lstStyle>
            <a:lvl1pPr algn="r">
              <a:defRPr sz="1200"/>
            </a:lvl1pPr>
          </a:lstStyle>
          <a:p>
            <a:fld id="{FF377CA9-05AE-4416-8BC6-73BDB2FCB51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103" cy="470663"/>
          </a:xfrm>
          <a:prstGeom prst="rect">
            <a:avLst/>
          </a:prstGeom>
        </p:spPr>
        <p:txBody>
          <a:bodyPr vert="horz" lIns="93576" tIns="46787" rIns="93576" bIns="46787" rtlCol="0"/>
          <a:lstStyle>
            <a:lvl1pPr algn="l">
              <a:defRPr sz="1200"/>
            </a:lvl1pPr>
          </a:lstStyle>
          <a:p>
            <a:endParaRPr lang="en-US"/>
          </a:p>
        </p:txBody>
      </p:sp>
      <p:sp>
        <p:nvSpPr>
          <p:cNvPr id="3" name="Date Placeholder 2"/>
          <p:cNvSpPr>
            <a:spLocks noGrp="1"/>
          </p:cNvSpPr>
          <p:nvPr>
            <p:ph type="dt" idx="1"/>
          </p:nvPr>
        </p:nvSpPr>
        <p:spPr>
          <a:xfrm>
            <a:off x="4023783" y="1"/>
            <a:ext cx="3077103" cy="470663"/>
          </a:xfrm>
          <a:prstGeom prst="rect">
            <a:avLst/>
          </a:prstGeom>
        </p:spPr>
        <p:txBody>
          <a:bodyPr vert="horz" lIns="93576" tIns="46787" rIns="93576" bIns="46787" rtlCol="0"/>
          <a:lstStyle>
            <a:lvl1pPr algn="r">
              <a:defRPr sz="1200"/>
            </a:lvl1pPr>
          </a:lstStyle>
          <a:p>
            <a:fld id="{06F4F880-F025-409B-8C99-FB036D38A3F5}" type="datetimeFigureOut">
              <a:rPr lang="en-US" smtClean="0"/>
              <a:t>3/23/2020</a:t>
            </a:fld>
            <a:endParaRPr lang="en-US"/>
          </a:p>
        </p:txBody>
      </p:sp>
      <p:sp>
        <p:nvSpPr>
          <p:cNvPr id="4" name="Slide Image Placeholder 3"/>
          <p:cNvSpPr>
            <a:spLocks noGrp="1" noRot="1" noChangeAspect="1"/>
          </p:cNvSpPr>
          <p:nvPr>
            <p:ph type="sldImg" idx="2"/>
          </p:nvPr>
        </p:nvSpPr>
        <p:spPr>
          <a:xfrm>
            <a:off x="1439863" y="1174750"/>
            <a:ext cx="4222750" cy="3167063"/>
          </a:xfrm>
          <a:prstGeom prst="rect">
            <a:avLst/>
          </a:prstGeom>
          <a:noFill/>
          <a:ln w="12700">
            <a:solidFill>
              <a:prstClr val="black"/>
            </a:solidFill>
          </a:ln>
        </p:spPr>
        <p:txBody>
          <a:bodyPr vert="horz" lIns="93576" tIns="46787" rIns="93576" bIns="46787" rtlCol="0" anchor="ctr"/>
          <a:lstStyle/>
          <a:p>
            <a:endParaRPr lang="en-US"/>
          </a:p>
        </p:txBody>
      </p:sp>
      <p:sp>
        <p:nvSpPr>
          <p:cNvPr id="5" name="Notes Placeholder 4"/>
          <p:cNvSpPr>
            <a:spLocks noGrp="1"/>
          </p:cNvSpPr>
          <p:nvPr>
            <p:ph type="body" sz="quarter" idx="3"/>
          </p:nvPr>
        </p:nvSpPr>
        <p:spPr>
          <a:xfrm>
            <a:off x="709611" y="4518360"/>
            <a:ext cx="5683253" cy="3695938"/>
          </a:xfrm>
          <a:prstGeom prst="rect">
            <a:avLst/>
          </a:prstGeom>
        </p:spPr>
        <p:txBody>
          <a:bodyPr vert="horz" lIns="93576" tIns="46787" rIns="93576" bIns="4678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812"/>
            <a:ext cx="3077103" cy="470663"/>
          </a:xfrm>
          <a:prstGeom prst="rect">
            <a:avLst/>
          </a:prstGeom>
        </p:spPr>
        <p:txBody>
          <a:bodyPr vert="horz" lIns="93576" tIns="46787" rIns="93576" bIns="46787" rtlCol="0" anchor="b"/>
          <a:lstStyle>
            <a:lvl1pPr algn="l">
              <a:defRPr sz="1200"/>
            </a:lvl1pPr>
          </a:lstStyle>
          <a:p>
            <a:endParaRPr lang="en-US"/>
          </a:p>
        </p:txBody>
      </p:sp>
      <p:sp>
        <p:nvSpPr>
          <p:cNvPr id="7" name="Slide Number Placeholder 6"/>
          <p:cNvSpPr>
            <a:spLocks noGrp="1"/>
          </p:cNvSpPr>
          <p:nvPr>
            <p:ph type="sldNum" sz="quarter" idx="5"/>
          </p:nvPr>
        </p:nvSpPr>
        <p:spPr>
          <a:xfrm>
            <a:off x="4023783" y="8917812"/>
            <a:ext cx="3077103" cy="470663"/>
          </a:xfrm>
          <a:prstGeom prst="rect">
            <a:avLst/>
          </a:prstGeom>
        </p:spPr>
        <p:txBody>
          <a:bodyPr vert="horz" lIns="93576" tIns="46787" rIns="93576" bIns="46787" rtlCol="0" anchor="b"/>
          <a:lstStyle>
            <a:lvl1pPr algn="r">
              <a:defRPr sz="1200"/>
            </a:lvl1pPr>
          </a:lstStyle>
          <a:p>
            <a:fld id="{B6703DC0-6549-4FAB-8862-0711BC790D2A}" type="slidenum">
              <a:rPr lang="en-US" smtClean="0"/>
              <a:t>‹#›</a:t>
            </a:fld>
            <a:endParaRPr lang="en-US"/>
          </a:p>
        </p:txBody>
      </p:sp>
    </p:spTree>
    <p:extLst>
      <p:ext uri="{BB962C8B-B14F-4D97-AF65-F5344CB8AC3E}">
        <p14:creationId xmlns:p14="http://schemas.microsoft.com/office/powerpoint/2010/main" val="736619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t>
            </a:r>
          </a:p>
        </p:txBody>
      </p:sp>
      <p:sp>
        <p:nvSpPr>
          <p:cNvPr id="4" name="Slide Number Placeholder 3"/>
          <p:cNvSpPr>
            <a:spLocks noGrp="1"/>
          </p:cNvSpPr>
          <p:nvPr>
            <p:ph type="sldNum" sz="quarter" idx="5"/>
          </p:nvPr>
        </p:nvSpPr>
        <p:spPr/>
        <p:txBody>
          <a:bodyPr/>
          <a:lstStyle/>
          <a:p>
            <a:fld id="{B6703DC0-6549-4FAB-8862-0711BC790D2A}" type="slidenum">
              <a:rPr lang="en-US" smtClean="0"/>
              <a:t>4</a:t>
            </a:fld>
            <a:endParaRPr lang="en-US"/>
          </a:p>
        </p:txBody>
      </p:sp>
    </p:spTree>
    <p:extLst>
      <p:ext uri="{BB962C8B-B14F-4D97-AF65-F5344CB8AC3E}">
        <p14:creationId xmlns:p14="http://schemas.microsoft.com/office/powerpoint/2010/main" val="4173240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703DC0-6549-4FAB-8862-0711BC790D2A}" type="slidenum">
              <a:rPr lang="en-US" smtClean="0"/>
              <a:t>6</a:t>
            </a:fld>
            <a:endParaRPr lang="en-US"/>
          </a:p>
        </p:txBody>
      </p:sp>
    </p:spTree>
    <p:extLst>
      <p:ext uri="{BB962C8B-B14F-4D97-AF65-F5344CB8AC3E}">
        <p14:creationId xmlns:p14="http://schemas.microsoft.com/office/powerpoint/2010/main" val="3083718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3/23/2020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3/23/2020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3/23/2020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buClr>
                <a:srgbClr val="002060"/>
              </a:buClr>
              <a:buFont typeface="Wingdings" pitchFamily="2" charset="2"/>
              <a:buChar char="Ø"/>
              <a:defRPr/>
            </a:lvl1pPr>
          </a:lstStyle>
          <a:p>
            <a:r>
              <a:rPr lang="en-US" dirty="0"/>
              <a:t>Click to edit Master title style</a:t>
            </a:r>
          </a:p>
        </p:txBody>
      </p:sp>
      <p:sp>
        <p:nvSpPr>
          <p:cNvPr id="3" name="Content Placeholder 2"/>
          <p:cNvSpPr>
            <a:spLocks noGrp="1"/>
          </p:cNvSpPr>
          <p:nvPr>
            <p:ph idx="1"/>
          </p:nvPr>
        </p:nvSpPr>
        <p:spPr>
          <a:xfrm>
            <a:off x="0" y="1143000"/>
            <a:ext cx="9144000" cy="5715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3/23/2020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3/23/2020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3/23/2020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3/23/2020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3/23/2020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3/23/2020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3/23/2020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62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0668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0" y="1066800"/>
            <a:ext cx="9144000" cy="5791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003366"/>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Ø"/>
        <a:defRPr sz="3200" kern="1200">
          <a:solidFill>
            <a:srgbClr val="003366"/>
          </a:solidFill>
          <a:latin typeface="+mn-lt"/>
          <a:ea typeface="+mn-ea"/>
          <a:cs typeface="+mn-cs"/>
        </a:defRPr>
      </a:lvl1pPr>
      <a:lvl2pPr marL="742950" indent="-285750" algn="l" defTabSz="914400" rtl="0" eaLnBrk="1" latinLnBrk="0" hangingPunct="1">
        <a:spcBef>
          <a:spcPct val="20000"/>
        </a:spcBef>
        <a:buFont typeface="Wingdings" pitchFamily="2" charset="2"/>
        <a:buChar char="Ø"/>
        <a:defRPr sz="2800" kern="1200">
          <a:solidFill>
            <a:srgbClr val="003366"/>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rgbClr val="003366"/>
          </a:solidFill>
          <a:latin typeface="+mn-lt"/>
          <a:ea typeface="+mn-ea"/>
          <a:cs typeface="+mn-cs"/>
        </a:defRPr>
      </a:lvl3pPr>
      <a:lvl4pPr marL="16002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4pPr>
      <a:lvl5pPr marL="20574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762000" y="1371600"/>
            <a:ext cx="7553325" cy="3048000"/>
          </a:xfrm>
          <a:prstGeom prst="rect">
            <a:avLst/>
          </a:prstGeom>
          <a:blipFill>
            <a:blip r:embed="rId3" cstate="print"/>
            <a:tile tx="0" ty="0" sx="100000" sy="100000" flip="none" algn="tl"/>
          </a:blipFill>
          <a:ln w="9525">
            <a:noFill/>
            <a:miter lim="800000"/>
            <a:headEnd/>
            <a:tailEnd/>
          </a:ln>
          <a:effectLst>
            <a:softEdge rad="317500"/>
          </a:effectLst>
        </p:spPr>
      </p:pic>
      <p:sp>
        <p:nvSpPr>
          <p:cNvPr id="3" name="Subtitle 2"/>
          <p:cNvSpPr>
            <a:spLocks noGrp="1"/>
          </p:cNvSpPr>
          <p:nvPr>
            <p:ph type="subTitle" idx="1"/>
          </p:nvPr>
        </p:nvSpPr>
        <p:spPr>
          <a:xfrm>
            <a:off x="1422400" y="5143500"/>
            <a:ext cx="6400800" cy="1371600"/>
          </a:xfrm>
        </p:spPr>
        <p:txBody>
          <a:bodyPr>
            <a:normAutofit/>
          </a:bodyPr>
          <a:lstStyle/>
          <a:p>
            <a:pPr>
              <a:spcBef>
                <a:spcPts val="0"/>
              </a:spcBef>
            </a:pPr>
            <a:r>
              <a:rPr lang="en-US" sz="2000" dirty="0">
                <a:solidFill>
                  <a:schemeClr val="tx1">
                    <a:lumMod val="95000"/>
                    <a:lumOff val="5000"/>
                  </a:schemeClr>
                </a:solidFill>
              </a:rPr>
              <a:t>JoLynn Gower</a:t>
            </a:r>
          </a:p>
          <a:p>
            <a:pPr>
              <a:spcBef>
                <a:spcPts val="0"/>
              </a:spcBef>
            </a:pPr>
            <a:r>
              <a:rPr lang="en-US" sz="2000" dirty="0">
                <a:solidFill>
                  <a:schemeClr val="tx1">
                    <a:lumMod val="95000"/>
                    <a:lumOff val="5000"/>
                  </a:schemeClr>
                </a:solidFill>
              </a:rPr>
              <a:t>Spring 2020</a:t>
            </a:r>
          </a:p>
          <a:p>
            <a:pPr>
              <a:spcBef>
                <a:spcPts val="0"/>
              </a:spcBef>
            </a:pPr>
            <a:r>
              <a:rPr lang="en-US" sz="2000" dirty="0">
                <a:solidFill>
                  <a:schemeClr val="tx1">
                    <a:lumMod val="95000"/>
                    <a:lumOff val="5000"/>
                  </a:schemeClr>
                </a:solidFill>
              </a:rPr>
              <a:t>217-493-6151</a:t>
            </a:r>
          </a:p>
          <a:p>
            <a:pPr>
              <a:spcBef>
                <a:spcPts val="0"/>
              </a:spcBef>
            </a:pPr>
            <a:r>
              <a:rPr lang="en-US" sz="2000" dirty="0">
                <a:solidFill>
                  <a:schemeClr val="tx1">
                    <a:lumMod val="95000"/>
                    <a:lumOff val="5000"/>
                  </a:schemeClr>
                </a:solidFill>
              </a:rPr>
              <a:t>jgower@guardingthetruth.org</a:t>
            </a:r>
          </a:p>
        </p:txBody>
      </p:sp>
      <p:sp>
        <p:nvSpPr>
          <p:cNvPr id="5" name="TextBox 4"/>
          <p:cNvSpPr txBox="1"/>
          <p:nvPr/>
        </p:nvSpPr>
        <p:spPr>
          <a:xfrm>
            <a:off x="2514600" y="1600200"/>
            <a:ext cx="4429289" cy="2492990"/>
          </a:xfrm>
          <a:prstGeom prst="rect">
            <a:avLst/>
          </a:prstGeom>
          <a:noFill/>
        </p:spPr>
        <p:txBody>
          <a:bodyPr wrap="square" rtlCol="0">
            <a:spAutoFit/>
          </a:bodyPr>
          <a:lstStyle/>
          <a:p>
            <a:pPr algn="ctr"/>
            <a:r>
              <a:rPr lang="en-US" sz="60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EN GARDE!</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A STUDY OF UNSEEN FORCES AT WORK</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 IN OUR WORLD</a:t>
            </a:r>
          </a:p>
        </p:txBody>
      </p:sp>
      <p:sp>
        <p:nvSpPr>
          <p:cNvPr id="7" name="TextBox 6"/>
          <p:cNvSpPr txBox="1"/>
          <p:nvPr/>
        </p:nvSpPr>
        <p:spPr>
          <a:xfrm>
            <a:off x="7620000" y="6248400"/>
            <a:ext cx="1295400" cy="369332"/>
          </a:xfrm>
          <a:prstGeom prst="rect">
            <a:avLst/>
          </a:prstGeom>
          <a:noFill/>
        </p:spPr>
        <p:txBody>
          <a:bodyPr wrap="square" rtlCol="0">
            <a:spAutoFit/>
          </a:bodyPr>
          <a:lstStyle/>
          <a:p>
            <a:r>
              <a:rPr lang="en-US" dirty="0"/>
              <a:t>Lesson 13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6DD27-1682-4AF7-BBC8-ACCAD580892F}"/>
              </a:ext>
            </a:extLst>
          </p:cNvPr>
          <p:cNvSpPr>
            <a:spLocks noGrp="1"/>
          </p:cNvSpPr>
          <p:nvPr>
            <p:ph type="title"/>
          </p:nvPr>
        </p:nvSpPr>
        <p:spPr>
          <a:xfrm>
            <a:off x="0" y="0"/>
            <a:ext cx="9144000" cy="762000"/>
          </a:xfrm>
        </p:spPr>
        <p:txBody>
          <a:bodyPr>
            <a:normAutofit/>
          </a:bodyPr>
          <a:lstStyle/>
          <a:p>
            <a:pPr>
              <a:buNone/>
            </a:pPr>
            <a:r>
              <a:rPr lang="en-US" dirty="0"/>
              <a:t>CHARACTERISTICS</a:t>
            </a:r>
          </a:p>
        </p:txBody>
      </p:sp>
      <p:sp>
        <p:nvSpPr>
          <p:cNvPr id="4" name="Content Placeholder 3">
            <a:extLst>
              <a:ext uri="{FF2B5EF4-FFF2-40B4-BE49-F238E27FC236}">
                <a16:creationId xmlns:a16="http://schemas.microsoft.com/office/drawing/2014/main" id="{FCE0CEB7-4707-40AB-8DC8-32E8EFDF86FA}"/>
              </a:ext>
            </a:extLst>
          </p:cNvPr>
          <p:cNvSpPr>
            <a:spLocks noGrp="1"/>
          </p:cNvSpPr>
          <p:nvPr>
            <p:ph idx="1"/>
          </p:nvPr>
        </p:nvSpPr>
        <p:spPr>
          <a:xfrm>
            <a:off x="0" y="762000"/>
            <a:ext cx="9144000" cy="6096000"/>
          </a:xfrm>
        </p:spPr>
        <p:txBody>
          <a:bodyPr>
            <a:noAutofit/>
          </a:bodyPr>
          <a:lstStyle/>
          <a:p>
            <a:pPr marL="137160">
              <a:lnSpc>
                <a:spcPct val="88000"/>
              </a:lnSpc>
              <a:spcBef>
                <a:spcPts val="0"/>
              </a:spcBef>
            </a:pPr>
            <a:r>
              <a:rPr lang="en-US" sz="2800" b="1" dirty="0"/>
              <a:t>Revelation </a:t>
            </a:r>
            <a:r>
              <a:rPr lang="en-US" sz="2800" b="1" spc="-150" dirty="0"/>
              <a:t>21:10-17 …</a:t>
            </a:r>
            <a:r>
              <a:rPr lang="en-US" sz="2800" spc="-150" dirty="0"/>
              <a:t>and </a:t>
            </a:r>
            <a:r>
              <a:rPr lang="en-US" sz="2800" dirty="0"/>
              <a:t>showed me the holy city, Jerusalem, </a:t>
            </a:r>
            <a:r>
              <a:rPr lang="en-US" sz="2800" spc="-150" dirty="0"/>
              <a:t>coming down out of </a:t>
            </a:r>
            <a:r>
              <a:rPr lang="en-US" sz="2800" dirty="0"/>
              <a:t>heaven</a:t>
            </a:r>
            <a:r>
              <a:rPr lang="en-US" sz="2800" spc="-150" dirty="0"/>
              <a:t> from </a:t>
            </a:r>
            <a:r>
              <a:rPr lang="en-US" sz="2800" dirty="0"/>
              <a:t>God, </a:t>
            </a:r>
            <a:r>
              <a:rPr lang="en-US" sz="2800" spc="-150" dirty="0"/>
              <a:t>hav</a:t>
            </a:r>
            <a:r>
              <a:rPr lang="en-US" sz="2800" dirty="0"/>
              <a:t>in</a:t>
            </a:r>
            <a:r>
              <a:rPr lang="en-US" sz="2800" spc="-150" dirty="0"/>
              <a:t>g</a:t>
            </a:r>
            <a:r>
              <a:rPr lang="en-US" sz="2800" dirty="0"/>
              <a:t> the glory of God. Her brilliance was like a very costly stone</a:t>
            </a:r>
            <a:r>
              <a:rPr lang="en-US" sz="2800" spc="-150" dirty="0"/>
              <a:t>, as a stone of </a:t>
            </a:r>
            <a:r>
              <a:rPr lang="en-US" sz="2800" dirty="0"/>
              <a:t>crystal-clear jasper.</a:t>
            </a:r>
            <a:r>
              <a:rPr lang="en-US" sz="2800" spc="-150" dirty="0"/>
              <a:t> It had a </a:t>
            </a:r>
            <a:r>
              <a:rPr lang="en-US" sz="2800" dirty="0"/>
              <a:t>great and high wall, with twelve gates, and at the gates twelve angels; names </a:t>
            </a:r>
            <a:r>
              <a:rPr lang="en-US" sz="2800" i="1" dirty="0"/>
              <a:t>were</a:t>
            </a:r>
            <a:r>
              <a:rPr lang="en-US" sz="2800" dirty="0"/>
              <a:t> </a:t>
            </a:r>
            <a:r>
              <a:rPr lang="en-US" sz="2800" spc="-150" dirty="0"/>
              <a:t>written on them, which are </a:t>
            </a:r>
            <a:r>
              <a:rPr lang="en-US" sz="2800" i="1" dirty="0"/>
              <a:t>the names</a:t>
            </a:r>
            <a:r>
              <a:rPr lang="en-US" sz="2800" dirty="0"/>
              <a:t> of the twelve tribes of the sons of Israel. </a:t>
            </a:r>
            <a:r>
              <a:rPr lang="en-US" sz="2800" i="1" dirty="0"/>
              <a:t>There were</a:t>
            </a:r>
            <a:r>
              <a:rPr lang="en-US" sz="2800" dirty="0"/>
              <a:t> three gates on the east, three gates on the north, three gates on the south and three </a:t>
            </a:r>
            <a:r>
              <a:rPr lang="en-US" sz="2800" spc="-150" dirty="0"/>
              <a:t>gates on the </a:t>
            </a:r>
            <a:r>
              <a:rPr lang="en-US" sz="2800" dirty="0"/>
              <a:t>west. And the wall of the city had twelve foundation stones; on them </a:t>
            </a:r>
            <a:r>
              <a:rPr lang="en-US" sz="2800" i="1" dirty="0"/>
              <a:t>were</a:t>
            </a:r>
            <a:r>
              <a:rPr lang="en-US" sz="2800" dirty="0"/>
              <a:t> the twelve names of the twelve apostles of the Lamb</a:t>
            </a:r>
            <a:r>
              <a:rPr lang="en-US" sz="2800" spc="-150" dirty="0"/>
              <a:t>. The one who </a:t>
            </a:r>
            <a:r>
              <a:rPr lang="en-US" sz="2800" dirty="0"/>
              <a:t>spoke with me had a gold measuring rod to measure the city, its gates and its wall. The city is laid out as a square; its </a:t>
            </a:r>
            <a:r>
              <a:rPr lang="en-US" sz="2800" spc="-150" dirty="0"/>
              <a:t>length is as </a:t>
            </a:r>
            <a:r>
              <a:rPr lang="en-US" sz="2800" dirty="0"/>
              <a:t>great as the width; and he measured the city with the rod, fifteen hundred miles; its length and width and height are equal. </a:t>
            </a:r>
            <a:br>
              <a:rPr lang="en-US" sz="2800" dirty="0"/>
            </a:br>
            <a:endParaRPr lang="en-US" sz="2800" dirty="0"/>
          </a:p>
        </p:txBody>
      </p:sp>
    </p:spTree>
    <p:extLst>
      <p:ext uri="{BB962C8B-B14F-4D97-AF65-F5344CB8AC3E}">
        <p14:creationId xmlns:p14="http://schemas.microsoft.com/office/powerpoint/2010/main" val="1997596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buNone/>
            </a:pPr>
            <a:r>
              <a:rPr lang="en-US" dirty="0"/>
              <a:t>CHARACTERISTICS (2)</a:t>
            </a:r>
          </a:p>
        </p:txBody>
      </p:sp>
      <p:sp>
        <p:nvSpPr>
          <p:cNvPr id="3" name="Content Placeholder 2"/>
          <p:cNvSpPr>
            <a:spLocks noGrp="1"/>
          </p:cNvSpPr>
          <p:nvPr>
            <p:ph idx="1"/>
          </p:nvPr>
        </p:nvSpPr>
        <p:spPr>
          <a:xfrm>
            <a:off x="0" y="914400"/>
            <a:ext cx="9144000" cy="5943600"/>
          </a:xfrm>
        </p:spPr>
        <p:txBody>
          <a:bodyPr>
            <a:noAutofit/>
          </a:bodyPr>
          <a:lstStyle/>
          <a:p>
            <a:pPr>
              <a:lnSpc>
                <a:spcPct val="95000"/>
              </a:lnSpc>
              <a:spcBef>
                <a:spcPts val="400"/>
              </a:spcBef>
            </a:pPr>
            <a:r>
              <a:rPr lang="en-US" sz="2800" b="1" dirty="0"/>
              <a:t>Revelation 21:17-21 </a:t>
            </a:r>
            <a:r>
              <a:rPr lang="en-US" sz="2800" dirty="0"/>
              <a:t> And he measured its wall, seventy-tw</a:t>
            </a:r>
            <a:r>
              <a:rPr lang="en-US" sz="2800" spc="-150" dirty="0"/>
              <a:t>o yards</a:t>
            </a:r>
            <a:r>
              <a:rPr lang="en-US" sz="2800" dirty="0"/>
              <a:t>, </a:t>
            </a:r>
            <a:r>
              <a:rPr lang="en-US" sz="2800" i="1" dirty="0"/>
              <a:t>according to</a:t>
            </a:r>
            <a:r>
              <a:rPr lang="en-US" sz="2800" dirty="0"/>
              <a:t> human measurements, which are </a:t>
            </a:r>
            <a:r>
              <a:rPr lang="en-US" sz="2800" i="1" dirty="0"/>
              <a:t>also</a:t>
            </a:r>
            <a:r>
              <a:rPr lang="en-US" sz="2800" dirty="0"/>
              <a:t> angelic </a:t>
            </a:r>
            <a:r>
              <a:rPr lang="en-US" sz="2800" i="1" dirty="0"/>
              <a:t>measurements.</a:t>
            </a:r>
            <a:r>
              <a:rPr lang="en-US" sz="2800" dirty="0"/>
              <a:t> The material of the wall was jasper; and the city was pure gold, like clear glass. The foundation stones of the city wall were adorned with every kind of precious stone. The first foundation stone was jasper; the second, sapphire; the third, chalcedony; the fourth, emerald; </a:t>
            </a:r>
            <a:br>
              <a:rPr lang="en-US" sz="2800" dirty="0"/>
            </a:br>
            <a:r>
              <a:rPr lang="en-US" sz="2800" dirty="0"/>
              <a:t>the fifth, sardonyx; the sixth, </a:t>
            </a:r>
            <a:r>
              <a:rPr lang="en-US" sz="2800" dirty="0" err="1"/>
              <a:t>sardius</a:t>
            </a:r>
            <a:r>
              <a:rPr lang="en-US" sz="2800" dirty="0"/>
              <a:t>; the seventh, chrysolite; the eighth, beryl; the ninth, topaz; the tenth, chrysoprase; the eleventh, jacinth; the twelfth, amethyst. And the twelve gates were twelve pearls; each one of the gates was a single pearl. And the street of the city was pure gold, like transparent glass.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a:t>CHARACTERISTICS (3)</a:t>
            </a:r>
          </a:p>
        </p:txBody>
      </p:sp>
      <p:sp>
        <p:nvSpPr>
          <p:cNvPr id="3" name="Content Placeholder 2"/>
          <p:cNvSpPr>
            <a:spLocks noGrp="1"/>
          </p:cNvSpPr>
          <p:nvPr>
            <p:ph idx="1"/>
          </p:nvPr>
        </p:nvSpPr>
        <p:spPr>
          <a:xfrm>
            <a:off x="0" y="838200"/>
            <a:ext cx="9144000" cy="6019800"/>
          </a:xfrm>
        </p:spPr>
        <p:txBody>
          <a:bodyPr>
            <a:noAutofit/>
          </a:bodyPr>
          <a:lstStyle/>
          <a:p>
            <a:pPr>
              <a:lnSpc>
                <a:spcPct val="88000"/>
              </a:lnSpc>
              <a:spcBef>
                <a:spcPts val="0"/>
              </a:spcBef>
            </a:pPr>
            <a:r>
              <a:rPr lang="en-US" sz="2800" b="1" dirty="0"/>
              <a:t>Revelation 21:22-27 </a:t>
            </a:r>
            <a:r>
              <a:rPr lang="en-US" sz="2800" dirty="0"/>
              <a:t> I saw no temple in it, for the Lord God the Almighty and the Lamb are its temple. </a:t>
            </a:r>
            <a:br>
              <a:rPr lang="en-US" sz="2800" dirty="0"/>
            </a:br>
            <a:r>
              <a:rPr lang="en-US" sz="2800" dirty="0"/>
              <a:t>And the city has no need of the sun or of the moon to shine on it, for the glory of God has illumined it, and its lamp </a:t>
            </a:r>
            <a:r>
              <a:rPr lang="en-US" sz="2800" i="1" dirty="0"/>
              <a:t>is</a:t>
            </a:r>
            <a:r>
              <a:rPr lang="en-US" sz="2800" dirty="0"/>
              <a:t> the Lamb. The nations will walk by its light, and the kings of the earth will bring their glory into it. </a:t>
            </a:r>
            <a:br>
              <a:rPr lang="en-US" sz="2800" dirty="0"/>
            </a:br>
            <a:r>
              <a:rPr lang="en-US" sz="2800" dirty="0"/>
              <a:t>In the daytime (for there will be no night there) its gates will never be closed; and they will bring the glory and the honor of the nations into it; and nothing unclean, and no one who practices abomination and lying, shall ever come into it, but only those whose names are written in the Lamb's book of life.</a:t>
            </a:r>
          </a:p>
          <a:p>
            <a:pPr>
              <a:lnSpc>
                <a:spcPct val="88000"/>
              </a:lnSpc>
              <a:spcBef>
                <a:spcPts val="0"/>
              </a:spcBef>
            </a:pPr>
            <a:r>
              <a:rPr lang="en-US" sz="2800" b="1" dirty="0"/>
              <a:t>Hebrews 9:11 </a:t>
            </a:r>
            <a:r>
              <a:rPr lang="en-US" sz="2800" dirty="0"/>
              <a:t> But when Christ appeared </a:t>
            </a:r>
            <a:r>
              <a:rPr lang="en-US" sz="2800" i="1" dirty="0"/>
              <a:t>as</a:t>
            </a:r>
            <a:r>
              <a:rPr lang="en-US" sz="2800" dirty="0"/>
              <a:t> a high priest of the good things to come, </a:t>
            </a:r>
            <a:r>
              <a:rPr lang="en-US" sz="2800" i="1" dirty="0"/>
              <a:t>He entered</a:t>
            </a:r>
            <a:r>
              <a:rPr lang="en-US" sz="2800" dirty="0"/>
              <a:t> through the greater and more perfect tabernacle, not made with hands, that is to say, not of this creation; </a:t>
            </a:r>
            <a:br>
              <a:rPr lang="en-US" sz="2800" dirty="0"/>
            </a:br>
            <a:r>
              <a:rPr lang="en-US" sz="2800"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VERSE FOR THE JOURNEY</a:t>
            </a:r>
          </a:p>
        </p:txBody>
      </p:sp>
      <p:sp>
        <p:nvSpPr>
          <p:cNvPr id="3" name="Content Placeholder 2"/>
          <p:cNvSpPr>
            <a:spLocks noGrp="1"/>
          </p:cNvSpPr>
          <p:nvPr>
            <p:ph idx="1"/>
          </p:nvPr>
        </p:nvSpPr>
        <p:spPr/>
        <p:txBody>
          <a:bodyPr>
            <a:normAutofit/>
          </a:bodyPr>
          <a:lstStyle/>
          <a:p>
            <a:r>
              <a:rPr lang="en-US" sz="2800" b="1" dirty="0"/>
              <a:t>Ephesians 6:10-13</a:t>
            </a:r>
            <a:r>
              <a:rPr lang="en-US" sz="2800"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sz="2800" i="1" dirty="0"/>
              <a:t>forces</a:t>
            </a:r>
            <a:r>
              <a:rPr lang="en-US" sz="2800" dirty="0"/>
              <a:t> of wickedness in the heavenly </a:t>
            </a:r>
            <a:r>
              <a:rPr lang="en-US" sz="2800" i="1" dirty="0"/>
              <a:t>places.</a:t>
            </a:r>
            <a:r>
              <a:rPr lang="en-US" sz="2800" dirty="0"/>
              <a:t> Therefore, take up the full armor of God, so that you will be able to resist in the evil day, and having done everything, to stand firm. </a:t>
            </a:r>
          </a:p>
          <a:p>
            <a:pPr>
              <a:lnSpc>
                <a:spcPct val="95000"/>
              </a:lnSpc>
              <a:spcBef>
                <a:spcPts val="300"/>
              </a:spcBef>
            </a:pPr>
            <a:r>
              <a:rPr lang="en-US" sz="2800" dirty="0"/>
              <a:t>Struggle: </a:t>
            </a:r>
            <a:r>
              <a:rPr lang="en-US" sz="2800" i="1" dirty="0"/>
              <a:t>pale: </a:t>
            </a:r>
            <a:r>
              <a:rPr lang="en-US" sz="2800" dirty="0"/>
              <a:t>to wrestle; a close quarters combat</a:t>
            </a:r>
          </a:p>
          <a:p>
            <a:pPr>
              <a:lnSpc>
                <a:spcPct val="95000"/>
              </a:lnSpc>
              <a:spcBef>
                <a:spcPts val="300"/>
              </a:spcBef>
            </a:pPr>
            <a:r>
              <a:rPr lang="en-US" sz="2800" dirty="0"/>
              <a:t>Resist: </a:t>
            </a:r>
            <a:r>
              <a:rPr lang="en-US" sz="2800" i="1" dirty="0" err="1"/>
              <a:t>anthistemi</a:t>
            </a:r>
            <a:r>
              <a:rPr lang="en-US" sz="2800" i="1" dirty="0"/>
              <a:t>: </a:t>
            </a:r>
            <a:r>
              <a:rPr lang="en-US" sz="2800" dirty="0"/>
              <a:t>withstand while opposing</a:t>
            </a:r>
          </a:p>
          <a:p>
            <a:pPr>
              <a:lnSpc>
                <a:spcPct val="95000"/>
              </a:lnSpc>
              <a:spcBef>
                <a:spcPts val="300"/>
              </a:spcBef>
            </a:pPr>
            <a:r>
              <a:rPr lang="en-US" sz="2800" dirty="0"/>
              <a:t>Stand: </a:t>
            </a:r>
            <a:r>
              <a:rPr lang="en-US" sz="2800" i="1" dirty="0" err="1"/>
              <a:t>histemi</a:t>
            </a:r>
            <a:r>
              <a:rPr lang="en-US" sz="2800" i="1" dirty="0"/>
              <a:t>:</a:t>
            </a:r>
            <a:r>
              <a:rPr lang="en-US" sz="2800" dirty="0"/>
              <a:t> make a stand; be established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WHERE IS THE NEW JERUSALEM?</a:t>
            </a:r>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200"/>
              </a:spcBef>
            </a:pPr>
            <a:r>
              <a:rPr lang="en-US" sz="2800" dirty="0"/>
              <a:t>Although Christians think of “heaven” as their eternal dwelling place, Scripture indicates that we will be living in the New Jerusalem after the millennial reign of Christ</a:t>
            </a:r>
          </a:p>
          <a:p>
            <a:pPr>
              <a:lnSpc>
                <a:spcPct val="88000"/>
              </a:lnSpc>
              <a:spcBef>
                <a:spcPts val="200"/>
              </a:spcBef>
            </a:pPr>
            <a:r>
              <a:rPr lang="en-US" sz="2800" b="1" dirty="0"/>
              <a:t>Hebrews 11:8-10 </a:t>
            </a:r>
            <a:r>
              <a:rPr lang="en-US" sz="2800" dirty="0"/>
              <a:t>By faith Abraham, when he was called, obeyed by going out </a:t>
            </a:r>
            <a:r>
              <a:rPr lang="en-US" sz="2800" spc="-150" dirty="0"/>
              <a:t>to a place </a:t>
            </a:r>
            <a:r>
              <a:rPr lang="en-US" sz="2800" dirty="0"/>
              <a:t>which he was to receive for an inheritance; he went out, not knowing where he was going. By faith he lived as an alien in the land of promise, as in a foreign </a:t>
            </a:r>
            <a:r>
              <a:rPr lang="en-US" sz="2800" i="1" dirty="0"/>
              <a:t>land,</a:t>
            </a:r>
            <a:r>
              <a:rPr lang="en-US" sz="2800" dirty="0"/>
              <a:t> dwelling in tents with Isaac and Jacob, fellow heirs of the same promise; for he was looking for the </a:t>
            </a:r>
            <a:r>
              <a:rPr lang="en-US" sz="2800" dirty="0">
                <a:effectLst>
                  <a:outerShdw blurRad="38100" dist="38100" dir="2700000" algn="tl">
                    <a:srgbClr val="000000">
                      <a:alpha val="43137"/>
                    </a:srgbClr>
                  </a:outerShdw>
                </a:effectLst>
              </a:rPr>
              <a:t>city which has foundations, whose architect and builder is God. </a:t>
            </a:r>
          </a:p>
          <a:p>
            <a:pPr>
              <a:lnSpc>
                <a:spcPct val="88000"/>
              </a:lnSpc>
              <a:spcBef>
                <a:spcPts val="200"/>
              </a:spcBef>
            </a:pPr>
            <a:r>
              <a:rPr lang="en-US" sz="2800" b="1" dirty="0"/>
              <a:t>Hebrews 12:22 </a:t>
            </a:r>
            <a:r>
              <a:rPr lang="en-US" sz="2800" dirty="0"/>
              <a:t> But you have come to Mount Zion and to the city of the living God, the heavenly Jerusalem, and to myriads of angels… </a:t>
            </a:r>
            <a:br>
              <a:rPr lang="en-US" sz="2800" dirty="0"/>
            </a:br>
            <a:endParaRPr lang="en-US" sz="2800" dirty="0">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a:t>THE ALLEGORY</a:t>
            </a:r>
          </a:p>
        </p:txBody>
      </p:sp>
      <p:sp>
        <p:nvSpPr>
          <p:cNvPr id="3" name="Content Placeholder 2"/>
          <p:cNvSpPr>
            <a:spLocks noGrp="1"/>
          </p:cNvSpPr>
          <p:nvPr>
            <p:ph idx="1"/>
          </p:nvPr>
        </p:nvSpPr>
        <p:spPr>
          <a:xfrm>
            <a:off x="0" y="838200"/>
            <a:ext cx="9144000" cy="6019800"/>
          </a:xfrm>
        </p:spPr>
        <p:txBody>
          <a:bodyPr>
            <a:noAutofit/>
          </a:bodyPr>
          <a:lstStyle/>
          <a:p>
            <a:pPr>
              <a:lnSpc>
                <a:spcPct val="95000"/>
              </a:lnSpc>
              <a:spcBef>
                <a:spcPts val="200"/>
              </a:spcBef>
            </a:pPr>
            <a:r>
              <a:rPr lang="en-US" sz="2800" b="1" dirty="0"/>
              <a:t>Galatians 4:21-26 </a:t>
            </a:r>
            <a:r>
              <a:rPr lang="en-US" sz="2800" dirty="0"/>
              <a:t> Tell me, you who want to be under law</a:t>
            </a:r>
            <a:r>
              <a:rPr lang="en-US" sz="2800" spc="-150" dirty="0"/>
              <a:t>, do you not </a:t>
            </a:r>
            <a:r>
              <a:rPr lang="en-US" sz="2800" dirty="0"/>
              <a:t>listen to the law? For it is written that Abraham had two sons, one by the bondwoman and one by the free woman. But the son by the bond-woman was born </a:t>
            </a:r>
            <a:r>
              <a:rPr lang="en-US" sz="2800" spc="-150" dirty="0"/>
              <a:t>according to the </a:t>
            </a:r>
            <a:r>
              <a:rPr lang="en-US" sz="2800" dirty="0"/>
              <a:t>flesh, and the son by </a:t>
            </a:r>
            <a:r>
              <a:rPr lang="en-US" sz="2800" spc="-150" dirty="0"/>
              <a:t>the </a:t>
            </a:r>
            <a:r>
              <a:rPr lang="en-US" sz="2800" dirty="0"/>
              <a:t>free woman through the promise</a:t>
            </a:r>
            <a:r>
              <a:rPr lang="en-US" sz="2800" spc="-150" dirty="0"/>
              <a:t>. This is </a:t>
            </a:r>
            <a:r>
              <a:rPr lang="en-US" sz="2800" dirty="0"/>
              <a:t>alle</a:t>
            </a:r>
            <a:r>
              <a:rPr lang="en-US" sz="2800" spc="-150" dirty="0"/>
              <a:t>gorica</a:t>
            </a:r>
            <a:r>
              <a:rPr lang="en-US" sz="2800" dirty="0"/>
              <a:t>lly speaking, for these </a:t>
            </a:r>
            <a:r>
              <a:rPr lang="en-US" sz="2800" i="1" dirty="0"/>
              <a:t>women</a:t>
            </a:r>
            <a:r>
              <a:rPr lang="en-US" sz="2800" dirty="0"/>
              <a:t> are two covenants: one </a:t>
            </a:r>
            <a:r>
              <a:rPr lang="en-US" sz="2800" i="1" dirty="0"/>
              <a:t>proceeding</a:t>
            </a:r>
            <a:r>
              <a:rPr lang="en-US" sz="2800" dirty="0"/>
              <a:t> from Mount Sinai bearing children who are to be slaves; she is Hagar. Now this Hagar is Mount Sinai in Arabia and corresponds to the present Jerusalem, for she is in slavery with her children. But the Jerusalem above is free; she is our mother. </a:t>
            </a:r>
          </a:p>
          <a:p>
            <a:pPr>
              <a:lnSpc>
                <a:spcPct val="95000"/>
              </a:lnSpc>
              <a:spcBef>
                <a:spcPts val="200"/>
              </a:spcBef>
            </a:pPr>
            <a:r>
              <a:rPr lang="en-US" sz="2800" dirty="0"/>
              <a:t>Hagar – Sinai – slave – Jerusalem on earth</a:t>
            </a:r>
          </a:p>
          <a:p>
            <a:pPr>
              <a:lnSpc>
                <a:spcPct val="95000"/>
              </a:lnSpc>
              <a:spcBef>
                <a:spcPts val="200"/>
              </a:spcBef>
            </a:pPr>
            <a:r>
              <a:rPr lang="en-US" sz="2800" dirty="0"/>
              <a:t>Sarah – Mt. Zion – free – New Jerusalem from heaven</a:t>
            </a:r>
          </a:p>
          <a:p>
            <a:pPr>
              <a:lnSpc>
                <a:spcPct val="88000"/>
              </a:lnSpc>
              <a:spcBef>
                <a:spcPts val="0"/>
              </a:spcBef>
            </a:pP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pPr>
              <a:buNone/>
            </a:pPr>
            <a:r>
              <a:rPr lang="en-US" dirty="0"/>
              <a:t>COMPARING MOUNTAINS</a:t>
            </a:r>
          </a:p>
        </p:txBody>
      </p:sp>
      <p:sp>
        <p:nvSpPr>
          <p:cNvPr id="3" name="Content Placeholder 2"/>
          <p:cNvSpPr>
            <a:spLocks noGrp="1"/>
          </p:cNvSpPr>
          <p:nvPr>
            <p:ph idx="1"/>
          </p:nvPr>
        </p:nvSpPr>
        <p:spPr>
          <a:xfrm>
            <a:off x="0" y="828261"/>
            <a:ext cx="9144000" cy="6029739"/>
          </a:xfrm>
        </p:spPr>
        <p:txBody>
          <a:bodyPr>
            <a:noAutofit/>
          </a:bodyPr>
          <a:lstStyle/>
          <a:p>
            <a:pPr>
              <a:lnSpc>
                <a:spcPct val="88000"/>
              </a:lnSpc>
              <a:spcBef>
                <a:spcPts val="0"/>
              </a:spcBef>
            </a:pPr>
            <a:r>
              <a:rPr lang="en-US" sz="2800" b="1" dirty="0"/>
              <a:t>Hebrews 12:18-24 </a:t>
            </a:r>
            <a:r>
              <a:rPr lang="en-US" sz="2800" dirty="0"/>
              <a:t> For you have not come to </a:t>
            </a:r>
            <a:r>
              <a:rPr lang="en-US" sz="2800" i="1" dirty="0"/>
              <a:t>a mountain</a:t>
            </a:r>
            <a:r>
              <a:rPr lang="en-US" sz="2800" dirty="0"/>
              <a:t> that can be touched </a:t>
            </a:r>
            <a:r>
              <a:rPr lang="en-US" sz="2800" spc="-150" dirty="0"/>
              <a:t>and to a </a:t>
            </a:r>
            <a:r>
              <a:rPr lang="en-US" sz="2800" dirty="0"/>
              <a:t>blazing fire, and to darkness and gloom and whirlwind, and to the blast of a trumpet and the sound of words which </a:t>
            </a:r>
            <a:r>
              <a:rPr lang="en-US" sz="2800" i="1" dirty="0"/>
              <a:t>sound was such that</a:t>
            </a:r>
            <a:r>
              <a:rPr lang="en-US" sz="2800" dirty="0"/>
              <a:t> </a:t>
            </a:r>
            <a:r>
              <a:rPr lang="en-US" sz="2800" spc="-150" dirty="0"/>
              <a:t>those who heard </a:t>
            </a:r>
            <a:r>
              <a:rPr lang="en-US" sz="2800" dirty="0"/>
              <a:t>begged that no further word </a:t>
            </a:r>
            <a:r>
              <a:rPr lang="en-US" sz="2800" spc="-150" dirty="0"/>
              <a:t>be </a:t>
            </a:r>
            <a:r>
              <a:rPr lang="en-US" sz="2800" dirty="0"/>
              <a:t>spoken to them</a:t>
            </a:r>
            <a:r>
              <a:rPr lang="en-US" sz="2800" spc="-150" dirty="0"/>
              <a:t>. For they could not </a:t>
            </a:r>
            <a:r>
              <a:rPr lang="en-US" sz="2800" dirty="0"/>
              <a:t>bear the comm</a:t>
            </a:r>
            <a:r>
              <a:rPr lang="en-US" sz="2800" spc="-150" dirty="0"/>
              <a:t>and </a:t>
            </a:r>
            <a:r>
              <a:rPr lang="en-US" sz="2400" dirty="0"/>
              <a:t>"</a:t>
            </a:r>
            <a:r>
              <a:rPr lang="en-US" sz="2400" cap="small" dirty="0"/>
              <a:t>IF EVEN A BEAST TOUCHES THE MOUNTAIN</a:t>
            </a:r>
            <a:r>
              <a:rPr lang="en-US" sz="2400" dirty="0"/>
              <a:t>, </a:t>
            </a:r>
            <a:r>
              <a:rPr lang="en-US" sz="2400" cap="small" dirty="0"/>
              <a:t>IT WILL BE STONED</a:t>
            </a:r>
            <a:r>
              <a:rPr lang="en-US" sz="2400" cap="small" spc="-150" dirty="0"/>
              <a:t> </a:t>
            </a:r>
            <a:r>
              <a:rPr lang="en-US" sz="2800" dirty="0"/>
              <a:t>terrible was the sight, </a:t>
            </a:r>
            <a:r>
              <a:rPr lang="en-US" sz="2800" i="1" dirty="0"/>
              <a:t>that</a:t>
            </a:r>
            <a:r>
              <a:rPr lang="en-US" sz="2800" dirty="0"/>
              <a:t> Moses said, "</a:t>
            </a:r>
            <a:r>
              <a:rPr lang="en-US" sz="2400" dirty="0"/>
              <a:t>I </a:t>
            </a:r>
            <a:r>
              <a:rPr lang="en-US" sz="2400" cap="small" dirty="0"/>
              <a:t>AM FULL OF FEAR</a:t>
            </a:r>
            <a:r>
              <a:rPr lang="en-US" sz="2400" dirty="0"/>
              <a:t> </a:t>
            </a:r>
            <a:r>
              <a:rPr lang="en-US" sz="2800" dirty="0"/>
              <a:t>and trembling." But you have come to Mount Zion, to the city of the living God, the heavenly Jerusalem, and to myriads of angels, to the general assembly and church of the firstborn who are enrolled in heaven, and to God, the Judge of all, and to the spirits of </a:t>
            </a:r>
            <a:r>
              <a:rPr lang="en-US" sz="2800" i="1" dirty="0"/>
              <a:t>the</a:t>
            </a:r>
            <a:r>
              <a:rPr lang="en-US" sz="2800" dirty="0"/>
              <a:t> righteous made perfect,  and to Jesus, the mediator of a new covenant, and to the sprinkled blood, which speaks better than </a:t>
            </a:r>
            <a:r>
              <a:rPr lang="en-US" sz="2800" i="1" dirty="0"/>
              <a:t>the blood</a:t>
            </a:r>
            <a:r>
              <a:rPr lang="en-US" sz="2800" dirty="0"/>
              <a:t> of Abel. </a:t>
            </a:r>
          </a:p>
          <a:p>
            <a:pPr>
              <a:lnSpc>
                <a:spcPct val="88000"/>
              </a:lnSpc>
              <a:spcBef>
                <a:spcPts val="0"/>
              </a:spcBef>
            </a:pPr>
            <a:endParaRPr lang="en-US" sz="2700" dirty="0"/>
          </a:p>
        </p:txBody>
      </p:sp>
      <p:cxnSp>
        <p:nvCxnSpPr>
          <p:cNvPr id="5" name="Straight Connector 4">
            <a:extLst>
              <a:ext uri="{FF2B5EF4-FFF2-40B4-BE49-F238E27FC236}">
                <a16:creationId xmlns:a16="http://schemas.microsoft.com/office/drawing/2014/main" id="{8A0839F1-1496-4D46-BF78-FA63F3117938}"/>
              </a:ext>
            </a:extLst>
          </p:cNvPr>
          <p:cNvCxnSpPr/>
          <p:nvPr/>
        </p:nvCxnSpPr>
        <p:spPr>
          <a:xfrm flipH="1">
            <a:off x="5923722" y="6019800"/>
            <a:ext cx="19878" cy="9939"/>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buNone/>
            </a:pPr>
            <a:r>
              <a:rPr lang="en-US" dirty="0"/>
              <a:t>RISING FROM THE DUST</a:t>
            </a:r>
          </a:p>
        </p:txBody>
      </p:sp>
      <p:sp>
        <p:nvSpPr>
          <p:cNvPr id="3" name="Content Placeholder 2"/>
          <p:cNvSpPr>
            <a:spLocks noGrp="1"/>
          </p:cNvSpPr>
          <p:nvPr>
            <p:ph idx="1"/>
          </p:nvPr>
        </p:nvSpPr>
        <p:spPr>
          <a:xfrm>
            <a:off x="0" y="990600"/>
            <a:ext cx="9144000" cy="5867400"/>
          </a:xfrm>
        </p:spPr>
        <p:txBody>
          <a:bodyPr>
            <a:noAutofit/>
          </a:bodyPr>
          <a:lstStyle/>
          <a:p>
            <a:pPr>
              <a:lnSpc>
                <a:spcPct val="92000"/>
              </a:lnSpc>
              <a:spcBef>
                <a:spcPts val="200"/>
              </a:spcBef>
            </a:pPr>
            <a:r>
              <a:rPr lang="en-US" sz="2800" b="1" dirty="0"/>
              <a:t>Isaiah 52:1-2 </a:t>
            </a:r>
            <a:r>
              <a:rPr lang="en-US" sz="2800" dirty="0"/>
              <a:t> Awake, awake, clothe yourself in your strength, O Zion; Clothe yourself in your beautiful garments, O Jerusalem, the holy city; For the uncircumcised and the unclean will no longer come into you. Shake yourself from the dust, rise up, O captive Jerusalem; Loose yourself from the chains around your neck, O captive daughter of Zion. </a:t>
            </a:r>
          </a:p>
          <a:p>
            <a:pPr>
              <a:lnSpc>
                <a:spcPct val="92000"/>
              </a:lnSpc>
              <a:spcBef>
                <a:spcPts val="200"/>
              </a:spcBef>
            </a:pPr>
            <a:r>
              <a:rPr lang="en-US" sz="2800" dirty="0"/>
              <a:t>Zion – beautiful garments – no unclean (no unsaved) person can enter in</a:t>
            </a:r>
          </a:p>
          <a:p>
            <a:pPr>
              <a:lnSpc>
                <a:spcPct val="92000"/>
              </a:lnSpc>
              <a:spcBef>
                <a:spcPts val="200"/>
              </a:spcBef>
            </a:pPr>
            <a:r>
              <a:rPr lang="en-US" sz="2800" dirty="0"/>
              <a:t>After rising from the dust; no longer bound by chains </a:t>
            </a:r>
          </a:p>
          <a:p>
            <a:pPr>
              <a:lnSpc>
                <a:spcPct val="92000"/>
              </a:lnSpc>
              <a:spcBef>
                <a:spcPts val="200"/>
              </a:spcBef>
            </a:pPr>
            <a:r>
              <a:rPr lang="en-US" sz="2800" b="1" dirty="0"/>
              <a:t>Romans 7:6 </a:t>
            </a:r>
            <a:r>
              <a:rPr lang="en-US" sz="2800" dirty="0"/>
              <a:t>But now we have been released from the Law, having died to that by which we were bound, so that we serve in newness of the Spirit and not in oldness of the letter. </a:t>
            </a:r>
            <a:br>
              <a:rPr lang="en-US" sz="2800" dirty="0"/>
            </a:br>
            <a:endParaRPr lang="en-US" sz="2800" dirty="0"/>
          </a:p>
          <a:p>
            <a:pPr>
              <a:lnSpc>
                <a:spcPct val="93000"/>
              </a:lnSpc>
              <a:spcBef>
                <a:spcPts val="300"/>
              </a:spcBef>
            </a:pP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buNone/>
            </a:pPr>
            <a:r>
              <a:rPr lang="en-US" dirty="0"/>
              <a:t>NEW JERUSALEM IN REVELATION</a:t>
            </a:r>
          </a:p>
        </p:txBody>
      </p:sp>
      <p:sp>
        <p:nvSpPr>
          <p:cNvPr id="3" name="Content Placeholder 2"/>
          <p:cNvSpPr>
            <a:spLocks noGrp="1"/>
          </p:cNvSpPr>
          <p:nvPr>
            <p:ph idx="1"/>
          </p:nvPr>
        </p:nvSpPr>
        <p:spPr/>
        <p:txBody>
          <a:bodyPr>
            <a:noAutofit/>
          </a:bodyPr>
          <a:lstStyle/>
          <a:p>
            <a:pPr>
              <a:lnSpc>
                <a:spcPct val="95000"/>
              </a:lnSpc>
              <a:spcBef>
                <a:spcPts val="200"/>
              </a:spcBef>
            </a:pPr>
            <a:r>
              <a:rPr lang="en-US" sz="2800" dirty="0"/>
              <a:t>TO THE CHURCH IN PHILADELPHIA:</a:t>
            </a:r>
          </a:p>
          <a:p>
            <a:pPr>
              <a:lnSpc>
                <a:spcPct val="95000"/>
              </a:lnSpc>
              <a:spcBef>
                <a:spcPts val="200"/>
              </a:spcBef>
            </a:pPr>
            <a:r>
              <a:rPr lang="en-US" sz="2800" b="1" dirty="0"/>
              <a:t>Revelation 3:11-13 </a:t>
            </a:r>
            <a:r>
              <a:rPr lang="en-US" sz="2800" dirty="0"/>
              <a:t> 'I am coming quickly; hold fast what you have, so that no one will take your crown. </a:t>
            </a:r>
            <a:br>
              <a:rPr lang="en-US" sz="2800" dirty="0"/>
            </a:br>
            <a:r>
              <a:rPr lang="en-US" sz="2800" dirty="0"/>
              <a:t>He who overcomes, I will make him a pillar in the temple of My God, and he will not go out from it any-more; I will write on him the name of My God, and the name of the city of My God, the new Jerusalem, which </a:t>
            </a:r>
            <a:r>
              <a:rPr lang="en-US" sz="2800" b="1" dirty="0"/>
              <a:t>comes down out of heaven </a:t>
            </a:r>
            <a:r>
              <a:rPr lang="en-US" sz="2800" dirty="0"/>
              <a:t>from My God, and My new name. He who has an ear, let him hear what the Spirit says to the churches.’  </a:t>
            </a:r>
          </a:p>
          <a:p>
            <a:pPr>
              <a:lnSpc>
                <a:spcPct val="95000"/>
              </a:lnSpc>
              <a:spcBef>
                <a:spcPts val="200"/>
              </a:spcBef>
            </a:pPr>
            <a:r>
              <a:rPr lang="en-US" sz="2800" dirty="0"/>
              <a:t>NAME OF GOD</a:t>
            </a:r>
          </a:p>
          <a:p>
            <a:pPr>
              <a:lnSpc>
                <a:spcPct val="95000"/>
              </a:lnSpc>
              <a:spcBef>
                <a:spcPts val="200"/>
              </a:spcBef>
            </a:pPr>
            <a:r>
              <a:rPr lang="en-US" sz="2800" dirty="0"/>
              <a:t>NAME OF THE NEW JERUSALEM </a:t>
            </a:r>
          </a:p>
          <a:p>
            <a:pPr>
              <a:lnSpc>
                <a:spcPct val="95000"/>
              </a:lnSpc>
              <a:spcBef>
                <a:spcPts val="200"/>
              </a:spcBef>
            </a:pPr>
            <a:r>
              <a:rPr lang="en-US" sz="2800" dirty="0"/>
              <a:t>JESUS’ NEW NAME</a:t>
            </a:r>
            <a:br>
              <a:rPr lang="en-US" sz="2800" dirty="0"/>
            </a:b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COMING DOWN FROM HEAVEN</a:t>
            </a:r>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0"/>
              </a:spcBef>
            </a:pPr>
            <a:r>
              <a:rPr lang="en-US" sz="2800" b="1" dirty="0"/>
              <a:t>Revelation 21:1-4…</a:t>
            </a:r>
            <a:r>
              <a:rPr lang="en-US" sz="2800" dirty="0"/>
              <a:t>I saw a new heaven and a new earth; for the first heaven and the first earth passed away, and there is no longer </a:t>
            </a:r>
            <a:r>
              <a:rPr lang="en-US" sz="2800" i="1" dirty="0"/>
              <a:t>any</a:t>
            </a:r>
            <a:r>
              <a:rPr lang="en-US" sz="2800" dirty="0"/>
              <a:t> sea. And I saw the </a:t>
            </a:r>
            <a:r>
              <a:rPr lang="en-US" sz="2800" spc="-150" dirty="0"/>
              <a:t>holy city, </a:t>
            </a:r>
            <a:r>
              <a:rPr lang="en-US" sz="2800" dirty="0"/>
              <a:t>new </a:t>
            </a:r>
            <a:r>
              <a:rPr lang="en-US" sz="2800" spc="-150" dirty="0"/>
              <a:t>Jeru</a:t>
            </a:r>
            <a:r>
              <a:rPr lang="en-US" sz="2800" dirty="0"/>
              <a:t>salem</a:t>
            </a:r>
            <a:r>
              <a:rPr lang="en-US" sz="2800" spc="-150" dirty="0"/>
              <a:t>, coming down out of </a:t>
            </a:r>
            <a:r>
              <a:rPr lang="en-US" sz="2800" dirty="0"/>
              <a:t>heaven from God, made ready as a bride adorned for her husband. And I heard a loud voice from the throne, saying, "Behold, the tabernacle of God is among men, and He will dwell among them; they shall be His people, and God Himself</a:t>
            </a:r>
            <a:r>
              <a:rPr lang="en-US" sz="2800" spc="-150" dirty="0"/>
              <a:t> will be </a:t>
            </a:r>
            <a:r>
              <a:rPr lang="en-US" sz="2800" dirty="0"/>
              <a:t>among them; He will wipe away every tear from their eyes; and there will no longer be </a:t>
            </a:r>
            <a:r>
              <a:rPr lang="en-US" sz="2800" i="1" dirty="0"/>
              <a:t>any</a:t>
            </a:r>
            <a:r>
              <a:rPr lang="en-US" sz="2800" dirty="0"/>
              <a:t> death; there will no longer be </a:t>
            </a:r>
            <a:r>
              <a:rPr lang="en-US" sz="2800" i="1" dirty="0"/>
              <a:t>any</a:t>
            </a:r>
            <a:r>
              <a:rPr lang="en-US" sz="2800" dirty="0"/>
              <a:t> mourning, or crying, or pain; the first things have passed away.“</a:t>
            </a:r>
          </a:p>
          <a:p>
            <a:pPr>
              <a:lnSpc>
                <a:spcPct val="88000"/>
              </a:lnSpc>
              <a:spcBef>
                <a:spcPts val="0"/>
              </a:spcBef>
            </a:pPr>
            <a:r>
              <a:rPr lang="en-US" sz="2800" b="1" dirty="0"/>
              <a:t>Revelation 21:5 </a:t>
            </a:r>
            <a:r>
              <a:rPr lang="en-US" sz="2800" dirty="0"/>
              <a:t>And He who sits on the throne said, "Behold, I am making all things new." And He said, "Write, for these words are faithful and true." </a:t>
            </a:r>
            <a:br>
              <a:rPr lang="en-US" sz="2800" dirty="0"/>
            </a:br>
            <a:r>
              <a:rPr lang="en-US" sz="2800" dirty="0"/>
              <a:t> </a:t>
            </a:r>
          </a:p>
          <a:p>
            <a:pPr>
              <a:lnSpc>
                <a:spcPct val="88000"/>
              </a:lnSpc>
              <a:spcBef>
                <a:spcPts val="0"/>
              </a:spcBef>
            </a:pP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pPr>
              <a:buNone/>
            </a:pPr>
            <a:r>
              <a:rPr lang="en-US" dirty="0"/>
              <a:t>WHEN GOD IS DONE</a:t>
            </a:r>
          </a:p>
        </p:txBody>
      </p:sp>
      <p:sp>
        <p:nvSpPr>
          <p:cNvPr id="3" name="Content Placeholder 2"/>
          <p:cNvSpPr>
            <a:spLocks noGrp="1"/>
          </p:cNvSpPr>
          <p:nvPr>
            <p:ph idx="1"/>
          </p:nvPr>
        </p:nvSpPr>
        <p:spPr>
          <a:xfrm>
            <a:off x="0" y="838200"/>
            <a:ext cx="9144000" cy="6019800"/>
          </a:xfrm>
        </p:spPr>
        <p:txBody>
          <a:bodyPr>
            <a:noAutofit/>
          </a:bodyPr>
          <a:lstStyle/>
          <a:p>
            <a:pPr marL="605790" lvl="1" indent="-514350">
              <a:lnSpc>
                <a:spcPct val="93000"/>
              </a:lnSpc>
              <a:spcBef>
                <a:spcPts val="0"/>
              </a:spcBef>
              <a:buAutoNum type="arabicPeriod"/>
            </a:pPr>
            <a:r>
              <a:rPr lang="en-US" dirty="0">
                <a:effectLst>
                  <a:outerShdw blurRad="38100" dist="38100" dir="2700000" algn="tl">
                    <a:srgbClr val="000000">
                      <a:alpha val="43137"/>
                    </a:srgbClr>
                  </a:outerShdw>
                </a:effectLst>
              </a:rPr>
              <a:t>DONE CREATING: </a:t>
            </a:r>
            <a:r>
              <a:rPr lang="en-US" b="1" dirty="0"/>
              <a:t>Genesis 2:2-3 </a:t>
            </a:r>
            <a:r>
              <a:rPr lang="en-US" dirty="0"/>
              <a:t>By the seventh day God completed His work which He had done, and He rested on the seventh day from all His work which He had done. Then God blessed the seventh day and sanctified it, because in it He rested from all His work which God had created and made. </a:t>
            </a:r>
          </a:p>
          <a:p>
            <a:pPr marL="605790" lvl="1" indent="-514350">
              <a:lnSpc>
                <a:spcPct val="93000"/>
              </a:lnSpc>
              <a:spcBef>
                <a:spcPts val="0"/>
              </a:spcBef>
              <a:buAutoNum type="arabicPeriod"/>
            </a:pPr>
            <a:r>
              <a:rPr lang="en-US" dirty="0">
                <a:effectLst>
                  <a:outerShdw blurRad="38100" dist="38100" dir="2700000" algn="tl">
                    <a:srgbClr val="000000">
                      <a:alpha val="43137"/>
                    </a:srgbClr>
                  </a:outerShdw>
                </a:effectLst>
              </a:rPr>
              <a:t>JESUS REDEMPTIVE WORK: </a:t>
            </a:r>
            <a:r>
              <a:rPr lang="en-US" b="1" dirty="0"/>
              <a:t>John 19:30 </a:t>
            </a:r>
            <a:r>
              <a:rPr lang="en-US" dirty="0"/>
              <a:t>Therefore when Jesus had received the sour wine, He said, "It is finished!" And He bowed His head and gave up His spirit. </a:t>
            </a:r>
          </a:p>
          <a:p>
            <a:pPr marL="605790" lvl="1" indent="-514350">
              <a:lnSpc>
                <a:spcPct val="93000"/>
              </a:lnSpc>
              <a:spcBef>
                <a:spcPts val="0"/>
              </a:spcBef>
              <a:buAutoNum type="arabicPeriod"/>
            </a:pPr>
            <a:r>
              <a:rPr lang="en-US" dirty="0">
                <a:effectLst>
                  <a:outerShdw blurRad="38100" dist="38100" dir="2700000" algn="tl">
                    <a:srgbClr val="000000">
                      <a:alpha val="43137"/>
                    </a:srgbClr>
                  </a:outerShdw>
                </a:effectLst>
              </a:rPr>
              <a:t>THE END OF THE AGE: </a:t>
            </a:r>
            <a:r>
              <a:rPr lang="en-US" b="1" dirty="0"/>
              <a:t>Revelation 21:6 </a:t>
            </a:r>
            <a:r>
              <a:rPr lang="en-US" dirty="0"/>
              <a:t>Then He said to me, "It is done. I am the Alpha and the Omega, the beginning and the end. I will give to the one who thirsts from the spring of the water of life without cost. </a:t>
            </a:r>
            <a:br>
              <a:rPr lang="en-US" dirty="0"/>
            </a:b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4258</TotalTime>
  <Words>1818</Words>
  <Application>Microsoft Office PowerPoint</Application>
  <PresentationFormat>On-screen Show (4:3)</PresentationFormat>
  <Paragraphs>51</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Tahoma</vt:lpstr>
      <vt:lpstr>Wingdings</vt:lpstr>
      <vt:lpstr>Office Theme</vt:lpstr>
      <vt:lpstr>PowerPoint Presentation</vt:lpstr>
      <vt:lpstr>VERSE FOR THE JOURNEY</vt:lpstr>
      <vt:lpstr>WHERE IS THE NEW JERUSALEM?</vt:lpstr>
      <vt:lpstr>THE ALLEGORY</vt:lpstr>
      <vt:lpstr>COMPARING MOUNTAINS</vt:lpstr>
      <vt:lpstr>RISING FROM THE DUST</vt:lpstr>
      <vt:lpstr>NEW JERUSALEM IN REVELATION</vt:lpstr>
      <vt:lpstr>COMING DOWN FROM HEAVEN</vt:lpstr>
      <vt:lpstr>WHEN GOD IS DONE</vt:lpstr>
      <vt:lpstr>CHARACTERISTICS</vt:lpstr>
      <vt:lpstr>CHARACTERISTICS (2)</vt:lpstr>
      <vt:lpstr>CHARACTERISTICS (3)</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Gower</cp:lastModifiedBy>
  <cp:revision>129</cp:revision>
  <cp:lastPrinted>2020-03-23T16:02:54Z</cp:lastPrinted>
  <dcterms:created xsi:type="dcterms:W3CDTF">2019-12-19T15:54:54Z</dcterms:created>
  <dcterms:modified xsi:type="dcterms:W3CDTF">2020-03-23T18:18:01Z</dcterms:modified>
</cp:coreProperties>
</file>