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67" r:id="rId4"/>
    <p:sldId id="259" r:id="rId5"/>
    <p:sldId id="271" r:id="rId6"/>
    <p:sldId id="270" r:id="rId7"/>
    <p:sldId id="273" r:id="rId8"/>
    <p:sldId id="260" r:id="rId9"/>
    <p:sldId id="263" r:id="rId10"/>
    <p:sldId id="274" r:id="rId11"/>
    <p:sldId id="264" r:id="rId12"/>
    <p:sldId id="265"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p:scale>
          <a:sx n="72" d="100"/>
          <a:sy n="72" d="100"/>
        </p:scale>
        <p:origin x="132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09C5ED56-55CE-4022-9E2E-708F30DD6A9C}" type="datetimeFigureOut">
              <a:rPr lang="en-US" smtClean="0"/>
              <a:pPr/>
              <a:t>3/16/2020</a:t>
            </a:fld>
            <a:endParaRPr lang="en-US"/>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2438"/>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idx="1"/>
          </p:nvPr>
        </p:nvSpPr>
        <p:spPr>
          <a:xfrm>
            <a:off x="4014789" y="1"/>
            <a:ext cx="3070225" cy="452438"/>
          </a:xfrm>
          <a:prstGeom prst="rect">
            <a:avLst/>
          </a:prstGeom>
        </p:spPr>
        <p:txBody>
          <a:bodyPr vert="horz" lIns="91427" tIns="45713" rIns="91427" bIns="45713" rtlCol="0"/>
          <a:lstStyle>
            <a:lvl1pPr algn="r">
              <a:defRPr sz="1200"/>
            </a:lvl1pPr>
          </a:lstStyle>
          <a:p>
            <a:fld id="{06F4F880-F025-409B-8C99-FB036D38A3F5}" type="datetimeFigureOut">
              <a:rPr lang="en-US" smtClean="0"/>
              <a:t>3/16/2020</a:t>
            </a:fld>
            <a:endParaRPr lang="en-US"/>
          </a:p>
        </p:txBody>
      </p:sp>
      <p:sp>
        <p:nvSpPr>
          <p:cNvPr id="4" name="Slide Image Placeholder 3"/>
          <p:cNvSpPr>
            <a:spLocks noGrp="1" noRot="1" noChangeAspect="1"/>
          </p:cNvSpPr>
          <p:nvPr>
            <p:ph type="sldImg" idx="2"/>
          </p:nvPr>
        </p:nvSpPr>
        <p:spPr>
          <a:xfrm>
            <a:off x="1512888" y="1128713"/>
            <a:ext cx="4060825" cy="3044825"/>
          </a:xfrm>
          <a:prstGeom prst="rect">
            <a:avLst/>
          </a:prstGeom>
          <a:noFill/>
          <a:ln w="12700">
            <a:solidFill>
              <a:prstClr val="black"/>
            </a:solidFill>
          </a:ln>
        </p:spPr>
        <p:txBody>
          <a:bodyPr vert="horz" lIns="91427" tIns="45713" rIns="91427" bIns="45713" rtlCol="0" anchor="ctr"/>
          <a:lstStyle/>
          <a:p>
            <a:endParaRPr lang="en-US"/>
          </a:p>
        </p:txBody>
      </p:sp>
      <p:sp>
        <p:nvSpPr>
          <p:cNvPr id="5" name="Notes Placeholder 4"/>
          <p:cNvSpPr>
            <a:spLocks noGrp="1"/>
          </p:cNvSpPr>
          <p:nvPr>
            <p:ph type="body" sz="quarter" idx="3"/>
          </p:nvPr>
        </p:nvSpPr>
        <p:spPr>
          <a:xfrm>
            <a:off x="708025" y="4343401"/>
            <a:ext cx="5670550" cy="3552825"/>
          </a:xfrm>
          <a:prstGeom prst="rect">
            <a:avLst/>
          </a:prstGeom>
        </p:spPr>
        <p:txBody>
          <a:bodyPr vert="horz" lIns="91427" tIns="45713" rIns="91427"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572500"/>
            <a:ext cx="3070225" cy="452438"/>
          </a:xfrm>
          <a:prstGeom prst="rect">
            <a:avLst/>
          </a:prstGeom>
        </p:spPr>
        <p:txBody>
          <a:bodyPr vert="horz" lIns="91427" tIns="45713" rIns="91427"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4014789" y="8572500"/>
            <a:ext cx="3070225" cy="452438"/>
          </a:xfrm>
          <a:prstGeom prst="rect">
            <a:avLst/>
          </a:prstGeom>
        </p:spPr>
        <p:txBody>
          <a:bodyPr vert="horz" lIns="91427" tIns="45713" rIns="91427" bIns="45713"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6</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3/16/2020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762000"/>
          </a:xfrm>
        </p:spPr>
        <p:txBody>
          <a:bodyPr>
            <a:normAutofit/>
          </a:bodyPr>
          <a:lstStyle/>
          <a:p>
            <a:pPr>
              <a:buNone/>
            </a:pPr>
            <a:r>
              <a:rPr lang="en-US" dirty="0"/>
              <a:t>AND ALSO AFTERWARDS…</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838200"/>
            <a:ext cx="9144000" cy="6019800"/>
          </a:xfrm>
        </p:spPr>
        <p:txBody>
          <a:bodyPr>
            <a:noAutofit/>
          </a:bodyPr>
          <a:lstStyle/>
          <a:p>
            <a:pPr>
              <a:lnSpc>
                <a:spcPct val="88000"/>
              </a:lnSpc>
              <a:spcBef>
                <a:spcPts val="100"/>
              </a:spcBef>
            </a:pPr>
            <a:r>
              <a:rPr lang="en-US" sz="2800" b="1" dirty="0"/>
              <a:t>Genesis 6:4 </a:t>
            </a:r>
            <a:r>
              <a:rPr lang="en-US" sz="2800" dirty="0"/>
              <a:t>The Nephilim were on the earth in those days, and also afterward...</a:t>
            </a:r>
          </a:p>
          <a:p>
            <a:pPr>
              <a:lnSpc>
                <a:spcPct val="88000"/>
              </a:lnSpc>
              <a:spcBef>
                <a:spcPts val="100"/>
              </a:spcBef>
            </a:pPr>
            <a:r>
              <a:rPr lang="en-US" sz="2800" dirty="0"/>
              <a:t>Nimrod eventually became worshiped as the </a:t>
            </a:r>
            <a:r>
              <a:rPr lang="en-US" sz="2800" dirty="0" err="1"/>
              <a:t>ba’al</a:t>
            </a:r>
            <a:r>
              <a:rPr lang="en-US" sz="2800" dirty="0"/>
              <a:t> in Israel – various other names: Bel, </a:t>
            </a:r>
            <a:r>
              <a:rPr lang="en-US" sz="2800" dirty="0" err="1"/>
              <a:t>Marduk</a:t>
            </a:r>
            <a:endParaRPr lang="en-US" sz="2800" dirty="0"/>
          </a:p>
          <a:p>
            <a:pPr>
              <a:lnSpc>
                <a:spcPct val="88000"/>
              </a:lnSpc>
              <a:spcBef>
                <a:spcPts val="100"/>
              </a:spcBef>
            </a:pPr>
            <a:r>
              <a:rPr lang="en-US" sz="2800" dirty="0"/>
              <a:t>Nimrod’s wife became worshiped as Ishtar</a:t>
            </a:r>
          </a:p>
          <a:p>
            <a:pPr>
              <a:lnSpc>
                <a:spcPct val="88000"/>
              </a:lnSpc>
              <a:spcBef>
                <a:spcPts val="100"/>
              </a:spcBef>
            </a:pPr>
            <a:r>
              <a:rPr lang="en-US" sz="2800" dirty="0"/>
              <a:t>Ishtar’s birthday, near the spring equinox, was celebrated by dying and hiding eggs (she was hatched from an egg in their lore) and with a rabbit (she was the goddess of fertility)</a:t>
            </a:r>
          </a:p>
          <a:p>
            <a:pPr>
              <a:lnSpc>
                <a:spcPct val="88000"/>
              </a:lnSpc>
              <a:spcBef>
                <a:spcPts val="100"/>
              </a:spcBef>
            </a:pPr>
            <a:r>
              <a:rPr lang="en-US" sz="2800" dirty="0"/>
              <a:t>There are many takes on the story: Tammuz was Ishtar’s son/husband and he spent half the year in hell</a:t>
            </a:r>
          </a:p>
          <a:p>
            <a:pPr>
              <a:lnSpc>
                <a:spcPct val="88000"/>
              </a:lnSpc>
              <a:spcBef>
                <a:spcPts val="100"/>
              </a:spcBef>
            </a:pPr>
            <a:r>
              <a:rPr lang="en-US" sz="2800" b="1" dirty="0"/>
              <a:t>Ezekiel 8:14 </a:t>
            </a:r>
            <a:r>
              <a:rPr lang="en-US" sz="2800" dirty="0"/>
              <a:t>Then He brought me to the entrance of the gate of the </a:t>
            </a:r>
            <a:r>
              <a:rPr lang="en-US" sz="2800" cap="small" dirty="0"/>
              <a:t>LORD'S</a:t>
            </a:r>
            <a:r>
              <a:rPr lang="en-US" sz="2800" dirty="0"/>
              <a:t> house which </a:t>
            </a:r>
            <a:r>
              <a:rPr lang="en-US" sz="2800" i="1" dirty="0"/>
              <a:t>was</a:t>
            </a:r>
            <a:r>
              <a:rPr lang="en-US" sz="2800" dirty="0"/>
              <a:t> toward the north; and behold, women were sitting there weeping for Tammuz. </a:t>
            </a:r>
            <a:br>
              <a:rPr lang="en-US" sz="2800" dirty="0"/>
            </a:br>
            <a:endParaRPr lang="en-US" sz="2800" dirty="0"/>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THE ABYSS OPENED</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dirty="0"/>
              <a:t>5</a:t>
            </a:r>
            <a:r>
              <a:rPr lang="en-US" sz="2800" baseline="30000" dirty="0"/>
              <a:t>TH</a:t>
            </a:r>
            <a:r>
              <a:rPr lang="en-US" sz="2800" dirty="0"/>
              <a:t> TRUMPET:</a:t>
            </a:r>
          </a:p>
          <a:p>
            <a:pPr marL="0" indent="0">
              <a:lnSpc>
                <a:spcPct val="95000"/>
              </a:lnSpc>
              <a:spcBef>
                <a:spcPts val="400"/>
              </a:spcBef>
              <a:buNone/>
            </a:pPr>
            <a:r>
              <a:rPr lang="en-US" sz="2800" b="1" dirty="0"/>
              <a:t>Revelation 9:1-4 </a:t>
            </a:r>
            <a:r>
              <a:rPr lang="en-US" sz="2800" dirty="0"/>
              <a:t>Then the fifth angel sounded, and I saw a star from heaven which had fallen to the earth; and the key of the bottomless pit was given to him. He opened the bottomless pit, and smoke went up out of the pit, like the smoke of a great furnace; and the sun and the air were darkened by the smoke of the pit. Then </a:t>
            </a:r>
            <a:r>
              <a:rPr lang="en-US" sz="2800" spc="-150" dirty="0"/>
              <a:t>out of the </a:t>
            </a:r>
            <a:r>
              <a:rPr lang="en-US" sz="2800" dirty="0"/>
              <a:t>smoke came locusts upon the earth, and power was given them</a:t>
            </a:r>
            <a:r>
              <a:rPr lang="en-US" sz="2800" spc="-150" dirty="0"/>
              <a:t>, as the </a:t>
            </a:r>
            <a:r>
              <a:rPr lang="en-US" sz="2800" dirty="0"/>
              <a:t>scorpions </a:t>
            </a:r>
            <a:r>
              <a:rPr lang="en-US" sz="2800" spc="-150" dirty="0"/>
              <a:t>of the </a:t>
            </a:r>
            <a:r>
              <a:rPr lang="en-US" sz="2800" dirty="0"/>
              <a:t>earth have power. They were told not to hurt the grass of the earth, nor any green thing, nor any tree, but only the men who do not have the seal of God on their foreheads. </a:t>
            </a:r>
          </a:p>
          <a:p>
            <a:pPr>
              <a:lnSpc>
                <a:spcPct val="95000"/>
              </a:lnSpc>
              <a:spcBef>
                <a:spcPts val="400"/>
              </a:spcBef>
            </a:pPr>
            <a:r>
              <a:rPr lang="en-US" sz="2800" dirty="0"/>
              <a:t>Peter said that the fallen angels in the abyss are being reserved for judgment</a:t>
            </a:r>
          </a:p>
          <a:p>
            <a:pPr>
              <a:lnSpc>
                <a:spcPct val="95000"/>
              </a:lnSpc>
              <a:spcBef>
                <a:spcPts val="400"/>
              </a:spcBef>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THE ANGEL OF THE ABYSS</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200"/>
              </a:spcBef>
            </a:pPr>
            <a:r>
              <a:rPr lang="en-US" sz="2800" dirty="0"/>
              <a:t>This is NOT Satan!  He has not yet been bound </a:t>
            </a:r>
          </a:p>
          <a:p>
            <a:pPr>
              <a:lnSpc>
                <a:spcPct val="88000"/>
              </a:lnSpc>
              <a:spcBef>
                <a:spcPts val="200"/>
              </a:spcBef>
            </a:pPr>
            <a:r>
              <a:rPr lang="en-US" sz="2800" b="1" dirty="0"/>
              <a:t>Revelation 9:11 </a:t>
            </a:r>
            <a:r>
              <a:rPr lang="en-US" sz="2800" dirty="0"/>
              <a:t> They have as king over them, the angel of the abyss; his name in Hebrew is Abaddon, and in the Greek he has the name Apollyon. </a:t>
            </a:r>
          </a:p>
          <a:p>
            <a:pPr>
              <a:lnSpc>
                <a:spcPct val="88000"/>
              </a:lnSpc>
              <a:spcBef>
                <a:spcPts val="200"/>
              </a:spcBef>
            </a:pPr>
            <a:r>
              <a:rPr lang="en-US" sz="2800" b="1" dirty="0" err="1"/>
              <a:t>Abbadon</a:t>
            </a:r>
            <a:r>
              <a:rPr lang="en-US" sz="2800" b="1" dirty="0"/>
              <a:t>: </a:t>
            </a:r>
            <a:r>
              <a:rPr lang="en-US" sz="2800" dirty="0"/>
              <a:t>Hebrew: destroyer</a:t>
            </a:r>
          </a:p>
          <a:p>
            <a:pPr>
              <a:lnSpc>
                <a:spcPct val="88000"/>
              </a:lnSpc>
              <a:spcBef>
                <a:spcPts val="200"/>
              </a:spcBef>
            </a:pPr>
            <a:r>
              <a:rPr lang="en-US" sz="2800" b="1" dirty="0"/>
              <a:t>Apollyon: </a:t>
            </a:r>
            <a:r>
              <a:rPr lang="en-US" sz="2800" dirty="0"/>
              <a:t>Greek: destroyer</a:t>
            </a:r>
          </a:p>
          <a:p>
            <a:pPr>
              <a:lnSpc>
                <a:spcPct val="88000"/>
              </a:lnSpc>
              <a:spcBef>
                <a:spcPts val="200"/>
              </a:spcBef>
            </a:pPr>
            <a:r>
              <a:rPr lang="en-US" sz="2800" dirty="0"/>
              <a:t>In the Midrash, the ancient homiletic commentary on  Scriptures, Azazel is a demon who is called a destroyer</a:t>
            </a:r>
          </a:p>
          <a:p>
            <a:pPr>
              <a:lnSpc>
                <a:spcPct val="88000"/>
              </a:lnSpc>
              <a:spcBef>
                <a:spcPts val="200"/>
              </a:spcBef>
            </a:pPr>
            <a:r>
              <a:rPr lang="en-US" sz="2800" dirty="0"/>
              <a:t>In the book of Enoch, Azazel was the angel that led the rebellion with human women (Genesis 6)</a:t>
            </a:r>
          </a:p>
          <a:p>
            <a:pPr>
              <a:lnSpc>
                <a:spcPct val="88000"/>
              </a:lnSpc>
              <a:spcBef>
                <a:spcPts val="200"/>
              </a:spcBef>
            </a:pPr>
            <a:r>
              <a:rPr lang="en-US" sz="2800" b="1" dirty="0"/>
              <a:t>Revelation 20:1-2 </a:t>
            </a:r>
            <a:r>
              <a:rPr lang="en-US" sz="2800" dirty="0"/>
              <a:t>Then I saw an angel coming down from heaven, holding the key of the abyss and a great chain in his hand. And he laid hold of the dragon, the serpent of old, who is the devil and Satan, and bound him for a thousand years; </a:t>
            </a:r>
            <a:br>
              <a:rPr lang="en-US" sz="2800" dirty="0"/>
            </a:b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WHAT IS THE ABYSS?</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b="1" dirty="0"/>
              <a:t>Genesis 6:1-4 </a:t>
            </a:r>
            <a:r>
              <a:rPr lang="en-US" sz="2800" dirty="0"/>
              <a:t> Now it came about, when men began to multiply on the face of the land, and daughters were born to them, that the sons of God saw that the daughters of men were beautiful; and they took wives for themselves, whomever they chose. Then the </a:t>
            </a:r>
            <a:r>
              <a:rPr lang="en-US" sz="2800" cap="small" dirty="0"/>
              <a:t>LORD</a:t>
            </a:r>
            <a:r>
              <a:rPr lang="en-US" sz="2800" dirty="0"/>
              <a:t> said, "My Spirit shall not strive with man forever, because he also is flesh; nevertheless his days shall be one hundred and twenty years." The </a:t>
            </a:r>
            <a:r>
              <a:rPr lang="en-US" sz="2800" u="sng" dirty="0"/>
              <a:t>Nephilim</a:t>
            </a:r>
            <a:r>
              <a:rPr lang="en-US" sz="2800" dirty="0"/>
              <a:t> were on the earth in those days, and also afterward, when the sons of God came in to the daughters of men, and they bore </a:t>
            </a:r>
            <a:r>
              <a:rPr lang="en-US" sz="2800" i="1" dirty="0"/>
              <a:t>children</a:t>
            </a:r>
            <a:r>
              <a:rPr lang="en-US" sz="2800" dirty="0"/>
              <a:t> to them. Those were the mighty men who </a:t>
            </a:r>
            <a:r>
              <a:rPr lang="en-US" sz="2800" i="1" dirty="0"/>
              <a:t>were</a:t>
            </a:r>
            <a:r>
              <a:rPr lang="en-US" sz="2800" dirty="0"/>
              <a:t> of old, </a:t>
            </a:r>
            <a:r>
              <a:rPr lang="en-US" sz="2800" b="1" dirty="0"/>
              <a:t>men of renown. </a:t>
            </a:r>
          </a:p>
          <a:p>
            <a:pPr>
              <a:lnSpc>
                <a:spcPct val="88000"/>
              </a:lnSpc>
              <a:spcBef>
                <a:spcPts val="200"/>
              </a:spcBef>
            </a:pPr>
            <a:r>
              <a:rPr lang="en-US" sz="2800" dirty="0"/>
              <a:t>Nephilim: fallen ones</a:t>
            </a:r>
          </a:p>
          <a:p>
            <a:pPr>
              <a:lnSpc>
                <a:spcPct val="88000"/>
              </a:lnSpc>
              <a:spcBef>
                <a:spcPts val="200"/>
              </a:spcBef>
            </a:pPr>
            <a:r>
              <a:rPr lang="en-US" sz="2800" dirty="0"/>
              <a:t>Men of renown: </a:t>
            </a:r>
            <a:r>
              <a:rPr lang="en-US" sz="2800" i="1" dirty="0" err="1"/>
              <a:t>shem</a:t>
            </a:r>
            <a:r>
              <a:rPr lang="en-US" sz="2800" i="1" dirty="0"/>
              <a:t>: </a:t>
            </a:r>
            <a:r>
              <a:rPr lang="en-US" sz="2800" dirty="0"/>
              <a:t>ones who made a name for themselves</a:t>
            </a:r>
          </a:p>
          <a:p>
            <a:pPr>
              <a:lnSpc>
                <a:spcPct val="88000"/>
              </a:lnSpc>
              <a:spcBef>
                <a:spcPts val="200"/>
              </a:spcBef>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FATE OF THESE ANGELS</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sz="2800" b="1" dirty="0"/>
              <a:t>Jude 1:6-7 </a:t>
            </a:r>
            <a:r>
              <a:rPr lang="en-US" sz="2800" dirty="0"/>
              <a:t>And angels who did not keep their own domain, but abandoned their proper abode, He has kept in eternal bonds under darkness for the judgment of the great day, just as Sodom and Gomorrah and the cities around them, since they in the same way as these indulged in gross immorality and went after strange flesh, are exhibited as an example in undergoing the punishment of eternal fire.</a:t>
            </a:r>
          </a:p>
          <a:p>
            <a:pPr>
              <a:lnSpc>
                <a:spcPct val="88000"/>
              </a:lnSpc>
              <a:spcBef>
                <a:spcPts val="0"/>
              </a:spcBef>
            </a:pPr>
            <a:r>
              <a:rPr lang="en-US" sz="2800" b="1" dirty="0"/>
              <a:t>2 Peter 2:4-6 </a:t>
            </a:r>
            <a:r>
              <a:rPr lang="en-US" sz="2800" dirty="0"/>
              <a:t>For if God did not spare angels when they sinned, but cast them into hell and committed </a:t>
            </a:r>
            <a:r>
              <a:rPr lang="en-US" sz="2800" spc="-150" dirty="0"/>
              <a:t>them to pits of </a:t>
            </a:r>
            <a:r>
              <a:rPr lang="en-US" sz="2800" dirty="0"/>
              <a:t>darkness, reserved for judgment and did not spare the ancient world, but preserved Noah, a preacher of righteousness, with seven others, when He brought a flood upon the world of the ungodly; and </a:t>
            </a:r>
            <a:r>
              <a:rPr lang="en-US" sz="2800" i="1" dirty="0"/>
              <a:t>if</a:t>
            </a:r>
            <a:r>
              <a:rPr lang="en-US" sz="2800" dirty="0"/>
              <a:t> He condemned the cities of Sodom and Gomorrah to destruction by reducing </a:t>
            </a:r>
            <a:r>
              <a:rPr lang="en-US" sz="2800" i="1" dirty="0"/>
              <a:t>them</a:t>
            </a:r>
            <a:r>
              <a:rPr lang="en-US" sz="2800" dirty="0"/>
              <a:t> to ashes,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WHERE ARE THESE ANGELS?</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00" dirty="0"/>
              <a:t>Eternal bonds under darkness--Jude</a:t>
            </a:r>
          </a:p>
          <a:p>
            <a:pPr>
              <a:lnSpc>
                <a:spcPct val="88000"/>
              </a:lnSpc>
              <a:spcBef>
                <a:spcPts val="0"/>
              </a:spcBef>
            </a:pPr>
            <a:r>
              <a:rPr lang="en-US" sz="2700" dirty="0"/>
              <a:t>Pits of darkness in hell – Peter</a:t>
            </a:r>
          </a:p>
          <a:p>
            <a:pPr>
              <a:lnSpc>
                <a:spcPct val="88000"/>
              </a:lnSpc>
              <a:spcBef>
                <a:spcPts val="0"/>
              </a:spcBef>
            </a:pPr>
            <a:r>
              <a:rPr lang="en-US" sz="2700" dirty="0"/>
              <a:t>It seems that these angels were condemned to a special part of hell called “the abyss” or “the pit”</a:t>
            </a:r>
          </a:p>
          <a:p>
            <a:pPr>
              <a:lnSpc>
                <a:spcPct val="88000"/>
              </a:lnSpc>
              <a:spcBef>
                <a:spcPts val="0"/>
              </a:spcBef>
            </a:pPr>
            <a:r>
              <a:rPr lang="en-US" sz="2700" dirty="0"/>
              <a:t>It seems to be a separate part from the areas we looked at last week which are reserved to humans</a:t>
            </a:r>
          </a:p>
          <a:p>
            <a:pPr>
              <a:lnSpc>
                <a:spcPct val="88000"/>
              </a:lnSpc>
              <a:spcBef>
                <a:spcPts val="0"/>
              </a:spcBef>
            </a:pPr>
            <a:r>
              <a:rPr lang="en-US" sz="2700" dirty="0"/>
              <a:t>Angels know about the existence of the abyss!</a:t>
            </a:r>
          </a:p>
          <a:p>
            <a:pPr>
              <a:lnSpc>
                <a:spcPct val="88000"/>
              </a:lnSpc>
              <a:spcBef>
                <a:spcPts val="0"/>
              </a:spcBef>
            </a:pPr>
            <a:r>
              <a:rPr lang="en-US" sz="2800" b="1" dirty="0"/>
              <a:t>Luke 8:29-31 </a:t>
            </a:r>
            <a:r>
              <a:rPr lang="en-US" sz="2800" dirty="0"/>
              <a:t> For He had commanded the unclean spirit to come out of the man. For it had seized him many times; and he was bound with chains and shackles and kept under guard, and </a:t>
            </a:r>
            <a:r>
              <a:rPr lang="en-US" sz="2800" i="1" dirty="0"/>
              <a:t>yet</a:t>
            </a:r>
            <a:r>
              <a:rPr lang="en-US" sz="2800" dirty="0"/>
              <a:t> he would break his bonds and be driven by the demon into the desert.  And Jesus asked him, "What is your name?" And he said, "Legion"; for many demons had entered him. They were imploring Him not to command them to go away into the abyss. </a:t>
            </a:r>
            <a:endParaRPr lang="en-US" sz="2700" dirty="0"/>
          </a:p>
        </p:txBody>
      </p:sp>
      <p:cxnSp>
        <p:nvCxnSpPr>
          <p:cNvPr id="5" name="Straight Connector 4">
            <a:extLst>
              <a:ext uri="{FF2B5EF4-FFF2-40B4-BE49-F238E27FC236}">
                <a16:creationId xmlns:a16="http://schemas.microsoft.com/office/drawing/2014/main" id="{8A0839F1-1496-4D46-BF78-FA63F3117938}"/>
              </a:ext>
            </a:extLst>
          </p:cNvPr>
          <p:cNvCxnSpPr/>
          <p:nvPr/>
        </p:nvCxnSpPr>
        <p:spPr>
          <a:xfrm flipH="1">
            <a:off x="5923722" y="6019800"/>
            <a:ext cx="19878" cy="993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AFTER THE FLOOD: NIMROD!</a:t>
            </a:r>
          </a:p>
        </p:txBody>
      </p:sp>
      <p:sp>
        <p:nvSpPr>
          <p:cNvPr id="3" name="Content Placeholder 2"/>
          <p:cNvSpPr>
            <a:spLocks noGrp="1"/>
          </p:cNvSpPr>
          <p:nvPr>
            <p:ph idx="1"/>
          </p:nvPr>
        </p:nvSpPr>
        <p:spPr>
          <a:xfrm>
            <a:off x="0" y="990600"/>
            <a:ext cx="9144000" cy="5867400"/>
          </a:xfrm>
        </p:spPr>
        <p:txBody>
          <a:bodyPr>
            <a:noAutofit/>
          </a:bodyPr>
          <a:lstStyle/>
          <a:p>
            <a:pPr>
              <a:lnSpc>
                <a:spcPct val="93000"/>
              </a:lnSpc>
              <a:spcBef>
                <a:spcPts val="300"/>
              </a:spcBef>
            </a:pPr>
            <a:r>
              <a:rPr lang="en-US" sz="2800" b="1" dirty="0"/>
              <a:t>Genesis 11:1-4 </a:t>
            </a:r>
            <a:r>
              <a:rPr lang="en-US" sz="2800" dirty="0"/>
              <a:t> Now the whole earth used the same language and the same words. It came about as they journeyed east, that they found a plain in the land of Shinar and settled there. They said to one another, "Come, let us make bricks and burn </a:t>
            </a:r>
            <a:r>
              <a:rPr lang="en-US" sz="2800" i="1" dirty="0"/>
              <a:t>them</a:t>
            </a:r>
            <a:r>
              <a:rPr lang="en-US" sz="2800" dirty="0"/>
              <a:t> thoroughly." They used brick for stone</a:t>
            </a:r>
            <a:r>
              <a:rPr lang="en-US" sz="2800" spc="-150" dirty="0"/>
              <a:t>, and they </a:t>
            </a:r>
            <a:r>
              <a:rPr lang="en-US" sz="2800" dirty="0"/>
              <a:t>used tar for mortar. They said, "Come, let us build for ourselves a city, and a tower whose top </a:t>
            </a:r>
            <a:r>
              <a:rPr lang="en-US" sz="2800" i="1" dirty="0"/>
              <a:t>will reach</a:t>
            </a:r>
            <a:r>
              <a:rPr lang="en-US" sz="2800" dirty="0"/>
              <a:t> into heaven, </a:t>
            </a:r>
            <a:r>
              <a:rPr lang="en-US" sz="2800" spc="-150" dirty="0"/>
              <a:t>and let us </a:t>
            </a:r>
            <a:r>
              <a:rPr lang="en-US" sz="2800" b="1" dirty="0"/>
              <a:t>make for ourselves a name</a:t>
            </a:r>
            <a:r>
              <a:rPr lang="en-US" sz="2800" dirty="0"/>
              <a:t>, otherwise we will be scattered abroad over the face of the whole earth." </a:t>
            </a:r>
          </a:p>
          <a:p>
            <a:pPr>
              <a:lnSpc>
                <a:spcPct val="93000"/>
              </a:lnSpc>
              <a:spcBef>
                <a:spcPts val="300"/>
              </a:spcBef>
            </a:pPr>
            <a:r>
              <a:rPr lang="en-US" sz="2800" dirty="0"/>
              <a:t>Akkadian literature indicates that pre-flood, towers had been built with upper rooms where the “gods” were invited to have a sexual relationship with women creating a giant race</a:t>
            </a:r>
          </a:p>
          <a:p>
            <a:pPr>
              <a:lnSpc>
                <a:spcPct val="93000"/>
              </a:lnSpc>
              <a:spcBef>
                <a:spcPts val="300"/>
              </a:spcBef>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NIMROD’S WORLD RELIGION</a:t>
            </a:r>
          </a:p>
        </p:txBody>
      </p:sp>
      <p:sp>
        <p:nvSpPr>
          <p:cNvPr id="3" name="Content Placeholder 2"/>
          <p:cNvSpPr>
            <a:spLocks noGrp="1"/>
          </p:cNvSpPr>
          <p:nvPr>
            <p:ph idx="1"/>
          </p:nvPr>
        </p:nvSpPr>
        <p:spPr>
          <a:xfrm>
            <a:off x="0" y="838200"/>
            <a:ext cx="9144000" cy="6019800"/>
          </a:xfrm>
        </p:spPr>
        <p:txBody>
          <a:bodyPr>
            <a:noAutofit/>
          </a:bodyPr>
          <a:lstStyle/>
          <a:p>
            <a:pPr marL="0" indent="0">
              <a:lnSpc>
                <a:spcPct val="95000"/>
              </a:lnSpc>
              <a:spcBef>
                <a:spcPts val="200"/>
              </a:spcBef>
              <a:buNone/>
            </a:pPr>
            <a:r>
              <a:rPr lang="en-US" sz="2800" dirty="0"/>
              <a:t> </a:t>
            </a:r>
            <a:br>
              <a:rPr lang="en-US" sz="2800" dirty="0"/>
            </a:br>
            <a:endParaRPr lang="en-US" sz="2800" dirty="0"/>
          </a:p>
        </p:txBody>
      </p:sp>
      <p:pic>
        <p:nvPicPr>
          <p:cNvPr id="7" name="Picture 6">
            <a:extLst>
              <a:ext uri="{FF2B5EF4-FFF2-40B4-BE49-F238E27FC236}">
                <a16:creationId xmlns:a16="http://schemas.microsoft.com/office/drawing/2014/main" id="{23D7A802-BFFA-43B2-8E96-52F0D982FE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163" y="1297372"/>
            <a:ext cx="8405673" cy="3731828"/>
          </a:xfrm>
          <a:prstGeom prst="rect">
            <a:avLst/>
          </a:prstGeom>
        </p:spPr>
      </p:pic>
      <p:sp>
        <p:nvSpPr>
          <p:cNvPr id="8" name="TextBox 7">
            <a:extLst>
              <a:ext uri="{FF2B5EF4-FFF2-40B4-BE49-F238E27FC236}">
                <a16:creationId xmlns:a16="http://schemas.microsoft.com/office/drawing/2014/main" id="{B46F844F-2DAD-434B-B370-4455ADCAC50B}"/>
              </a:ext>
            </a:extLst>
          </p:cNvPr>
          <p:cNvSpPr txBox="1"/>
          <p:nvPr/>
        </p:nvSpPr>
        <p:spPr>
          <a:xfrm>
            <a:off x="625630" y="5297268"/>
            <a:ext cx="8301375" cy="1384995"/>
          </a:xfrm>
          <a:prstGeom prst="rect">
            <a:avLst/>
          </a:prstGeom>
          <a:noFill/>
        </p:spPr>
        <p:txBody>
          <a:bodyPr wrap="none" rtlCol="0">
            <a:spAutoFit/>
          </a:bodyPr>
          <a:lstStyle/>
          <a:p>
            <a:r>
              <a:rPr lang="en-US" sz="2800" dirty="0"/>
              <a:t>THE EU PARLIAMENT BUILDING IN STRASBOURG,</a:t>
            </a:r>
          </a:p>
          <a:p>
            <a:r>
              <a:rPr lang="en-US" sz="2800" dirty="0"/>
              <a:t>FRANCE WAS MODELED AFTER PETER BRUEGEL </a:t>
            </a:r>
          </a:p>
          <a:p>
            <a:r>
              <a:rPr lang="en-US" sz="2800" dirty="0"/>
              <a:t>THE ELDER’S PAINTING OF THE TOWER OF BABEL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FOR WHAT ITS WORTH….</a:t>
            </a:r>
          </a:p>
        </p:txBody>
      </p:sp>
      <p:sp>
        <p:nvSpPr>
          <p:cNvPr id="3" name="Content Placeholder 2"/>
          <p:cNvSpPr>
            <a:spLocks noGrp="1"/>
          </p:cNvSpPr>
          <p:nvPr>
            <p:ph idx="1"/>
          </p:nvPr>
        </p:nvSpPr>
        <p:spPr>
          <a:xfrm>
            <a:off x="0" y="914400"/>
            <a:ext cx="9220200" cy="6019800"/>
          </a:xfrm>
        </p:spPr>
        <p:txBody>
          <a:bodyPr>
            <a:noAutofit/>
          </a:bodyPr>
          <a:lstStyle/>
          <a:p>
            <a:pPr marL="0" indent="0">
              <a:lnSpc>
                <a:spcPct val="88000"/>
              </a:lnSpc>
              <a:spcBef>
                <a:spcPts val="0"/>
              </a:spcBef>
              <a:buNone/>
            </a:pPr>
            <a:r>
              <a:rPr lang="en-US" sz="2800" dirty="0"/>
              <a:t> </a:t>
            </a:r>
          </a:p>
        </p:txBody>
      </p:sp>
      <p:pic>
        <p:nvPicPr>
          <p:cNvPr id="5" name="Picture 4">
            <a:extLst>
              <a:ext uri="{FF2B5EF4-FFF2-40B4-BE49-F238E27FC236}">
                <a16:creationId xmlns:a16="http://schemas.microsoft.com/office/drawing/2014/main" id="{1A2247A2-F799-4B50-BF27-F512CA93D9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857098"/>
            <a:ext cx="4191000" cy="5766816"/>
          </a:xfrm>
          <a:prstGeom prst="rect">
            <a:avLst/>
          </a:prstGeom>
        </p:spPr>
      </p:pic>
      <p:pic>
        <p:nvPicPr>
          <p:cNvPr id="7" name="Picture 6">
            <a:extLst>
              <a:ext uri="{FF2B5EF4-FFF2-40B4-BE49-F238E27FC236}">
                <a16:creationId xmlns:a16="http://schemas.microsoft.com/office/drawing/2014/main" id="{4691855A-A088-4251-8243-187EF92F9E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2853" y="914400"/>
            <a:ext cx="4286250" cy="5715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BABYLON THE GREAT</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0"/>
              </a:spcBef>
            </a:pPr>
            <a:r>
              <a:rPr lang="en-US" sz="2800" b="1" dirty="0"/>
              <a:t>Revelation 17:3-5 </a:t>
            </a:r>
            <a:r>
              <a:rPr lang="en-US" sz="2800" dirty="0"/>
              <a:t>And he carried me away in the Spirit into a wilderness; and I saw a woman sitting on a scarlet beast, full of blasphemous names, having seven heads and ten horns. The woman was clothed in purple and scarlet, and adorned with gold and precious stones and pearls,   </a:t>
            </a:r>
          </a:p>
          <a:p>
            <a:pPr marL="0" indent="0">
              <a:lnSpc>
                <a:spcPct val="95000"/>
              </a:lnSpc>
              <a:spcBef>
                <a:spcPts val="0"/>
              </a:spcBef>
              <a:buNone/>
            </a:pPr>
            <a:r>
              <a:rPr lang="en-US" sz="2800" dirty="0"/>
              <a:t>   having in her hand a gold cup</a:t>
            </a:r>
          </a:p>
          <a:p>
            <a:pPr marL="0" indent="0">
              <a:lnSpc>
                <a:spcPct val="95000"/>
              </a:lnSpc>
              <a:spcBef>
                <a:spcPts val="0"/>
              </a:spcBef>
              <a:buNone/>
            </a:pPr>
            <a:r>
              <a:rPr lang="en-US" sz="2800" dirty="0"/>
              <a:t>   full of abominations and of </a:t>
            </a:r>
          </a:p>
          <a:p>
            <a:pPr marL="0" indent="0">
              <a:lnSpc>
                <a:spcPct val="95000"/>
              </a:lnSpc>
              <a:spcBef>
                <a:spcPts val="0"/>
              </a:spcBef>
              <a:buNone/>
            </a:pPr>
            <a:r>
              <a:rPr lang="en-US" sz="2800" dirty="0"/>
              <a:t>   the unclean things of her </a:t>
            </a:r>
          </a:p>
          <a:p>
            <a:pPr marL="0" indent="0">
              <a:lnSpc>
                <a:spcPct val="95000"/>
              </a:lnSpc>
              <a:spcBef>
                <a:spcPts val="0"/>
              </a:spcBef>
              <a:buNone/>
            </a:pPr>
            <a:r>
              <a:rPr lang="en-US" sz="2800" dirty="0"/>
              <a:t>   immorality, and on her </a:t>
            </a:r>
          </a:p>
          <a:p>
            <a:pPr marL="0" indent="0">
              <a:lnSpc>
                <a:spcPct val="95000"/>
              </a:lnSpc>
              <a:spcBef>
                <a:spcPts val="0"/>
              </a:spcBef>
              <a:buNone/>
            </a:pPr>
            <a:r>
              <a:rPr lang="en-US" sz="2800" dirty="0"/>
              <a:t>   forehead a name </a:t>
            </a:r>
            <a:r>
              <a:rPr lang="en-US" sz="2800" i="1" dirty="0"/>
              <a:t>was</a:t>
            </a:r>
            <a:r>
              <a:rPr lang="en-US" sz="2800" dirty="0"/>
              <a:t> written, </a:t>
            </a:r>
          </a:p>
          <a:p>
            <a:pPr marL="0" indent="0">
              <a:lnSpc>
                <a:spcPct val="95000"/>
              </a:lnSpc>
              <a:spcBef>
                <a:spcPts val="0"/>
              </a:spcBef>
              <a:buNone/>
            </a:pPr>
            <a:r>
              <a:rPr lang="en-US" sz="2800" dirty="0"/>
              <a:t>   a mystery, </a:t>
            </a:r>
            <a:r>
              <a:rPr lang="en-US" sz="2400" dirty="0"/>
              <a:t>"BABYLON THE GREAT,</a:t>
            </a:r>
          </a:p>
          <a:p>
            <a:pPr marL="0" indent="0">
              <a:lnSpc>
                <a:spcPct val="95000"/>
              </a:lnSpc>
              <a:spcBef>
                <a:spcPts val="0"/>
              </a:spcBef>
              <a:buNone/>
            </a:pPr>
            <a:r>
              <a:rPr lang="en-US" sz="2400" dirty="0"/>
              <a:t>   THE MOTHER OF HARLOTS AND OF</a:t>
            </a:r>
          </a:p>
          <a:p>
            <a:pPr marL="0" indent="0">
              <a:lnSpc>
                <a:spcPct val="95000"/>
              </a:lnSpc>
              <a:spcBef>
                <a:spcPts val="0"/>
              </a:spcBef>
              <a:buNone/>
            </a:pPr>
            <a:r>
              <a:rPr lang="en-US" sz="2400" dirty="0"/>
              <a:t>   THE ABOMINATIONS OF THE EARTH." </a:t>
            </a:r>
            <a:br>
              <a:rPr lang="en-US" sz="2400" dirty="0"/>
            </a:br>
            <a:endParaRPr lang="en-US" sz="2800" dirty="0"/>
          </a:p>
        </p:txBody>
      </p:sp>
      <p:pic>
        <p:nvPicPr>
          <p:cNvPr id="5" name="Picture 4">
            <a:extLst>
              <a:ext uri="{FF2B5EF4-FFF2-40B4-BE49-F238E27FC236}">
                <a16:creationId xmlns:a16="http://schemas.microsoft.com/office/drawing/2014/main" id="{60832A18-8AB8-43DC-AF1A-5E92310FC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2969443"/>
            <a:ext cx="2514600" cy="388855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4028</TotalTime>
  <Words>1396</Words>
  <Application>Microsoft Office PowerPoint</Application>
  <PresentationFormat>On-screen Show (4:3)</PresentationFormat>
  <Paragraphs>69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WHAT IS THE ABYSS?</vt:lpstr>
      <vt:lpstr>FATE OF THESE ANGELS</vt:lpstr>
      <vt:lpstr>WHERE ARE THESE ANGELS?</vt:lpstr>
      <vt:lpstr>AFTER THE FLOOD: NIMROD!</vt:lpstr>
      <vt:lpstr>NIMROD’S WORLD RELIGION</vt:lpstr>
      <vt:lpstr>FOR WHAT ITS WORTH….</vt:lpstr>
      <vt:lpstr>BABYLON THE GREAT</vt:lpstr>
      <vt:lpstr>AND ALSO AFTERWARDS…</vt:lpstr>
      <vt:lpstr>THE ABYSS OPENED</vt:lpstr>
      <vt:lpstr>THE ANGEL OF THE ABYSS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118</cp:revision>
  <cp:lastPrinted>2020-03-16T21:18:05Z</cp:lastPrinted>
  <dcterms:created xsi:type="dcterms:W3CDTF">2019-12-19T15:54:54Z</dcterms:created>
  <dcterms:modified xsi:type="dcterms:W3CDTF">2020-03-16T21:22:52Z</dcterms:modified>
</cp:coreProperties>
</file>