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67" r:id="rId4"/>
    <p:sldId id="270" r:id="rId5"/>
    <p:sldId id="259" r:id="rId6"/>
    <p:sldId id="271" r:id="rId7"/>
    <p:sldId id="273" r:id="rId8"/>
    <p:sldId id="260" r:id="rId9"/>
    <p:sldId id="263" r:id="rId10"/>
    <p:sldId id="274" r:id="rId11"/>
    <p:sldId id="264" r:id="rId12"/>
    <p:sldId id="265"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09C5ED56-55CE-4022-9E2E-708F30DD6A9C}" type="datetimeFigureOut">
              <a:rPr lang="en-US" smtClean="0"/>
              <a:pPr/>
              <a:t>3/12/2020</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70663"/>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70663"/>
          </a:xfrm>
          <a:prstGeom prst="rect">
            <a:avLst/>
          </a:prstGeom>
        </p:spPr>
        <p:txBody>
          <a:bodyPr vert="horz" lIns="93589" tIns="46794" rIns="93589" bIns="46794" rtlCol="0"/>
          <a:lstStyle>
            <a:lvl1pPr algn="r">
              <a:defRPr sz="1200"/>
            </a:lvl1pPr>
          </a:lstStyle>
          <a:p>
            <a:fld id="{06F4F880-F025-409B-8C99-FB036D38A3F5}" type="datetimeFigureOut">
              <a:rPr lang="en-US" smtClean="0"/>
              <a:t>3/12/2020</a:t>
            </a:fld>
            <a:endParaRPr lang="en-US"/>
          </a:p>
        </p:txBody>
      </p:sp>
      <p:sp>
        <p:nvSpPr>
          <p:cNvPr id="4" name="Slide Image Placeholder 3"/>
          <p:cNvSpPr>
            <a:spLocks noGrp="1" noRot="1" noChangeAspect="1"/>
          </p:cNvSpPr>
          <p:nvPr>
            <p:ph type="sldImg" idx="2"/>
          </p:nvPr>
        </p:nvSpPr>
        <p:spPr>
          <a:xfrm>
            <a:off x="1439863" y="1174750"/>
            <a:ext cx="4222750" cy="3167063"/>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518359"/>
            <a:ext cx="5683253" cy="3695938"/>
          </a:xfrm>
          <a:prstGeom prst="rect">
            <a:avLst/>
          </a:prstGeom>
        </p:spPr>
        <p:txBody>
          <a:bodyPr vert="horz" lIns="93589" tIns="46794" rIns="93589" bIns="4679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70663"/>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70663"/>
          </a:xfrm>
          <a:prstGeom prst="rect">
            <a:avLst/>
          </a:prstGeom>
        </p:spPr>
        <p:txBody>
          <a:bodyPr vert="horz" lIns="93589" tIns="46794" rIns="93589" bIns="46794"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308371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5</a:t>
            </a:fld>
            <a:endParaRPr lang="en-US"/>
          </a:p>
        </p:txBody>
      </p:sp>
    </p:spTree>
    <p:extLst>
      <p:ext uri="{BB962C8B-B14F-4D97-AF65-F5344CB8AC3E}">
        <p14:creationId xmlns:p14="http://schemas.microsoft.com/office/powerpoint/2010/main" val="41732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990600"/>
          </a:xfrm>
        </p:spPr>
        <p:txBody>
          <a:bodyPr>
            <a:normAutofit/>
          </a:bodyPr>
          <a:lstStyle/>
          <a:p>
            <a:pPr>
              <a:buNone/>
            </a:pPr>
            <a:r>
              <a:rPr lang="en-US" dirty="0"/>
              <a:t>CONCLUSIONS</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990600"/>
            <a:ext cx="9144000" cy="5867400"/>
          </a:xfrm>
        </p:spPr>
        <p:txBody>
          <a:bodyPr>
            <a:noAutofit/>
          </a:bodyPr>
          <a:lstStyle/>
          <a:p>
            <a:pPr>
              <a:lnSpc>
                <a:spcPct val="95000"/>
              </a:lnSpc>
              <a:spcBef>
                <a:spcPts val="300"/>
              </a:spcBef>
            </a:pPr>
            <a:r>
              <a:rPr lang="en-US" sz="2800" dirty="0"/>
              <a:t>Hell is a real place; it isn’t something we can currently see, but it is very real</a:t>
            </a:r>
          </a:p>
          <a:p>
            <a:pPr>
              <a:lnSpc>
                <a:spcPct val="95000"/>
              </a:lnSpc>
              <a:spcBef>
                <a:spcPts val="300"/>
              </a:spcBef>
            </a:pPr>
            <a:r>
              <a:rPr lang="en-US" sz="2800" dirty="0"/>
              <a:t>It seems to be accessed by “going down;” People have therefore assumed it to be in the center of the Earth; ancient people believed in “gates of hell” which were usually caves that were of great depth</a:t>
            </a:r>
          </a:p>
          <a:p>
            <a:pPr>
              <a:lnSpc>
                <a:spcPct val="95000"/>
              </a:lnSpc>
              <a:spcBef>
                <a:spcPts val="300"/>
              </a:spcBef>
            </a:pPr>
            <a:r>
              <a:rPr lang="en-US" sz="2800" dirty="0"/>
              <a:t>Hell is the place where the soul/spirit of people who have not received Christ as savior go at death</a:t>
            </a:r>
          </a:p>
          <a:p>
            <a:pPr>
              <a:lnSpc>
                <a:spcPct val="95000"/>
              </a:lnSpc>
              <a:spcBef>
                <a:spcPts val="300"/>
              </a:spcBef>
            </a:pPr>
            <a:r>
              <a:rPr lang="en-US" sz="2800" dirty="0"/>
              <a:t>Before the death and resurrection of Jesus, all people seem to have gone to hell, which apparently has two sides reserved for people:</a:t>
            </a:r>
          </a:p>
          <a:p>
            <a:pPr marL="0" indent="0">
              <a:lnSpc>
                <a:spcPct val="95000"/>
              </a:lnSpc>
              <a:spcBef>
                <a:spcPts val="300"/>
              </a:spcBef>
              <a:buNone/>
            </a:pPr>
            <a:r>
              <a:rPr lang="en-US" sz="2800" dirty="0"/>
              <a:t>                Paradise or                     Place of </a:t>
            </a:r>
          </a:p>
          <a:p>
            <a:pPr marL="0" indent="0">
              <a:lnSpc>
                <a:spcPct val="95000"/>
              </a:lnSpc>
              <a:spcBef>
                <a:spcPts val="300"/>
              </a:spcBef>
              <a:buNone/>
            </a:pPr>
            <a:r>
              <a:rPr lang="en-US" sz="2800" dirty="0"/>
              <a:t>                Abraham’s bosom          torment </a:t>
            </a:r>
          </a:p>
          <a:p>
            <a:pPr>
              <a:lnSpc>
                <a:spcPct val="90000"/>
              </a:lnSpc>
              <a:spcBef>
                <a:spcPts val="0"/>
              </a:spcBef>
            </a:pPr>
            <a:endParaRPr lang="en-US" sz="2800" dirty="0"/>
          </a:p>
        </p:txBody>
      </p:sp>
      <p:sp>
        <p:nvSpPr>
          <p:cNvPr id="5" name="Isosceles Triangle 4">
            <a:extLst>
              <a:ext uri="{FF2B5EF4-FFF2-40B4-BE49-F238E27FC236}">
                <a16:creationId xmlns:a16="http://schemas.microsoft.com/office/drawing/2014/main" id="{4625B384-3B3E-443E-9363-4C4845E50B79}"/>
              </a:ext>
            </a:extLst>
          </p:cNvPr>
          <p:cNvSpPr/>
          <p:nvPr/>
        </p:nvSpPr>
        <p:spPr>
          <a:xfrm rot="10800000">
            <a:off x="4572000" y="5811078"/>
            <a:ext cx="1060704" cy="9144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HOW DO WE KNOW?</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Luke 23:42-43 </a:t>
            </a:r>
            <a:r>
              <a:rPr lang="en-US" sz="2800" dirty="0"/>
              <a:t>And he was saying, "Jesus, remember me when You come in Your kingdom!" </a:t>
            </a:r>
            <a:br>
              <a:rPr lang="en-US" sz="2800" dirty="0"/>
            </a:br>
            <a:r>
              <a:rPr lang="en-US" sz="2800" dirty="0"/>
              <a:t>And He said to him, "Truly I say to you,</a:t>
            </a:r>
            <a:r>
              <a:rPr lang="en-US" sz="2800" b="1" dirty="0"/>
              <a:t> today </a:t>
            </a:r>
            <a:r>
              <a:rPr lang="en-US" sz="2800" dirty="0"/>
              <a:t>you shall be with Me in Paradise." </a:t>
            </a:r>
          </a:p>
          <a:p>
            <a:pPr>
              <a:lnSpc>
                <a:spcPct val="95000"/>
              </a:lnSpc>
              <a:spcBef>
                <a:spcPts val="400"/>
              </a:spcBef>
            </a:pPr>
            <a:r>
              <a:rPr lang="en-US" sz="2800" dirty="0"/>
              <a:t>That day, Jesus wasn’t going to heaven</a:t>
            </a:r>
          </a:p>
          <a:p>
            <a:pPr>
              <a:lnSpc>
                <a:spcPct val="95000"/>
              </a:lnSpc>
              <a:spcBef>
                <a:spcPts val="400"/>
              </a:spcBef>
            </a:pPr>
            <a:r>
              <a:rPr lang="en-US" sz="2800" b="1" dirty="0"/>
              <a:t>Ephesians 4:7-9 </a:t>
            </a:r>
            <a:r>
              <a:rPr lang="en-US" sz="2800" dirty="0"/>
              <a:t>But to each one of us grace was given according to the measure of Christ's gift. </a:t>
            </a:r>
            <a:br>
              <a:rPr lang="en-US" sz="2800" dirty="0"/>
            </a:br>
            <a:r>
              <a:rPr lang="en-US" sz="2800" dirty="0"/>
              <a:t>Therefore it says, </a:t>
            </a:r>
            <a:r>
              <a:rPr lang="en-US" sz="2400" dirty="0"/>
              <a:t>"</a:t>
            </a:r>
            <a:r>
              <a:rPr lang="en-US" sz="2400" cap="small" dirty="0"/>
              <a:t>WHEN</a:t>
            </a:r>
            <a:r>
              <a:rPr lang="en-US" sz="2400" dirty="0"/>
              <a:t> </a:t>
            </a:r>
            <a:r>
              <a:rPr lang="en-US" sz="2400" cap="small" dirty="0"/>
              <a:t>HE ASCENDED ON HIGH</a:t>
            </a:r>
            <a:r>
              <a:rPr lang="en-US" sz="2400" dirty="0"/>
              <a:t>, </a:t>
            </a:r>
            <a:r>
              <a:rPr lang="en-US" sz="2400" cap="small" dirty="0"/>
              <a:t>HE</a:t>
            </a:r>
            <a:r>
              <a:rPr lang="en-US" sz="2400" dirty="0"/>
              <a:t> </a:t>
            </a:r>
            <a:r>
              <a:rPr lang="en-US" sz="2400" cap="small" dirty="0"/>
              <a:t>LED CAPTIVE A HOST OF CAPTIVES</a:t>
            </a:r>
            <a:r>
              <a:rPr lang="en-US" sz="2400" dirty="0"/>
              <a:t>, </a:t>
            </a:r>
            <a:r>
              <a:rPr lang="en-US" sz="2400" cap="small" dirty="0"/>
              <a:t>AND</a:t>
            </a:r>
            <a:r>
              <a:rPr lang="en-US" sz="2400" dirty="0"/>
              <a:t> </a:t>
            </a:r>
            <a:r>
              <a:rPr lang="en-US" sz="2400" cap="small" dirty="0"/>
              <a:t>HE GAVE GIFTS TO MEN</a:t>
            </a:r>
            <a:r>
              <a:rPr lang="en-US" sz="2400" dirty="0"/>
              <a:t>." </a:t>
            </a:r>
            <a:r>
              <a:rPr lang="en-US" sz="2800" dirty="0"/>
              <a:t>Now this </a:t>
            </a:r>
            <a:r>
              <a:rPr lang="en-US" sz="2800" i="1" dirty="0"/>
              <a:t>expression,</a:t>
            </a:r>
            <a:r>
              <a:rPr lang="en-US" sz="2800" dirty="0"/>
              <a:t> "He ascended," what does it mean except that He also had descended into the lower parts of the earth?</a:t>
            </a:r>
          </a:p>
          <a:p>
            <a:pPr>
              <a:lnSpc>
                <a:spcPct val="95000"/>
              </a:lnSpc>
              <a:spcBef>
                <a:spcPts val="400"/>
              </a:spcBef>
            </a:pPr>
            <a:r>
              <a:rPr lang="en-US" sz="2800" dirty="0"/>
              <a:t>At death, carrying our sin, Jesus took our punishment by going into hell, there overpowering death!</a:t>
            </a:r>
          </a:p>
          <a:p>
            <a:pPr>
              <a:lnSpc>
                <a:spcPct val="95000"/>
              </a:lnSpc>
              <a:spcBef>
                <a:spcPts val="400"/>
              </a:spcBef>
            </a:pPr>
            <a:endParaRPr lang="en-US" sz="2800" dirty="0"/>
          </a:p>
          <a:p>
            <a:pPr>
              <a:lnSpc>
                <a:spcPct val="95000"/>
              </a:lnSpc>
              <a:spcBef>
                <a:spcPts val="400"/>
              </a:spcBef>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WHAT JESUS DID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400"/>
              </a:spcBef>
            </a:pPr>
            <a:r>
              <a:rPr lang="en-US" sz="2800" b="1" dirty="0"/>
              <a:t>Matthew 12:39-40 </a:t>
            </a:r>
            <a:r>
              <a:rPr lang="en-US" sz="2800" dirty="0"/>
              <a:t> But He answered and said to them, "An evil and adulterous generation craves for a sign; and </a:t>
            </a:r>
            <a:r>
              <a:rPr lang="en-US" sz="2800" i="1" dirty="0"/>
              <a:t>yet</a:t>
            </a:r>
            <a:r>
              <a:rPr lang="en-US" sz="2800" dirty="0"/>
              <a:t> no sign will be given to it but the sign of Jonah the prophet; for just as </a:t>
            </a:r>
            <a:r>
              <a:rPr lang="en-US" sz="2400" cap="small" dirty="0"/>
              <a:t>JONAH WAS THREE DAYS AND THREE</a:t>
            </a:r>
            <a:r>
              <a:rPr lang="en-US" sz="2400" dirty="0"/>
              <a:t> </a:t>
            </a:r>
            <a:r>
              <a:rPr lang="en-US" sz="2400" cap="small" dirty="0"/>
              <a:t>NIGHTS IN THE BELLY OF THE SEA MONSTER</a:t>
            </a:r>
            <a:r>
              <a:rPr lang="en-US" sz="2400" dirty="0"/>
              <a:t>, </a:t>
            </a:r>
            <a:r>
              <a:rPr lang="en-US" sz="2800" dirty="0"/>
              <a:t>so will the Son of Man be three days and three nights in the heart of the earth. </a:t>
            </a:r>
          </a:p>
          <a:p>
            <a:pPr>
              <a:lnSpc>
                <a:spcPct val="90000"/>
              </a:lnSpc>
              <a:spcBef>
                <a:spcPts val="400"/>
              </a:spcBef>
            </a:pPr>
            <a:r>
              <a:rPr lang="en-US" sz="2800" b="1" dirty="0"/>
              <a:t>Colossians 2:15 </a:t>
            </a:r>
            <a:r>
              <a:rPr lang="en-US" sz="2800" dirty="0"/>
              <a:t> When He had disarmed the rulers and authorities, He made a public display of them, having triumphed over them through Him. </a:t>
            </a:r>
          </a:p>
          <a:p>
            <a:pPr>
              <a:lnSpc>
                <a:spcPct val="90000"/>
              </a:lnSpc>
              <a:spcBef>
                <a:spcPts val="400"/>
              </a:spcBef>
            </a:pPr>
            <a:r>
              <a:rPr lang="en-US" sz="2800" dirty="0"/>
              <a:t>Disarmed: </a:t>
            </a:r>
            <a:r>
              <a:rPr lang="en-US" sz="2800" i="1" dirty="0" err="1"/>
              <a:t>apekduomai</a:t>
            </a:r>
            <a:r>
              <a:rPr lang="en-US" sz="2800" i="1" dirty="0"/>
              <a:t>: </a:t>
            </a:r>
            <a:r>
              <a:rPr lang="en-US" sz="2800" dirty="0"/>
              <a:t>to strip off of oneself</a:t>
            </a:r>
          </a:p>
          <a:p>
            <a:pPr>
              <a:lnSpc>
                <a:spcPct val="90000"/>
              </a:lnSpc>
              <a:spcBef>
                <a:spcPts val="400"/>
              </a:spcBef>
            </a:pPr>
            <a:r>
              <a:rPr lang="en-US" sz="2800" dirty="0"/>
              <a:t>Those in paradise heard the gospel from Jesus</a:t>
            </a:r>
          </a:p>
          <a:p>
            <a:pPr>
              <a:lnSpc>
                <a:spcPct val="90000"/>
              </a:lnSpc>
              <a:spcBef>
                <a:spcPts val="400"/>
              </a:spcBef>
            </a:pPr>
            <a:r>
              <a:rPr lang="en-US" sz="2800" dirty="0"/>
              <a:t>The captives on the Paradise side of hell seemingly were released by Jesus and went to heaven</a:t>
            </a:r>
          </a:p>
          <a:p>
            <a:pPr>
              <a:lnSpc>
                <a:spcPct val="90000"/>
              </a:lnSpc>
              <a:spcBef>
                <a:spcPts val="0"/>
              </a:spcBef>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HELL: WHERE, WHAT, WHY?</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dirty="0"/>
              <a:t>Jonathan Edwards: Enfield, Connecticut July 8, 1741</a:t>
            </a:r>
          </a:p>
          <a:p>
            <a:pPr marL="0" indent="0">
              <a:lnSpc>
                <a:spcPct val="88000"/>
              </a:lnSpc>
              <a:spcBef>
                <a:spcPts val="200"/>
              </a:spcBef>
              <a:buNone/>
            </a:pPr>
            <a:r>
              <a:rPr lang="en-US" sz="2800" dirty="0"/>
              <a:t>   “Sinners in the Hands of an Angry God”</a:t>
            </a:r>
          </a:p>
          <a:p>
            <a:pPr>
              <a:lnSpc>
                <a:spcPct val="88000"/>
              </a:lnSpc>
              <a:spcBef>
                <a:spcPts val="200"/>
              </a:spcBef>
            </a:pPr>
            <a:r>
              <a:rPr lang="en-US" sz="2800" b="1" dirty="0"/>
              <a:t>Universalism: </a:t>
            </a:r>
            <a:r>
              <a:rPr lang="en-US" sz="2800" dirty="0"/>
              <a:t>at death, all go directly to heaven</a:t>
            </a:r>
          </a:p>
          <a:p>
            <a:pPr>
              <a:lnSpc>
                <a:spcPct val="88000"/>
              </a:lnSpc>
              <a:spcBef>
                <a:spcPts val="200"/>
              </a:spcBef>
            </a:pPr>
            <a:r>
              <a:rPr lang="en-US" sz="2800" dirty="0"/>
              <a:t>Although the Bible clearly says otherwise, people persist in the belief that there simply cannot be a hell</a:t>
            </a:r>
          </a:p>
          <a:p>
            <a:pPr>
              <a:lnSpc>
                <a:spcPct val="88000"/>
              </a:lnSpc>
              <a:spcBef>
                <a:spcPts val="200"/>
              </a:spcBef>
            </a:pPr>
            <a:r>
              <a:rPr lang="en-US" sz="2800" b="1" dirty="0"/>
              <a:t>1 Timothy 2:1-6 </a:t>
            </a:r>
            <a:r>
              <a:rPr lang="en-US" sz="2800" dirty="0"/>
              <a:t>First of all, I urge that entreaties </a:t>
            </a:r>
            <a:r>
              <a:rPr lang="en-US" sz="2800" i="1" dirty="0"/>
              <a:t>and</a:t>
            </a:r>
            <a:r>
              <a:rPr lang="en-US" sz="2800" dirty="0"/>
              <a:t> prayers, petitions </a:t>
            </a:r>
            <a:r>
              <a:rPr lang="en-US" sz="2800" i="1" dirty="0"/>
              <a:t>and</a:t>
            </a:r>
            <a:r>
              <a:rPr lang="en-US" sz="2800" dirty="0"/>
              <a:t> thanksgivings, be made on behalf </a:t>
            </a:r>
            <a:r>
              <a:rPr lang="en-US" sz="2800" spc="-150" dirty="0"/>
              <a:t>of all men, </a:t>
            </a:r>
            <a:r>
              <a:rPr lang="en-US" sz="2800" dirty="0"/>
              <a:t>for kings and all who are in authority, so that we may lead a tranquil and quiet life in all godliness and dignity. This is good and acceptable in the sight of God our Savior, who desires all men to be saved and to come to the knowledge of the truth. For there is one God, </a:t>
            </a:r>
            <a:r>
              <a:rPr lang="en-US" sz="2800" i="1" dirty="0"/>
              <a:t>and</a:t>
            </a:r>
            <a:r>
              <a:rPr lang="en-US" sz="2800" dirty="0"/>
              <a:t> one mediator also between God and men, </a:t>
            </a:r>
            <a:r>
              <a:rPr lang="en-US" sz="2800" i="1" dirty="0"/>
              <a:t>the</a:t>
            </a:r>
            <a:r>
              <a:rPr lang="en-US" sz="2800" dirty="0"/>
              <a:t> man Christ Jesus</a:t>
            </a:r>
            <a:r>
              <a:rPr lang="en-US" sz="2800" spc="-150" dirty="0"/>
              <a:t>, who </a:t>
            </a:r>
            <a:r>
              <a:rPr lang="en-US" sz="2800" dirty="0"/>
              <a:t>gave Himself as a ransom for all, the testimony </a:t>
            </a:r>
            <a:r>
              <a:rPr lang="en-US" sz="2800" i="1" dirty="0"/>
              <a:t>given</a:t>
            </a:r>
            <a:r>
              <a:rPr lang="en-US" sz="2800" dirty="0"/>
              <a:t> at the proper time. </a:t>
            </a:r>
          </a:p>
          <a:p>
            <a:pPr>
              <a:lnSpc>
                <a:spcPct val="88000"/>
              </a:lnSpc>
              <a:spcBef>
                <a:spcPts val="200"/>
              </a:spcBef>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GOD DESIRES SALVATION</a:t>
            </a:r>
          </a:p>
        </p:txBody>
      </p:sp>
      <p:sp>
        <p:nvSpPr>
          <p:cNvPr id="3" name="Content Placeholder 2"/>
          <p:cNvSpPr>
            <a:spLocks noGrp="1"/>
          </p:cNvSpPr>
          <p:nvPr>
            <p:ph idx="1"/>
          </p:nvPr>
        </p:nvSpPr>
        <p:spPr>
          <a:xfrm>
            <a:off x="0" y="990600"/>
            <a:ext cx="9144000" cy="5867400"/>
          </a:xfrm>
        </p:spPr>
        <p:txBody>
          <a:bodyPr>
            <a:noAutofit/>
          </a:bodyPr>
          <a:lstStyle/>
          <a:p>
            <a:pPr>
              <a:lnSpc>
                <a:spcPct val="93000"/>
              </a:lnSpc>
              <a:spcBef>
                <a:spcPts val="300"/>
              </a:spcBef>
            </a:pPr>
            <a:r>
              <a:rPr lang="en-US" sz="2800" dirty="0"/>
              <a:t>Desires: </a:t>
            </a:r>
            <a:r>
              <a:rPr lang="en-US" sz="2800" i="1" dirty="0" err="1"/>
              <a:t>thelo</a:t>
            </a:r>
            <a:r>
              <a:rPr lang="en-US" sz="2800" i="1" dirty="0"/>
              <a:t>: </a:t>
            </a:r>
            <a:r>
              <a:rPr lang="en-US" sz="2800" dirty="0"/>
              <a:t>to wish; to be willing; wants</a:t>
            </a:r>
          </a:p>
          <a:p>
            <a:pPr>
              <a:lnSpc>
                <a:spcPct val="93000"/>
              </a:lnSpc>
              <a:spcBef>
                <a:spcPts val="300"/>
              </a:spcBef>
            </a:pPr>
            <a:r>
              <a:rPr lang="en-US" sz="2800" b="1" dirty="0"/>
              <a:t>BUT</a:t>
            </a:r>
            <a:r>
              <a:rPr lang="en-US" sz="2800" dirty="0"/>
              <a:t> everyone will NOT be saved</a:t>
            </a:r>
          </a:p>
          <a:p>
            <a:pPr>
              <a:lnSpc>
                <a:spcPct val="93000"/>
              </a:lnSpc>
              <a:spcBef>
                <a:spcPts val="300"/>
              </a:spcBef>
            </a:pPr>
            <a:r>
              <a:rPr lang="en-US" sz="2800" dirty="0"/>
              <a:t>God has a plan in place for those who are unsaved:</a:t>
            </a:r>
          </a:p>
          <a:p>
            <a:pPr marL="0" indent="0">
              <a:lnSpc>
                <a:spcPct val="93000"/>
              </a:lnSpc>
              <a:spcBef>
                <a:spcPts val="0"/>
              </a:spcBef>
              <a:buNone/>
            </a:pPr>
            <a:r>
              <a:rPr lang="en-US" sz="2800" dirty="0"/>
              <a:t>   </a:t>
            </a:r>
            <a:r>
              <a:rPr lang="en-US" sz="2800" b="1" dirty="0"/>
              <a:t>Part 1:</a:t>
            </a:r>
            <a:r>
              <a:rPr lang="en-US" sz="2800" dirty="0"/>
              <a:t> descend to hell</a:t>
            </a:r>
          </a:p>
          <a:p>
            <a:pPr marL="0" indent="0">
              <a:lnSpc>
                <a:spcPct val="93000"/>
              </a:lnSpc>
              <a:spcBef>
                <a:spcPts val="0"/>
              </a:spcBef>
              <a:buNone/>
            </a:pPr>
            <a:r>
              <a:rPr lang="en-US" sz="2800" dirty="0"/>
              <a:t>   </a:t>
            </a:r>
            <a:r>
              <a:rPr lang="en-US" sz="2800" b="1" dirty="0"/>
              <a:t>Part 2: </a:t>
            </a:r>
            <a:r>
              <a:rPr lang="en-US" sz="2800" dirty="0"/>
              <a:t>resurrection/Great White Throne judgment</a:t>
            </a:r>
          </a:p>
          <a:p>
            <a:pPr marL="0" indent="0">
              <a:lnSpc>
                <a:spcPct val="93000"/>
              </a:lnSpc>
              <a:spcBef>
                <a:spcPts val="300"/>
              </a:spcBef>
              <a:buNone/>
            </a:pPr>
            <a:r>
              <a:rPr lang="en-US" sz="2800" dirty="0"/>
              <a:t>   </a:t>
            </a:r>
            <a:r>
              <a:rPr lang="en-US" sz="2800" b="1" dirty="0"/>
              <a:t>Part 3: </a:t>
            </a:r>
            <a:r>
              <a:rPr lang="en-US" sz="2800" dirty="0"/>
              <a:t>lake of fire for eternity</a:t>
            </a:r>
          </a:p>
          <a:p>
            <a:pPr>
              <a:lnSpc>
                <a:spcPct val="93000"/>
              </a:lnSpc>
              <a:spcBef>
                <a:spcPts val="300"/>
              </a:spcBef>
            </a:pPr>
            <a:r>
              <a:rPr lang="en-US" sz="2800" dirty="0"/>
              <a:t>Hell itself is ultimately thrown into the lake of fire</a:t>
            </a:r>
          </a:p>
          <a:p>
            <a:pPr>
              <a:lnSpc>
                <a:spcPct val="93000"/>
              </a:lnSpc>
              <a:spcBef>
                <a:spcPts val="300"/>
              </a:spcBef>
            </a:pPr>
            <a:r>
              <a:rPr lang="en-US" sz="2800" dirty="0"/>
              <a:t>Question: why did God have to do something so extreme?  If people don’t want to accept Jesus, why can’t God just send them someplace neutral, or even cause them to cease to exist?</a:t>
            </a:r>
          </a:p>
          <a:p>
            <a:pPr>
              <a:lnSpc>
                <a:spcPct val="93000"/>
              </a:lnSpc>
              <a:spcBef>
                <a:spcPts val="300"/>
              </a:spcBef>
            </a:pPr>
            <a:r>
              <a:rPr lang="en-US" sz="2800" dirty="0"/>
              <a:t>Hell is </a:t>
            </a:r>
            <a:r>
              <a:rPr lang="en-US" sz="2800"/>
              <a:t>the punishment for sin</a:t>
            </a:r>
            <a:endParaRPr lang="en-US" sz="2800" dirty="0"/>
          </a:p>
          <a:p>
            <a:pPr>
              <a:lnSpc>
                <a:spcPct val="93000"/>
              </a:lnSpc>
              <a:spcBef>
                <a:spcPts val="300"/>
              </a:spcBef>
            </a:pPr>
            <a:r>
              <a:rPr lang="en-US" sz="2800" b="1" dirty="0"/>
              <a:t>Romans 3:23 …</a:t>
            </a:r>
            <a:r>
              <a:rPr lang="en-US" sz="2800" dirty="0"/>
              <a:t>for all have sinned and fall short of the glory of God…</a:t>
            </a:r>
            <a:br>
              <a:rPr lang="en-US" sz="2800" dirty="0"/>
            </a:b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THE WORD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err="1"/>
              <a:t>Sheol</a:t>
            </a:r>
            <a:r>
              <a:rPr lang="en-US" sz="2800" b="1" dirty="0"/>
              <a:t>: </a:t>
            </a:r>
            <a:r>
              <a:rPr lang="en-US" sz="2800" dirty="0"/>
              <a:t>Hebrew: usually used in the Hebrew form; alternately translated “grave” or “pit”</a:t>
            </a:r>
          </a:p>
          <a:p>
            <a:pPr>
              <a:lnSpc>
                <a:spcPct val="90000"/>
              </a:lnSpc>
              <a:spcBef>
                <a:spcPts val="200"/>
              </a:spcBef>
            </a:pPr>
            <a:r>
              <a:rPr lang="en-US" sz="2800" dirty="0"/>
              <a:t>Sometimes said as “depths of </a:t>
            </a:r>
            <a:r>
              <a:rPr lang="en-US" sz="2800" dirty="0" err="1"/>
              <a:t>Sheol</a:t>
            </a:r>
            <a:r>
              <a:rPr lang="en-US" sz="2800" dirty="0"/>
              <a:t>”</a:t>
            </a:r>
          </a:p>
          <a:p>
            <a:pPr>
              <a:lnSpc>
                <a:spcPct val="90000"/>
              </a:lnSpc>
              <a:spcBef>
                <a:spcPts val="200"/>
              </a:spcBef>
            </a:pPr>
            <a:r>
              <a:rPr lang="en-US" sz="2800" dirty="0"/>
              <a:t>Sometimes said to be farthest point from heaven</a:t>
            </a:r>
          </a:p>
          <a:p>
            <a:pPr>
              <a:lnSpc>
                <a:spcPct val="90000"/>
              </a:lnSpc>
              <a:spcBef>
                <a:spcPts val="200"/>
              </a:spcBef>
            </a:pPr>
            <a:r>
              <a:rPr lang="en-US" sz="2800" dirty="0"/>
              <a:t>The Bible always speaks of going down to </a:t>
            </a:r>
            <a:r>
              <a:rPr lang="en-US" sz="2800" dirty="0" err="1"/>
              <a:t>Sheol</a:t>
            </a:r>
            <a:r>
              <a:rPr lang="en-US" sz="2800" dirty="0"/>
              <a:t> (never going up)</a:t>
            </a:r>
          </a:p>
          <a:p>
            <a:pPr>
              <a:lnSpc>
                <a:spcPct val="90000"/>
              </a:lnSpc>
              <a:spcBef>
                <a:spcPts val="200"/>
              </a:spcBef>
            </a:pPr>
            <a:r>
              <a:rPr lang="en-US" sz="2800" b="1" dirty="0"/>
              <a:t>Hades: </a:t>
            </a:r>
            <a:r>
              <a:rPr lang="en-US" sz="2800" dirty="0"/>
              <a:t>usually translated “hell;” in Greek mythology, Hades was the god of the underworld and his abode was also called Hades</a:t>
            </a:r>
          </a:p>
          <a:p>
            <a:pPr>
              <a:lnSpc>
                <a:spcPct val="90000"/>
              </a:lnSpc>
              <a:spcBef>
                <a:spcPts val="200"/>
              </a:spcBef>
            </a:pPr>
            <a:r>
              <a:rPr lang="en-US" sz="2800" b="1" dirty="0"/>
              <a:t>Gehenna:</a:t>
            </a:r>
            <a:r>
              <a:rPr lang="en-US" sz="2800" dirty="0"/>
              <a:t> also meaning hell; the Greek form of the Hebrew “Hinnom;” the valley south of Jerusalem where people offered children to </a:t>
            </a:r>
            <a:r>
              <a:rPr lang="en-US" sz="2800" dirty="0" err="1"/>
              <a:t>Molech</a:t>
            </a:r>
            <a:endParaRPr lang="en-US" sz="2800" dirty="0"/>
          </a:p>
          <a:p>
            <a:pPr>
              <a:lnSpc>
                <a:spcPct val="90000"/>
              </a:lnSpc>
              <a:spcBef>
                <a:spcPts val="200"/>
              </a:spcBef>
            </a:pPr>
            <a:r>
              <a:rPr lang="en-US" sz="2800" b="1" dirty="0" err="1"/>
              <a:t>Tartaroo</a:t>
            </a:r>
            <a:r>
              <a:rPr lang="en-US" sz="2800" b="1" dirty="0"/>
              <a:t>:</a:t>
            </a:r>
            <a:r>
              <a:rPr lang="en-US" sz="2800" dirty="0"/>
              <a:t> only used once in 2 Peter 2:4; likely only used for the place where fallen angels are held</a:t>
            </a:r>
            <a:endParaRPr lang="en-US" sz="2800" b="1" dirty="0"/>
          </a:p>
          <a:p>
            <a:pPr>
              <a:lnSpc>
                <a:spcPct val="90000"/>
              </a:lnSpc>
              <a:spcBef>
                <a:spcPts val="200"/>
              </a:spcBef>
            </a:pPr>
            <a:endParaRPr lang="en-US" sz="2800" dirty="0"/>
          </a:p>
          <a:p>
            <a:pPr>
              <a:lnSpc>
                <a:spcPct val="90000"/>
              </a:lnSpc>
              <a:spcBef>
                <a:spcPts val="20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THE CHOICE IS NOW</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100"/>
              </a:spcBef>
            </a:pPr>
            <a:r>
              <a:rPr lang="en-US" sz="2700" dirty="0"/>
              <a:t>Although we speak of God as a God of second chances, that only applies while we are alive and still have opportunity to repent or accept Christ for the first time</a:t>
            </a:r>
          </a:p>
          <a:p>
            <a:pPr>
              <a:lnSpc>
                <a:spcPct val="88000"/>
              </a:lnSpc>
              <a:spcBef>
                <a:spcPts val="100"/>
              </a:spcBef>
            </a:pPr>
            <a:r>
              <a:rPr lang="en-US" sz="2700" dirty="0"/>
              <a:t>There is not a second chance after death</a:t>
            </a:r>
          </a:p>
          <a:p>
            <a:pPr>
              <a:lnSpc>
                <a:spcPct val="88000"/>
              </a:lnSpc>
              <a:spcBef>
                <a:spcPts val="100"/>
              </a:spcBef>
            </a:pPr>
            <a:r>
              <a:rPr lang="en-US" sz="2800" b="1" dirty="0"/>
              <a:t>Deuteronomy 30:19 </a:t>
            </a:r>
            <a:r>
              <a:rPr lang="en-US" sz="2800" dirty="0"/>
              <a:t>I call heaven and earth to witness against you today, that I have set before you life and death, the blessing and the curse. So choose life in order that you may live, you and your descendants…</a:t>
            </a:r>
          </a:p>
          <a:p>
            <a:pPr>
              <a:lnSpc>
                <a:spcPct val="88000"/>
              </a:lnSpc>
              <a:spcBef>
                <a:spcPts val="100"/>
              </a:spcBef>
            </a:pPr>
            <a:r>
              <a:rPr lang="en-US" sz="2800" dirty="0"/>
              <a:t>God is not neutral: </a:t>
            </a:r>
          </a:p>
          <a:p>
            <a:pPr marL="0" indent="0">
              <a:lnSpc>
                <a:spcPct val="88000"/>
              </a:lnSpc>
              <a:spcBef>
                <a:spcPts val="100"/>
              </a:spcBef>
              <a:buNone/>
            </a:pPr>
            <a:r>
              <a:rPr lang="en-US" sz="2800" b="1" dirty="0"/>
              <a:t>   Mark 9:40 </a:t>
            </a:r>
            <a:r>
              <a:rPr lang="en-US" sz="2800" dirty="0"/>
              <a:t>"For he who is not against us is for us.” </a:t>
            </a:r>
          </a:p>
          <a:p>
            <a:pPr>
              <a:lnSpc>
                <a:spcPct val="88000"/>
              </a:lnSpc>
              <a:spcBef>
                <a:spcPts val="100"/>
              </a:spcBef>
            </a:pPr>
            <a:r>
              <a:rPr lang="en-US" sz="2800" dirty="0"/>
              <a:t>Your citizenship is either in the Kingdom of this World (ruler Satan) or the Kingdom of Heaven (ruler God)</a:t>
            </a:r>
          </a:p>
          <a:p>
            <a:pPr>
              <a:lnSpc>
                <a:spcPct val="88000"/>
              </a:lnSpc>
              <a:spcBef>
                <a:spcPts val="100"/>
              </a:spcBef>
            </a:pPr>
            <a:r>
              <a:rPr lang="en-US" sz="2800" dirty="0"/>
              <a:t>These rulers are not equal  Satan = God</a:t>
            </a:r>
          </a:p>
          <a:p>
            <a:pPr>
              <a:lnSpc>
                <a:spcPct val="88000"/>
              </a:lnSpc>
              <a:spcBef>
                <a:spcPts val="100"/>
              </a:spcBef>
            </a:pPr>
            <a:r>
              <a:rPr lang="en-US" sz="2800" dirty="0"/>
              <a:t>Ultimately Satan himself goes in the Lake of Fire</a:t>
            </a:r>
            <a:br>
              <a:rPr lang="en-US" sz="2800" dirty="0"/>
            </a:br>
            <a:br>
              <a:rPr lang="en-US" sz="2800" dirty="0"/>
            </a:br>
            <a:endParaRPr lang="en-US" sz="2700" dirty="0"/>
          </a:p>
        </p:txBody>
      </p:sp>
      <p:cxnSp>
        <p:nvCxnSpPr>
          <p:cNvPr id="5" name="Straight Connector 4">
            <a:extLst>
              <a:ext uri="{FF2B5EF4-FFF2-40B4-BE49-F238E27FC236}">
                <a16:creationId xmlns:a16="http://schemas.microsoft.com/office/drawing/2014/main" id="{8A0839F1-1496-4D46-BF78-FA63F3117938}"/>
              </a:ext>
            </a:extLst>
          </p:cNvPr>
          <p:cNvCxnSpPr/>
          <p:nvPr/>
        </p:nvCxnSpPr>
        <p:spPr>
          <a:xfrm flipH="1">
            <a:off x="5923722" y="6019800"/>
            <a:ext cx="19878" cy="993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F88D970-4133-4D05-83B3-A0394ED809C6}"/>
              </a:ext>
            </a:extLst>
          </p:cNvPr>
          <p:cNvCxnSpPr>
            <a:cxnSpLocks/>
          </p:cNvCxnSpPr>
          <p:nvPr/>
        </p:nvCxnSpPr>
        <p:spPr>
          <a:xfrm flipH="1">
            <a:off x="5857461" y="5943600"/>
            <a:ext cx="172278" cy="228600"/>
          </a:xfrm>
          <a:prstGeom prst="line">
            <a:avLst/>
          </a:prstGeom>
          <a:ln w="28575">
            <a:solidFill>
              <a:srgbClr val="00336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YOU’RE TRYING TO SCARE ME!</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200"/>
              </a:spcBef>
            </a:pPr>
            <a:r>
              <a:rPr lang="en-US" sz="2800" b="1" dirty="0"/>
              <a:t>Luke 12:5 </a:t>
            </a:r>
            <a:r>
              <a:rPr lang="en-US" sz="2800" dirty="0"/>
              <a:t>“But I will warn you whom to fear: fear the One who, after He has killed, has authority to cast into hell; yes, I tell you, fear Him!”</a:t>
            </a:r>
          </a:p>
          <a:p>
            <a:pPr>
              <a:lnSpc>
                <a:spcPct val="95000"/>
              </a:lnSpc>
              <a:spcBef>
                <a:spcPts val="200"/>
              </a:spcBef>
            </a:pPr>
            <a:r>
              <a:rPr lang="en-US" sz="2800" b="1" dirty="0"/>
              <a:t>Matthew 10:28 </a:t>
            </a:r>
            <a:r>
              <a:rPr lang="en-US" sz="2800" dirty="0"/>
              <a:t>“Do not fear those who kill the body but are unable to kill the soul; but rather fear Him who is able to destroy both soul and body in hell.” </a:t>
            </a:r>
          </a:p>
          <a:p>
            <a:pPr>
              <a:lnSpc>
                <a:spcPct val="95000"/>
              </a:lnSpc>
              <a:spcBef>
                <a:spcPts val="200"/>
              </a:spcBef>
            </a:pPr>
            <a:r>
              <a:rPr lang="en-US" sz="2800" b="1" dirty="0"/>
              <a:t>Matthew 13:49-50  </a:t>
            </a:r>
            <a:r>
              <a:rPr lang="en-US" sz="2800" dirty="0"/>
              <a:t>"So it will be at the end of the age; the angels will come forth and take out the wicked from among the righteous, and will throw them into the furnace of fire; in that place there will be weeping and gnashing of teeth.”</a:t>
            </a:r>
          </a:p>
          <a:p>
            <a:pPr>
              <a:lnSpc>
                <a:spcPct val="95000"/>
              </a:lnSpc>
              <a:spcBef>
                <a:spcPts val="200"/>
              </a:spcBef>
            </a:pPr>
            <a:r>
              <a:rPr lang="en-US" sz="2800" b="1" dirty="0"/>
              <a:t>Matthew 25:41 </a:t>
            </a:r>
            <a:r>
              <a:rPr lang="en-US" sz="2800" dirty="0"/>
              <a:t>He will also say to those on His left, 'Depart from Me, accursed ones, into the eternal fire which has been </a:t>
            </a:r>
            <a:r>
              <a:rPr lang="en-US" sz="2800" u="sng" dirty="0"/>
              <a:t>prepared for the devil and his angels</a:t>
            </a:r>
            <a:r>
              <a:rPr lang="en-US" sz="2800" dirty="0"/>
              <a:t>; </a:t>
            </a:r>
            <a:br>
              <a:rPr lang="en-US" sz="2800" dirty="0"/>
            </a:br>
            <a:r>
              <a:rPr lang="en-US" sz="2800" dirty="0"/>
              <a:t> </a:t>
            </a:r>
            <a:br>
              <a:rPr lang="en-US" sz="2800" dirty="0"/>
            </a:br>
            <a:r>
              <a:rPr lang="en-US" sz="2800" dirty="0"/>
              <a:t> </a:t>
            </a: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A REAL PLACE</a:t>
            </a:r>
          </a:p>
        </p:txBody>
      </p:sp>
      <p:sp>
        <p:nvSpPr>
          <p:cNvPr id="3" name="Content Placeholder 2"/>
          <p:cNvSpPr>
            <a:spLocks noGrp="1"/>
          </p:cNvSpPr>
          <p:nvPr>
            <p:ph idx="1"/>
          </p:nvPr>
        </p:nvSpPr>
        <p:spPr>
          <a:xfrm>
            <a:off x="0" y="914400"/>
            <a:ext cx="9220200" cy="6019800"/>
          </a:xfrm>
        </p:spPr>
        <p:txBody>
          <a:bodyPr>
            <a:noAutofit/>
          </a:bodyPr>
          <a:lstStyle/>
          <a:p>
            <a:pPr>
              <a:lnSpc>
                <a:spcPct val="88000"/>
              </a:lnSpc>
              <a:spcBef>
                <a:spcPts val="0"/>
              </a:spcBef>
            </a:pPr>
            <a:r>
              <a:rPr lang="en-US" sz="2800" b="1" dirty="0"/>
              <a:t>Matthew </a:t>
            </a:r>
            <a:r>
              <a:rPr lang="en-US" sz="2800" b="1" spc="-150" dirty="0"/>
              <a:t>18:8-9 </a:t>
            </a:r>
            <a:r>
              <a:rPr lang="en-US" sz="2800" spc="-150" dirty="0"/>
              <a:t>“If </a:t>
            </a:r>
            <a:r>
              <a:rPr lang="en-US" sz="2800" dirty="0"/>
              <a:t>your hand or your foot causes you to stumble, cut it off and throw it from you; it is better for you to enter life crippled or lame, than to have two hands or two feet and be cast into the eternal fire. If your eye causes you to stumble, pluck it out and throw </a:t>
            </a:r>
            <a:r>
              <a:rPr lang="en-US" sz="2800" spc="-150" dirty="0"/>
              <a:t>it from you. </a:t>
            </a:r>
            <a:r>
              <a:rPr lang="en-US" sz="2800" dirty="0"/>
              <a:t>It is better </a:t>
            </a:r>
            <a:r>
              <a:rPr lang="en-US" sz="2800" spc="-150" dirty="0"/>
              <a:t>for you to </a:t>
            </a:r>
            <a:r>
              <a:rPr lang="en-US" sz="2800" dirty="0"/>
              <a:t>enter life with one eye, than to have two eyes and be cast into the fiery hell.” </a:t>
            </a:r>
          </a:p>
          <a:p>
            <a:pPr>
              <a:lnSpc>
                <a:spcPct val="88000"/>
              </a:lnSpc>
              <a:spcBef>
                <a:spcPts val="0"/>
              </a:spcBef>
            </a:pPr>
            <a:r>
              <a:rPr lang="en-US" sz="2800" b="1" dirty="0"/>
              <a:t>Mark 9:43-44 </a:t>
            </a:r>
            <a:r>
              <a:rPr lang="en-US" sz="2800" dirty="0"/>
              <a:t>"If your hand causes you to stumble, cut it off; it is better for you to enter life crippled, than, having your two hands, to go into hell, into the unquenchable fire, where </a:t>
            </a:r>
            <a:r>
              <a:rPr lang="en-US" sz="2800" cap="small" dirty="0"/>
              <a:t>THEIR WORM DOES NOT DIE</a:t>
            </a:r>
            <a:r>
              <a:rPr lang="en-US" sz="2800" dirty="0"/>
              <a:t>, </a:t>
            </a:r>
            <a:r>
              <a:rPr lang="en-US" sz="2800" cap="small" dirty="0"/>
              <a:t>AND THE FIRE IS NOT QUENCHED</a:t>
            </a:r>
            <a:r>
              <a:rPr lang="en-US" sz="2800" dirty="0"/>
              <a:t>.</a:t>
            </a:r>
          </a:p>
          <a:p>
            <a:pPr>
              <a:lnSpc>
                <a:spcPct val="88000"/>
              </a:lnSpc>
              <a:spcBef>
                <a:spcPts val="0"/>
              </a:spcBef>
            </a:pPr>
            <a:r>
              <a:rPr lang="en-US" sz="2800" b="1" dirty="0"/>
              <a:t>Isaiah 66:24 …</a:t>
            </a:r>
            <a:r>
              <a:rPr lang="en-US" sz="2800" dirty="0"/>
              <a:t>go forth </a:t>
            </a:r>
            <a:r>
              <a:rPr lang="en-US" sz="2800" spc="-150" dirty="0"/>
              <a:t>and look on </a:t>
            </a:r>
            <a:r>
              <a:rPr lang="en-US" sz="2800" dirty="0"/>
              <a:t>the corpses of the men who have transgressed against Me. For their worm will not die and their fire will not be quenched;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WHO ENDS UP THERE?</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sz="2800" b="1" dirty="0"/>
              <a:t>Psalm 9:17</a:t>
            </a:r>
            <a:r>
              <a:rPr lang="en-US" sz="2800" baseline="30000" dirty="0"/>
              <a:t> </a:t>
            </a:r>
            <a:r>
              <a:rPr lang="en-US" sz="2800" dirty="0"/>
              <a:t> The wicked will return to </a:t>
            </a:r>
            <a:r>
              <a:rPr lang="en-US" sz="2800" dirty="0" err="1"/>
              <a:t>Sheol</a:t>
            </a:r>
            <a:r>
              <a:rPr lang="en-US" sz="2800" dirty="0"/>
              <a:t>, </a:t>
            </a:r>
          </a:p>
          <a:p>
            <a:pPr>
              <a:lnSpc>
                <a:spcPct val="95000"/>
              </a:lnSpc>
              <a:spcBef>
                <a:spcPts val="300"/>
              </a:spcBef>
            </a:pPr>
            <a:r>
              <a:rPr lang="en-US" sz="2800" dirty="0"/>
              <a:t>Angels who didn’t keep their domain</a:t>
            </a:r>
          </a:p>
          <a:p>
            <a:pPr>
              <a:lnSpc>
                <a:spcPct val="95000"/>
              </a:lnSpc>
              <a:spcBef>
                <a:spcPts val="300"/>
              </a:spcBef>
            </a:pPr>
            <a:r>
              <a:rPr lang="en-US" sz="2800" dirty="0"/>
              <a:t>People who didn’t receive the redemptive work of Jesus</a:t>
            </a:r>
          </a:p>
          <a:p>
            <a:pPr marL="0" indent="0" algn="ctr">
              <a:lnSpc>
                <a:spcPct val="95000"/>
              </a:lnSpc>
              <a:spcBef>
                <a:spcPts val="300"/>
              </a:spcBef>
              <a:buNone/>
            </a:pPr>
            <a:r>
              <a:rPr lang="en-US" sz="2800" dirty="0"/>
              <a:t>IS THAT FAIR?  JUST?</a:t>
            </a:r>
          </a:p>
          <a:p>
            <a:pPr>
              <a:lnSpc>
                <a:spcPct val="95000"/>
              </a:lnSpc>
              <a:spcBef>
                <a:spcPts val="300"/>
              </a:spcBef>
            </a:pPr>
            <a:r>
              <a:rPr lang="en-US" sz="2800" dirty="0"/>
              <a:t>Our sense of fairness and God’s sense of justice are often two different things</a:t>
            </a:r>
          </a:p>
          <a:p>
            <a:pPr>
              <a:lnSpc>
                <a:spcPct val="95000"/>
              </a:lnSpc>
              <a:spcBef>
                <a:spcPts val="300"/>
              </a:spcBef>
            </a:pPr>
            <a:r>
              <a:rPr lang="en-US" sz="2800" dirty="0"/>
              <a:t>God doesn’t claim to be fair; He claims to be just</a:t>
            </a:r>
          </a:p>
          <a:p>
            <a:pPr>
              <a:lnSpc>
                <a:spcPct val="95000"/>
              </a:lnSpc>
              <a:spcBef>
                <a:spcPts val="300"/>
              </a:spcBef>
            </a:pPr>
            <a:r>
              <a:rPr lang="en-US" sz="2800" b="1" dirty="0"/>
              <a:t>Matthew 23:23 </a:t>
            </a:r>
            <a:r>
              <a:rPr lang="en-US" sz="2800" dirty="0"/>
              <a:t>"Woe to you, scribes and Pharisees, hypocrites! For you tithe mint and dill and </a:t>
            </a:r>
            <a:r>
              <a:rPr lang="en-US" sz="2800" dirty="0" err="1"/>
              <a:t>cummin</a:t>
            </a:r>
            <a:r>
              <a:rPr lang="en-US" sz="2800" dirty="0"/>
              <a:t>, and have neglected the weightier provisions of the law: justice and mercy and faithfulness; but these are the things you should have done without neglecting the others. </a:t>
            </a:r>
            <a:br>
              <a:rPr lang="en-US" sz="2800" dirty="0"/>
            </a:b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3948</TotalTime>
  <Words>1623</Words>
  <Application>Microsoft Office PowerPoint</Application>
  <PresentationFormat>On-screen Show (4:3)</PresentationFormat>
  <Paragraphs>85</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HELL: WHERE, WHAT, WHY?</vt:lpstr>
      <vt:lpstr>GOD DESIRES SALVATION</vt:lpstr>
      <vt:lpstr>THE WORD</vt:lpstr>
      <vt:lpstr>THE CHOICE IS NOW</vt:lpstr>
      <vt:lpstr>YOU’RE TRYING TO SCARE ME!</vt:lpstr>
      <vt:lpstr>A REAL PLACE</vt:lpstr>
      <vt:lpstr>WHO ENDS UP THERE?</vt:lpstr>
      <vt:lpstr>CONCLUSIONS</vt:lpstr>
      <vt:lpstr>HOW DO WE KNOW?</vt:lpstr>
      <vt:lpstr>WHAT JESUS DID</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109</cp:revision>
  <cp:lastPrinted>2020-03-13T01:21:25Z</cp:lastPrinted>
  <dcterms:created xsi:type="dcterms:W3CDTF">2019-12-19T15:54:54Z</dcterms:created>
  <dcterms:modified xsi:type="dcterms:W3CDTF">2020-03-13T01:25:44Z</dcterms:modified>
</cp:coreProperties>
</file>