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handoutMasterIdLst>
    <p:handoutMasterId r:id="rId15"/>
  </p:handoutMasterIdLst>
  <p:sldIdLst>
    <p:sldId id="257" r:id="rId2"/>
    <p:sldId id="258" r:id="rId3"/>
    <p:sldId id="267" r:id="rId4"/>
    <p:sldId id="270" r:id="rId5"/>
    <p:sldId id="259" r:id="rId6"/>
    <p:sldId id="271" r:id="rId7"/>
    <p:sldId id="273" r:id="rId8"/>
    <p:sldId id="260" r:id="rId9"/>
    <p:sldId id="263" r:id="rId10"/>
    <p:sldId id="274" r:id="rId11"/>
    <p:sldId id="264" r:id="rId12"/>
    <p:sldId id="265"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291" autoAdjust="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69011"/>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sz="quarter" idx="1"/>
          </p:nvPr>
        </p:nvSpPr>
        <p:spPr>
          <a:xfrm>
            <a:off x="4023782" y="0"/>
            <a:ext cx="3077103" cy="469011"/>
          </a:xfrm>
          <a:prstGeom prst="rect">
            <a:avLst/>
          </a:prstGeom>
        </p:spPr>
        <p:txBody>
          <a:bodyPr vert="horz" lIns="93589" tIns="46794" rIns="93589" bIns="46794" rtlCol="0"/>
          <a:lstStyle>
            <a:lvl1pPr algn="r">
              <a:defRPr sz="1200"/>
            </a:lvl1pPr>
          </a:lstStyle>
          <a:p>
            <a:fld id="{09C5ED56-55CE-4022-9E2E-708F30DD6A9C}" type="datetimeFigureOut">
              <a:rPr lang="en-US" smtClean="0"/>
              <a:pPr/>
              <a:t>3/1/2020</a:t>
            </a:fld>
            <a:endParaRPr lang="en-US"/>
          </a:p>
        </p:txBody>
      </p:sp>
      <p:sp>
        <p:nvSpPr>
          <p:cNvPr id="4" name="Footer Placeholder 3"/>
          <p:cNvSpPr>
            <a:spLocks noGrp="1"/>
          </p:cNvSpPr>
          <p:nvPr>
            <p:ph type="ftr" sz="quarter" idx="2"/>
          </p:nvPr>
        </p:nvSpPr>
        <p:spPr>
          <a:xfrm>
            <a:off x="0" y="8917812"/>
            <a:ext cx="3077103" cy="469011"/>
          </a:xfrm>
          <a:prstGeom prst="rect">
            <a:avLst/>
          </a:prstGeom>
        </p:spPr>
        <p:txBody>
          <a:bodyPr vert="horz" lIns="93589" tIns="46794" rIns="93589" bIns="46794" rtlCol="0" anchor="b"/>
          <a:lstStyle>
            <a:lvl1pPr algn="l">
              <a:defRPr sz="1200"/>
            </a:lvl1pPr>
          </a:lstStyle>
          <a:p>
            <a:endParaRPr lang="en-US"/>
          </a:p>
        </p:txBody>
      </p:sp>
      <p:sp>
        <p:nvSpPr>
          <p:cNvPr id="5" name="Slide Number Placeholder 4"/>
          <p:cNvSpPr>
            <a:spLocks noGrp="1"/>
          </p:cNvSpPr>
          <p:nvPr>
            <p:ph type="sldNum" sz="quarter" idx="3"/>
          </p:nvPr>
        </p:nvSpPr>
        <p:spPr>
          <a:xfrm>
            <a:off x="4023782" y="8917812"/>
            <a:ext cx="3077103" cy="469011"/>
          </a:xfrm>
          <a:prstGeom prst="rect">
            <a:avLst/>
          </a:prstGeom>
        </p:spPr>
        <p:txBody>
          <a:bodyPr vert="horz" lIns="93589" tIns="46794" rIns="93589" bIns="46794"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103" cy="470663"/>
          </a:xfrm>
          <a:prstGeom prst="rect">
            <a:avLst/>
          </a:prstGeom>
        </p:spPr>
        <p:txBody>
          <a:bodyPr vert="horz" lIns="93589" tIns="46794" rIns="93589" bIns="46794" rtlCol="0"/>
          <a:lstStyle>
            <a:lvl1pPr algn="l">
              <a:defRPr sz="1200"/>
            </a:lvl1pPr>
          </a:lstStyle>
          <a:p>
            <a:endParaRPr lang="en-US"/>
          </a:p>
        </p:txBody>
      </p:sp>
      <p:sp>
        <p:nvSpPr>
          <p:cNvPr id="3" name="Date Placeholder 2"/>
          <p:cNvSpPr>
            <a:spLocks noGrp="1"/>
          </p:cNvSpPr>
          <p:nvPr>
            <p:ph type="dt" idx="1"/>
          </p:nvPr>
        </p:nvSpPr>
        <p:spPr>
          <a:xfrm>
            <a:off x="4023782" y="0"/>
            <a:ext cx="3077103" cy="470663"/>
          </a:xfrm>
          <a:prstGeom prst="rect">
            <a:avLst/>
          </a:prstGeom>
        </p:spPr>
        <p:txBody>
          <a:bodyPr vert="horz" lIns="93589" tIns="46794" rIns="93589" bIns="46794" rtlCol="0"/>
          <a:lstStyle>
            <a:lvl1pPr algn="r">
              <a:defRPr sz="1200"/>
            </a:lvl1pPr>
          </a:lstStyle>
          <a:p>
            <a:fld id="{06F4F880-F025-409B-8C99-FB036D38A3F5}" type="datetimeFigureOut">
              <a:rPr lang="en-US" smtClean="0"/>
              <a:t>3/1/2020</a:t>
            </a:fld>
            <a:endParaRPr lang="en-US"/>
          </a:p>
        </p:txBody>
      </p:sp>
      <p:sp>
        <p:nvSpPr>
          <p:cNvPr id="4" name="Slide Image Placeholder 3"/>
          <p:cNvSpPr>
            <a:spLocks noGrp="1" noRot="1" noChangeAspect="1"/>
          </p:cNvSpPr>
          <p:nvPr>
            <p:ph type="sldImg" idx="2"/>
          </p:nvPr>
        </p:nvSpPr>
        <p:spPr>
          <a:xfrm>
            <a:off x="1439863" y="1174750"/>
            <a:ext cx="4222750" cy="3167063"/>
          </a:xfrm>
          <a:prstGeom prst="rect">
            <a:avLst/>
          </a:prstGeom>
          <a:noFill/>
          <a:ln w="12700">
            <a:solidFill>
              <a:prstClr val="black"/>
            </a:solidFill>
          </a:ln>
        </p:spPr>
        <p:txBody>
          <a:bodyPr vert="horz" lIns="93589" tIns="46794" rIns="93589" bIns="46794" rtlCol="0" anchor="ctr"/>
          <a:lstStyle/>
          <a:p>
            <a:endParaRPr lang="en-US"/>
          </a:p>
        </p:txBody>
      </p:sp>
      <p:sp>
        <p:nvSpPr>
          <p:cNvPr id="5" name="Notes Placeholder 4"/>
          <p:cNvSpPr>
            <a:spLocks noGrp="1"/>
          </p:cNvSpPr>
          <p:nvPr>
            <p:ph type="body" sz="quarter" idx="3"/>
          </p:nvPr>
        </p:nvSpPr>
        <p:spPr>
          <a:xfrm>
            <a:off x="709611" y="4518359"/>
            <a:ext cx="5683253" cy="3695938"/>
          </a:xfrm>
          <a:prstGeom prst="rect">
            <a:avLst/>
          </a:prstGeom>
        </p:spPr>
        <p:txBody>
          <a:bodyPr vert="horz" lIns="93589" tIns="46794" rIns="93589" bIns="4679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812"/>
            <a:ext cx="3077103" cy="470663"/>
          </a:xfrm>
          <a:prstGeom prst="rect">
            <a:avLst/>
          </a:prstGeom>
        </p:spPr>
        <p:txBody>
          <a:bodyPr vert="horz" lIns="93589" tIns="46794" rIns="93589" bIns="46794" rtlCol="0" anchor="b"/>
          <a:lstStyle>
            <a:lvl1pPr algn="l">
              <a:defRPr sz="1200"/>
            </a:lvl1pPr>
          </a:lstStyle>
          <a:p>
            <a:endParaRPr lang="en-US"/>
          </a:p>
        </p:txBody>
      </p:sp>
      <p:sp>
        <p:nvSpPr>
          <p:cNvPr id="7" name="Slide Number Placeholder 6"/>
          <p:cNvSpPr>
            <a:spLocks noGrp="1"/>
          </p:cNvSpPr>
          <p:nvPr>
            <p:ph type="sldNum" sz="quarter" idx="5"/>
          </p:nvPr>
        </p:nvSpPr>
        <p:spPr>
          <a:xfrm>
            <a:off x="4023782" y="8917812"/>
            <a:ext cx="3077103" cy="470663"/>
          </a:xfrm>
          <a:prstGeom prst="rect">
            <a:avLst/>
          </a:prstGeom>
        </p:spPr>
        <p:txBody>
          <a:bodyPr vert="horz" lIns="93589" tIns="46794" rIns="93589" bIns="46794" rtlCol="0" anchor="b"/>
          <a:lstStyle>
            <a:lvl1pPr algn="r">
              <a:defRPr sz="1200"/>
            </a:lvl1pPr>
          </a:lstStyle>
          <a:p>
            <a:fld id="{B6703DC0-6549-4FAB-8862-0711BC790D2A}" type="slidenum">
              <a:rPr lang="en-US" smtClean="0"/>
              <a:t>‹#›</a:t>
            </a:fld>
            <a:endParaRPr lang="en-US"/>
          </a:p>
        </p:txBody>
      </p:sp>
    </p:spTree>
    <p:extLst>
      <p:ext uri="{BB962C8B-B14F-4D97-AF65-F5344CB8AC3E}">
        <p14:creationId xmlns:p14="http://schemas.microsoft.com/office/powerpoint/2010/main" val="736619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6703DC0-6549-4FAB-8862-0711BC790D2A}" type="slidenum">
              <a:rPr lang="en-US" smtClean="0"/>
              <a:t>4</a:t>
            </a:fld>
            <a:endParaRPr lang="en-US"/>
          </a:p>
        </p:txBody>
      </p:sp>
    </p:spTree>
    <p:extLst>
      <p:ext uri="{BB962C8B-B14F-4D97-AF65-F5344CB8AC3E}">
        <p14:creationId xmlns:p14="http://schemas.microsoft.com/office/powerpoint/2010/main" val="308371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t>
            </a:r>
          </a:p>
        </p:txBody>
      </p:sp>
      <p:sp>
        <p:nvSpPr>
          <p:cNvPr id="4" name="Slide Number Placeholder 3"/>
          <p:cNvSpPr>
            <a:spLocks noGrp="1"/>
          </p:cNvSpPr>
          <p:nvPr>
            <p:ph type="sldNum" sz="quarter" idx="5"/>
          </p:nvPr>
        </p:nvSpPr>
        <p:spPr/>
        <p:txBody>
          <a:bodyPr/>
          <a:lstStyle/>
          <a:p>
            <a:fld id="{B6703DC0-6549-4FAB-8862-0711BC790D2A}" type="slidenum">
              <a:rPr lang="en-US" smtClean="0"/>
              <a:t>5</a:t>
            </a:fld>
            <a:endParaRPr lang="en-US"/>
          </a:p>
        </p:txBody>
      </p:sp>
    </p:spTree>
    <p:extLst>
      <p:ext uri="{BB962C8B-B14F-4D97-AF65-F5344CB8AC3E}">
        <p14:creationId xmlns:p14="http://schemas.microsoft.com/office/powerpoint/2010/main" val="417324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a:t>Click to edit Master title style</a:t>
            </a:r>
          </a:p>
        </p:txBody>
      </p:sp>
      <p:sp>
        <p:nvSpPr>
          <p:cNvPr id="3" name="Content Placeholder 2"/>
          <p:cNvSpPr>
            <a:spLocks noGrp="1"/>
          </p:cNvSpPr>
          <p:nvPr>
            <p:ph idx="1"/>
          </p:nvPr>
        </p:nvSpPr>
        <p:spPr>
          <a:xfrm>
            <a:off x="0" y="1143000"/>
            <a:ext cx="9144000" cy="5715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3/1/2020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a:solidFill>
                  <a:schemeClr val="tx1">
                    <a:lumMod val="95000"/>
                    <a:lumOff val="5000"/>
                  </a:schemeClr>
                </a:solidFill>
              </a:rPr>
              <a:t>JoLynn Gower</a:t>
            </a:r>
          </a:p>
          <a:p>
            <a:pPr>
              <a:spcBef>
                <a:spcPts val="0"/>
              </a:spcBef>
            </a:pPr>
            <a:r>
              <a:rPr lang="en-US" sz="2000" dirty="0">
                <a:solidFill>
                  <a:schemeClr val="tx1">
                    <a:lumMod val="95000"/>
                    <a:lumOff val="5000"/>
                  </a:schemeClr>
                </a:solidFill>
              </a:rPr>
              <a:t>Spring 2020</a:t>
            </a:r>
          </a:p>
          <a:p>
            <a:pPr>
              <a:spcBef>
                <a:spcPts val="0"/>
              </a:spcBef>
            </a:pPr>
            <a:r>
              <a:rPr lang="en-US" sz="2000" dirty="0">
                <a:solidFill>
                  <a:schemeClr val="tx1">
                    <a:lumMod val="95000"/>
                    <a:lumOff val="5000"/>
                  </a:schemeClr>
                </a:solidFill>
              </a:rPr>
              <a:t>217-493-6151</a:t>
            </a:r>
          </a:p>
          <a:p>
            <a:pPr>
              <a:spcBef>
                <a:spcPts val="0"/>
              </a:spcBef>
            </a:pPr>
            <a:r>
              <a:rPr lang="en-US" sz="2000" dirty="0">
                <a:solidFill>
                  <a:schemeClr val="tx1">
                    <a:lumMod val="95000"/>
                    <a:lumOff val="5000"/>
                  </a:schemeClr>
                </a:solidFill>
              </a:rPr>
              <a:t>jgower@guardingthetruth.org</a:t>
            </a: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a:t>Lesson 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DD27-1682-4AF7-BBC8-ACCAD580892F}"/>
              </a:ext>
            </a:extLst>
          </p:cNvPr>
          <p:cNvSpPr>
            <a:spLocks noGrp="1"/>
          </p:cNvSpPr>
          <p:nvPr>
            <p:ph type="title"/>
          </p:nvPr>
        </p:nvSpPr>
        <p:spPr>
          <a:xfrm>
            <a:off x="0" y="0"/>
            <a:ext cx="9144000" cy="990600"/>
          </a:xfrm>
        </p:spPr>
        <p:txBody>
          <a:bodyPr>
            <a:normAutofit/>
          </a:bodyPr>
          <a:lstStyle/>
          <a:p>
            <a:pPr>
              <a:buNone/>
            </a:pPr>
            <a:r>
              <a:rPr lang="en-US" dirty="0"/>
              <a:t>DEMONIC ORDERS</a:t>
            </a:r>
          </a:p>
        </p:txBody>
      </p:sp>
      <p:sp>
        <p:nvSpPr>
          <p:cNvPr id="4" name="Content Placeholder 3">
            <a:extLst>
              <a:ext uri="{FF2B5EF4-FFF2-40B4-BE49-F238E27FC236}">
                <a16:creationId xmlns:a16="http://schemas.microsoft.com/office/drawing/2014/main" id="{FCE0CEB7-4707-40AB-8DC8-32E8EFDF86FA}"/>
              </a:ext>
            </a:extLst>
          </p:cNvPr>
          <p:cNvSpPr>
            <a:spLocks noGrp="1"/>
          </p:cNvSpPr>
          <p:nvPr>
            <p:ph idx="1"/>
          </p:nvPr>
        </p:nvSpPr>
        <p:spPr>
          <a:xfrm>
            <a:off x="0" y="990600"/>
            <a:ext cx="9144000" cy="5867400"/>
          </a:xfrm>
        </p:spPr>
        <p:txBody>
          <a:bodyPr>
            <a:noAutofit/>
          </a:bodyPr>
          <a:lstStyle/>
          <a:p>
            <a:pPr>
              <a:lnSpc>
                <a:spcPct val="90000"/>
              </a:lnSpc>
              <a:spcBef>
                <a:spcPts val="0"/>
              </a:spcBef>
            </a:pPr>
            <a:r>
              <a:rPr lang="en-US" sz="2800" dirty="0"/>
              <a:t>Angels are called “heavenly host” which we saw in an earlier class means “heavenly armies”</a:t>
            </a:r>
          </a:p>
          <a:p>
            <a:pPr>
              <a:lnSpc>
                <a:spcPct val="90000"/>
              </a:lnSpc>
              <a:spcBef>
                <a:spcPts val="0"/>
              </a:spcBef>
            </a:pPr>
            <a:r>
              <a:rPr lang="en-US" sz="2800" dirty="0"/>
              <a:t>Demons are also ordered in the same way</a:t>
            </a:r>
          </a:p>
          <a:p>
            <a:pPr>
              <a:lnSpc>
                <a:spcPct val="90000"/>
              </a:lnSpc>
              <a:spcBef>
                <a:spcPts val="0"/>
              </a:spcBef>
            </a:pPr>
            <a:r>
              <a:rPr lang="en-US" sz="2800" b="1" dirty="0"/>
              <a:t>Ephesians 6:12  </a:t>
            </a:r>
            <a:r>
              <a:rPr lang="en-US" sz="2800" dirty="0"/>
              <a:t>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a:t>
            </a:r>
          </a:p>
          <a:p>
            <a:pPr>
              <a:lnSpc>
                <a:spcPct val="90000"/>
              </a:lnSpc>
              <a:spcBef>
                <a:spcPts val="0"/>
              </a:spcBef>
            </a:pPr>
            <a:r>
              <a:rPr lang="en-US" sz="2800" dirty="0"/>
              <a:t>Rulers: </a:t>
            </a:r>
            <a:r>
              <a:rPr lang="en-US" sz="2800" i="1" dirty="0"/>
              <a:t>arche: </a:t>
            </a:r>
            <a:r>
              <a:rPr lang="en-US" sz="2800" dirty="0"/>
              <a:t>principality; a chief</a:t>
            </a:r>
          </a:p>
          <a:p>
            <a:pPr>
              <a:lnSpc>
                <a:spcPct val="90000"/>
              </a:lnSpc>
              <a:spcBef>
                <a:spcPts val="0"/>
              </a:spcBef>
            </a:pPr>
            <a:r>
              <a:rPr lang="en-US" sz="2800" dirty="0"/>
              <a:t>Powers: </a:t>
            </a:r>
            <a:r>
              <a:rPr lang="en-US" sz="2800" i="1" dirty="0" err="1"/>
              <a:t>exousia</a:t>
            </a:r>
            <a:r>
              <a:rPr lang="en-US" sz="2800" i="1" dirty="0"/>
              <a:t>: </a:t>
            </a:r>
            <a:r>
              <a:rPr lang="en-US" sz="2800" dirty="0"/>
              <a:t>those with authority to act</a:t>
            </a:r>
          </a:p>
          <a:p>
            <a:pPr>
              <a:lnSpc>
                <a:spcPct val="90000"/>
              </a:lnSpc>
              <a:spcBef>
                <a:spcPts val="0"/>
              </a:spcBef>
            </a:pPr>
            <a:r>
              <a:rPr lang="en-US" sz="2800" dirty="0"/>
              <a:t>World forces of darkness: </a:t>
            </a:r>
            <a:r>
              <a:rPr lang="en-US" sz="2800" i="1" dirty="0" err="1"/>
              <a:t>kosmokratoras</a:t>
            </a:r>
            <a:r>
              <a:rPr lang="en-US" sz="2800" i="1" dirty="0"/>
              <a:t> </a:t>
            </a:r>
            <a:r>
              <a:rPr lang="en-US" sz="2800" i="1" dirty="0" err="1"/>
              <a:t>skotous</a:t>
            </a:r>
            <a:r>
              <a:rPr lang="en-US" sz="2800" i="1" dirty="0"/>
              <a:t>: </a:t>
            </a:r>
            <a:r>
              <a:rPr lang="en-US" sz="2800" dirty="0"/>
              <a:t>sinful forces acting in the created world </a:t>
            </a:r>
          </a:p>
          <a:p>
            <a:pPr>
              <a:lnSpc>
                <a:spcPct val="90000"/>
              </a:lnSpc>
              <a:spcBef>
                <a:spcPts val="0"/>
              </a:spcBef>
            </a:pPr>
            <a:r>
              <a:rPr lang="en-US" sz="2800" dirty="0"/>
              <a:t>Spiritual forces of wickedness: </a:t>
            </a:r>
            <a:r>
              <a:rPr lang="en-US" sz="2800" i="1" dirty="0" err="1"/>
              <a:t>pneumatika</a:t>
            </a:r>
            <a:r>
              <a:rPr lang="en-US" sz="2800" i="1" dirty="0"/>
              <a:t> </a:t>
            </a:r>
            <a:r>
              <a:rPr lang="en-US" sz="2800" i="1" dirty="0" err="1"/>
              <a:t>ponerias</a:t>
            </a:r>
            <a:r>
              <a:rPr lang="en-US" sz="2800" i="1" dirty="0"/>
              <a:t>: </a:t>
            </a:r>
            <a:r>
              <a:rPr lang="en-US" sz="2800" dirty="0"/>
              <a:t>spiritual evil at work</a:t>
            </a:r>
          </a:p>
          <a:p>
            <a:pPr>
              <a:lnSpc>
                <a:spcPct val="90000"/>
              </a:lnSpc>
              <a:spcBef>
                <a:spcPts val="0"/>
              </a:spcBef>
            </a:pPr>
            <a:r>
              <a:rPr lang="en-US" sz="2800" dirty="0"/>
              <a:t>Heavenly: </a:t>
            </a:r>
            <a:r>
              <a:rPr lang="en-US" sz="2800" i="1" dirty="0" err="1"/>
              <a:t>epouraniois</a:t>
            </a:r>
            <a:r>
              <a:rPr lang="en-US" sz="2800" i="1" dirty="0"/>
              <a:t>: </a:t>
            </a:r>
            <a:r>
              <a:rPr lang="en-US" sz="2800" dirty="0"/>
              <a:t>acting in heaven</a:t>
            </a:r>
            <a:br>
              <a:rPr lang="en-US" sz="2800" dirty="0"/>
            </a:br>
            <a:endParaRPr lang="en-US" sz="2800" dirty="0"/>
          </a:p>
        </p:txBody>
      </p:sp>
    </p:spTree>
    <p:extLst>
      <p:ext uri="{BB962C8B-B14F-4D97-AF65-F5344CB8AC3E}">
        <p14:creationId xmlns:p14="http://schemas.microsoft.com/office/powerpoint/2010/main" val="1997596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ACTING WITH A RULER</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sz="2800" b="1" dirty="0"/>
              <a:t>John 12:27-31 </a:t>
            </a:r>
            <a:r>
              <a:rPr lang="en-US" sz="2800" dirty="0"/>
              <a:t>"Now My soul has become troubled; and what shall I say, 'Father, save Me from this hour'? But for this purpose I came to this hour. Father, glorify Your name." Then a voice came out of heaven: "I have both glorified it, and will glorify it again."  So the crowd </a:t>
            </a:r>
            <a:r>
              <a:rPr lang="en-US" sz="2800" i="1" dirty="0"/>
              <a:t>of people</a:t>
            </a:r>
            <a:r>
              <a:rPr lang="en-US" sz="2800" dirty="0"/>
              <a:t> who stood by and heard it were saying that it had thundered; others were saying, "An angel has spoken to Him." Jesus answered and said, "This voice has not come for My sake, but for your sakes. Now judgment is upon this world; now the ruler of this world will be cast out.”</a:t>
            </a:r>
          </a:p>
          <a:p>
            <a:pPr>
              <a:lnSpc>
                <a:spcPct val="95000"/>
              </a:lnSpc>
              <a:spcBef>
                <a:spcPts val="400"/>
              </a:spcBef>
            </a:pPr>
            <a:r>
              <a:rPr lang="en-US" sz="2800" dirty="0"/>
              <a:t>The demons work for the ruler of this world</a:t>
            </a:r>
          </a:p>
          <a:p>
            <a:pPr>
              <a:lnSpc>
                <a:spcPct val="95000"/>
              </a:lnSpc>
              <a:spcBef>
                <a:spcPts val="400"/>
              </a:spcBef>
            </a:pPr>
            <a:r>
              <a:rPr lang="en-US" sz="2800" dirty="0"/>
              <a:t>Their eternal destination is the lake of fire </a:t>
            </a:r>
          </a:p>
          <a:p>
            <a:pPr>
              <a:lnSpc>
                <a:spcPct val="95000"/>
              </a:lnSpc>
              <a:spcBef>
                <a:spcPts val="400"/>
              </a:spcBef>
            </a:pP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a:t>WHAT DEMONS CAN’T DO!</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0"/>
              </a:spcBef>
            </a:pPr>
            <a:r>
              <a:rPr lang="en-US" sz="2800" b="1" dirty="0"/>
              <a:t>Romans 8:38-39 </a:t>
            </a:r>
            <a:r>
              <a:rPr lang="en-US" sz="2800" dirty="0"/>
              <a:t> For I am convinced that neither death, nor life, nor angels, nor principalities, nor things present, nor things to come, nor powers, </a:t>
            </a:r>
            <a:br>
              <a:rPr lang="en-US" sz="2800" dirty="0"/>
            </a:br>
            <a:r>
              <a:rPr lang="en-US" sz="2800" dirty="0"/>
              <a:t>nor </a:t>
            </a:r>
            <a:r>
              <a:rPr lang="en-US" sz="2800" u="sng" dirty="0"/>
              <a:t>height, </a:t>
            </a:r>
            <a:r>
              <a:rPr lang="en-US" sz="2800" dirty="0"/>
              <a:t>nor depth, nor any other created thing, will be able to separate us from the love of God, which is in Christ Jesus our Lord. </a:t>
            </a:r>
          </a:p>
          <a:p>
            <a:pPr>
              <a:lnSpc>
                <a:spcPct val="90000"/>
              </a:lnSpc>
              <a:spcBef>
                <a:spcPts val="0"/>
              </a:spcBef>
            </a:pPr>
            <a:r>
              <a:rPr lang="en-US" sz="2800" dirty="0"/>
              <a:t>Height: </a:t>
            </a:r>
            <a:r>
              <a:rPr lang="en-US" sz="2800" dirty="0" err="1"/>
              <a:t>hupsoma</a:t>
            </a:r>
            <a:r>
              <a:rPr lang="en-US" sz="2800" dirty="0"/>
              <a:t>: something lifted up; lofty thing</a:t>
            </a:r>
          </a:p>
          <a:p>
            <a:pPr>
              <a:lnSpc>
                <a:spcPct val="90000"/>
              </a:lnSpc>
              <a:spcBef>
                <a:spcPts val="0"/>
              </a:spcBef>
            </a:pPr>
            <a:r>
              <a:rPr lang="en-US" sz="2800" b="1" dirty="0"/>
              <a:t>2 Corinthians 10:3-5 </a:t>
            </a:r>
            <a:r>
              <a:rPr lang="en-US" sz="2800" dirty="0"/>
              <a:t>For though we walk in the flesh, we do not war according to the flesh, for the weapons of our warfare are not of the flesh, but divinely powerful for the destruction of fortresses. </a:t>
            </a:r>
            <a:br>
              <a:rPr lang="en-US" sz="2800" dirty="0"/>
            </a:br>
            <a:r>
              <a:rPr lang="en-US" sz="2800" i="1" dirty="0"/>
              <a:t>We are</a:t>
            </a:r>
            <a:r>
              <a:rPr lang="en-US" sz="2800" dirty="0"/>
              <a:t> destroying speculations and every lofty thing raised up against the knowledge of God, and </a:t>
            </a:r>
            <a:r>
              <a:rPr lang="en-US" sz="2800" i="1" dirty="0"/>
              <a:t>we are</a:t>
            </a:r>
            <a:r>
              <a:rPr lang="en-US" sz="2800" dirty="0"/>
              <a:t> taking every thought captive to the obedience of Christ…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VERSE FOR THE JOURNEY</a:t>
            </a:r>
          </a:p>
        </p:txBody>
      </p:sp>
      <p:sp>
        <p:nvSpPr>
          <p:cNvPr id="3" name="Content Placeholder 2"/>
          <p:cNvSpPr>
            <a:spLocks noGrp="1"/>
          </p:cNvSpPr>
          <p:nvPr>
            <p:ph idx="1"/>
          </p:nvPr>
        </p:nvSpPr>
        <p:spPr/>
        <p:txBody>
          <a:bodyPr>
            <a:normAutofit/>
          </a:bodyPr>
          <a:lstStyle/>
          <a:p>
            <a:r>
              <a:rPr lang="en-US" sz="2800" b="1" dirty="0"/>
              <a:t>Ephesians 6:10-13</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Therefore, take up the full armor of God, so that you will be able to resist in the evil day, and having done everything, to stand firm. </a:t>
            </a:r>
          </a:p>
          <a:p>
            <a:pPr>
              <a:lnSpc>
                <a:spcPct val="95000"/>
              </a:lnSpc>
              <a:spcBef>
                <a:spcPts val="300"/>
              </a:spcBef>
            </a:pPr>
            <a:r>
              <a:rPr lang="en-US" sz="2800" dirty="0"/>
              <a:t>Struggle: </a:t>
            </a:r>
            <a:r>
              <a:rPr lang="en-US" sz="2800" i="1" dirty="0"/>
              <a:t>pale: </a:t>
            </a:r>
            <a:r>
              <a:rPr lang="en-US" sz="2800" dirty="0"/>
              <a:t>to wrestle; a close quarters combat</a:t>
            </a:r>
          </a:p>
          <a:p>
            <a:pPr>
              <a:lnSpc>
                <a:spcPct val="95000"/>
              </a:lnSpc>
              <a:spcBef>
                <a:spcPts val="300"/>
              </a:spcBef>
            </a:pPr>
            <a:r>
              <a:rPr lang="en-US" sz="2800" dirty="0"/>
              <a:t>Resist: </a:t>
            </a:r>
            <a:r>
              <a:rPr lang="en-US" sz="2800" i="1" dirty="0" err="1"/>
              <a:t>anthistemi</a:t>
            </a:r>
            <a:r>
              <a:rPr lang="en-US" sz="2800" i="1" dirty="0"/>
              <a:t>: </a:t>
            </a:r>
            <a:r>
              <a:rPr lang="en-US" sz="2800" dirty="0"/>
              <a:t>withstand while opposing</a:t>
            </a:r>
          </a:p>
          <a:p>
            <a:pPr>
              <a:lnSpc>
                <a:spcPct val="95000"/>
              </a:lnSpc>
              <a:spcBef>
                <a:spcPts val="300"/>
              </a:spcBef>
            </a:pPr>
            <a:r>
              <a:rPr lang="en-US" sz="2800" dirty="0"/>
              <a:t>Stand: </a:t>
            </a:r>
            <a:r>
              <a:rPr lang="en-US" sz="2800" i="1" dirty="0" err="1"/>
              <a:t>histemi</a:t>
            </a:r>
            <a:r>
              <a:rPr lang="en-US" sz="2800" i="1" dirty="0"/>
              <a:t>:</a:t>
            </a:r>
            <a:r>
              <a:rPr lang="en-US" sz="2800" dirty="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WHAT ARE DEMONS?</a:t>
            </a:r>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200"/>
              </a:spcBef>
            </a:pPr>
            <a:r>
              <a:rPr lang="en-US" sz="2800" b="1" dirty="0"/>
              <a:t>Genesis 6:1-2 </a:t>
            </a:r>
            <a:r>
              <a:rPr lang="en-US" sz="2800" dirty="0"/>
              <a:t> Now it came about, when men began to multiply on the face of the land, and daughters were born to them, that the sons of God saw that the daughters of men were beautiful; and they took wives for themselves, whomever they chose. </a:t>
            </a:r>
          </a:p>
          <a:p>
            <a:pPr>
              <a:lnSpc>
                <a:spcPct val="88000"/>
              </a:lnSpc>
              <a:spcBef>
                <a:spcPts val="200"/>
              </a:spcBef>
            </a:pPr>
            <a:r>
              <a:rPr lang="en-US" sz="2800" dirty="0"/>
              <a:t>Last week we saw that “sons of God” are angels</a:t>
            </a:r>
          </a:p>
          <a:p>
            <a:pPr>
              <a:lnSpc>
                <a:spcPct val="88000"/>
              </a:lnSpc>
              <a:spcBef>
                <a:spcPts val="200"/>
              </a:spcBef>
            </a:pPr>
            <a:r>
              <a:rPr lang="en-US" sz="2800" dirty="0"/>
              <a:t>Wives: </a:t>
            </a:r>
            <a:r>
              <a:rPr lang="en-US" sz="2800" i="1" dirty="0" err="1"/>
              <a:t>ishshah</a:t>
            </a:r>
            <a:r>
              <a:rPr lang="en-US" sz="2800" i="1" dirty="0"/>
              <a:t>: </a:t>
            </a:r>
            <a:r>
              <a:rPr lang="en-US" sz="2800" dirty="0"/>
              <a:t>women, females, wives</a:t>
            </a:r>
          </a:p>
          <a:p>
            <a:pPr>
              <a:lnSpc>
                <a:spcPct val="88000"/>
              </a:lnSpc>
              <a:spcBef>
                <a:spcPts val="200"/>
              </a:spcBef>
            </a:pPr>
            <a:r>
              <a:rPr lang="en-US" sz="2800" b="1" dirty="0"/>
              <a:t>Genesis 6:4 </a:t>
            </a:r>
            <a:r>
              <a:rPr lang="en-US" sz="2800" dirty="0"/>
              <a:t>The Nephilim were on the earth in those days, and also afterward, when the sons of God came in to the daughters of men, and they bore </a:t>
            </a:r>
            <a:r>
              <a:rPr lang="en-US" sz="2800" i="1" dirty="0"/>
              <a:t>children</a:t>
            </a:r>
            <a:r>
              <a:rPr lang="en-US" sz="2800" dirty="0"/>
              <a:t> to them. Those were the mighty men who </a:t>
            </a:r>
            <a:r>
              <a:rPr lang="en-US" sz="2800" i="1" dirty="0"/>
              <a:t>were</a:t>
            </a:r>
            <a:r>
              <a:rPr lang="en-US" sz="2800" dirty="0"/>
              <a:t> of old, men of renown. </a:t>
            </a:r>
          </a:p>
          <a:p>
            <a:pPr>
              <a:lnSpc>
                <a:spcPct val="88000"/>
              </a:lnSpc>
              <a:spcBef>
                <a:spcPts val="200"/>
              </a:spcBef>
            </a:pPr>
            <a:r>
              <a:rPr lang="en-US" sz="2800" dirty="0"/>
              <a:t>Renown: </a:t>
            </a:r>
            <a:r>
              <a:rPr lang="en-US" sz="2800" i="1" dirty="0" err="1"/>
              <a:t>shem</a:t>
            </a:r>
            <a:r>
              <a:rPr lang="en-US" sz="2800" i="1" dirty="0"/>
              <a:t>: </a:t>
            </a:r>
            <a:r>
              <a:rPr lang="en-US" sz="2800" dirty="0"/>
              <a:t>a name; a reputation</a:t>
            </a:r>
          </a:p>
          <a:p>
            <a:pPr>
              <a:lnSpc>
                <a:spcPct val="88000"/>
              </a:lnSpc>
              <a:spcBef>
                <a:spcPts val="200"/>
              </a:spcBef>
            </a:pPr>
            <a:r>
              <a:rPr lang="en-US" sz="2800" dirty="0"/>
              <a:t>Nephilim: from </a:t>
            </a:r>
            <a:r>
              <a:rPr lang="en-US" sz="2800" i="1" dirty="0" err="1"/>
              <a:t>naphal</a:t>
            </a:r>
            <a:r>
              <a:rPr lang="en-US" sz="2800" i="1" dirty="0"/>
              <a:t>: </a:t>
            </a:r>
            <a:r>
              <a:rPr lang="en-US" sz="2800" dirty="0"/>
              <a:t>fallen ones; a bully; a giant</a:t>
            </a:r>
            <a:br>
              <a:rPr lang="en-US" sz="2800" dirty="0"/>
            </a:br>
            <a:endParaRPr lang="en-US" sz="2800" dirty="0"/>
          </a:p>
          <a:p>
            <a:pPr>
              <a:lnSpc>
                <a:spcPct val="88000"/>
              </a:lnSpc>
              <a:spcBef>
                <a:spcPts val="200"/>
              </a:spcBef>
            </a:pPr>
            <a:endParaRPr lang="en-US" sz="2800" dirty="0"/>
          </a:p>
          <a:p>
            <a:pPr>
              <a:lnSpc>
                <a:spcPct val="88000"/>
              </a:lnSpc>
              <a:spcBef>
                <a:spcPts val="200"/>
              </a:spcBef>
            </a:pP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buNone/>
            </a:pPr>
            <a:r>
              <a:rPr lang="en-US" dirty="0"/>
              <a:t>INSIGHTS FROM BOOK OF ENOCH</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a:t>Nonbiblical book says that the giants were taking over</a:t>
            </a:r>
          </a:p>
          <a:p>
            <a:pPr>
              <a:lnSpc>
                <a:spcPct val="90000"/>
              </a:lnSpc>
              <a:spcBef>
                <a:spcPts val="200"/>
              </a:spcBef>
            </a:pPr>
            <a:r>
              <a:rPr lang="en-US" sz="2800" dirty="0"/>
              <a:t>Whatever the situation was, God wasn’t pleased!</a:t>
            </a:r>
          </a:p>
          <a:p>
            <a:pPr>
              <a:lnSpc>
                <a:spcPct val="90000"/>
              </a:lnSpc>
              <a:spcBef>
                <a:spcPts val="200"/>
              </a:spcBef>
            </a:pPr>
            <a:r>
              <a:rPr lang="en-US" sz="2800" b="1" dirty="0"/>
              <a:t>Genesis 6:3 </a:t>
            </a:r>
            <a:r>
              <a:rPr lang="en-US" sz="2800" dirty="0"/>
              <a:t>Then the </a:t>
            </a:r>
            <a:r>
              <a:rPr lang="en-US" sz="2800" cap="small" dirty="0"/>
              <a:t>LORD</a:t>
            </a:r>
            <a:r>
              <a:rPr lang="en-US" sz="2800" dirty="0"/>
              <a:t> said, "My Spirit shall not strive with man forever, because he also is flesh; nevertheless his days shall be one hundred and twenty years."  The ark was a 120 year build?</a:t>
            </a:r>
          </a:p>
          <a:p>
            <a:pPr>
              <a:lnSpc>
                <a:spcPct val="90000"/>
              </a:lnSpc>
              <a:spcBef>
                <a:spcPts val="200"/>
              </a:spcBef>
            </a:pPr>
            <a:r>
              <a:rPr lang="en-US" sz="2800" b="1" dirty="0"/>
              <a:t>Genesis 6:5-7 </a:t>
            </a:r>
            <a:r>
              <a:rPr lang="en-US" sz="2800" dirty="0"/>
              <a:t> Then the </a:t>
            </a:r>
            <a:r>
              <a:rPr lang="en-US" sz="2800" cap="small" dirty="0"/>
              <a:t>LORD</a:t>
            </a:r>
            <a:r>
              <a:rPr lang="en-US" sz="2800" dirty="0"/>
              <a:t> saw that the wickedness of man was great on the earth, and that every intent of the thoughts of his heart was only evil continually. The </a:t>
            </a:r>
            <a:r>
              <a:rPr lang="en-US" sz="2800" cap="small" dirty="0"/>
              <a:t>LORD</a:t>
            </a:r>
            <a:r>
              <a:rPr lang="en-US" sz="2800" dirty="0"/>
              <a:t> was sorry that He had made man on the earth, and He was grieved in His heart.</a:t>
            </a:r>
            <a:r>
              <a:rPr lang="en-US" sz="2800" b="1" dirty="0"/>
              <a:t> </a:t>
            </a:r>
            <a:r>
              <a:rPr lang="en-US" sz="2800" dirty="0"/>
              <a:t>The </a:t>
            </a:r>
            <a:r>
              <a:rPr lang="en-US" sz="2800" cap="small" dirty="0"/>
              <a:t>LORD</a:t>
            </a:r>
            <a:r>
              <a:rPr lang="en-US" sz="2800" dirty="0"/>
              <a:t> said, "I will blot out man whom I have created from the face of the land, from man to animals to creeping things and to birds of the sky; for I am sorry that I have made them." </a:t>
            </a:r>
          </a:p>
          <a:p>
            <a:pPr marL="0" indent="0">
              <a:lnSpc>
                <a:spcPct val="90000"/>
              </a:lnSpc>
              <a:spcBef>
                <a:spcPts val="300"/>
              </a:spcBef>
              <a:buNone/>
            </a:pPr>
            <a:br>
              <a:rPr lang="en-US" sz="2800" dirty="0"/>
            </a:br>
            <a:endParaRPr lang="en-US" sz="2800" dirty="0"/>
          </a:p>
          <a:p>
            <a:pPr>
              <a:lnSpc>
                <a:spcPct val="90000"/>
              </a:lnSpc>
              <a:spcBef>
                <a:spcPts val="300"/>
              </a:spcBef>
            </a:pPr>
            <a:endParaRPr lang="en-US" sz="2800" dirty="0"/>
          </a:p>
          <a:p>
            <a:pPr>
              <a:lnSpc>
                <a:spcPct val="90000"/>
              </a:lnSpc>
              <a:spcBef>
                <a:spcPts val="300"/>
              </a:spcBef>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a:t>ABOUT NOAH</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a:t>Genesis 6:8-10 </a:t>
            </a:r>
            <a:r>
              <a:rPr lang="en-US" sz="2800" dirty="0"/>
              <a:t> But Noah found favor in the eyes of the </a:t>
            </a:r>
            <a:r>
              <a:rPr lang="en-US" sz="2800" cap="small" dirty="0"/>
              <a:t>LORD</a:t>
            </a:r>
            <a:r>
              <a:rPr lang="en-US" sz="2800" dirty="0"/>
              <a:t>. These are </a:t>
            </a:r>
            <a:r>
              <a:rPr lang="en-US" sz="2800" i="1" dirty="0"/>
              <a:t>the records of</a:t>
            </a:r>
            <a:r>
              <a:rPr lang="en-US" sz="2800" dirty="0"/>
              <a:t> the generations of Noah. Noah was a righteous man, blameless in his time; Noah walked with God. Noah became the father of three sons: Shem, Ham, and Japheth. </a:t>
            </a:r>
          </a:p>
          <a:p>
            <a:pPr>
              <a:lnSpc>
                <a:spcPct val="90000"/>
              </a:lnSpc>
              <a:spcBef>
                <a:spcPts val="200"/>
              </a:spcBef>
            </a:pPr>
            <a:r>
              <a:rPr lang="en-US" sz="2800" dirty="0"/>
              <a:t>Blameless: </a:t>
            </a:r>
            <a:r>
              <a:rPr lang="en-US" sz="2800" i="1" dirty="0" err="1"/>
              <a:t>tamim</a:t>
            </a:r>
            <a:r>
              <a:rPr lang="en-US" sz="2800" i="1" dirty="0"/>
              <a:t>: </a:t>
            </a:r>
            <a:r>
              <a:rPr lang="en-US" sz="2800" dirty="0"/>
              <a:t>unblemished; without defect</a:t>
            </a:r>
          </a:p>
          <a:p>
            <a:pPr>
              <a:lnSpc>
                <a:spcPct val="90000"/>
              </a:lnSpc>
              <a:spcBef>
                <a:spcPts val="200"/>
              </a:spcBef>
            </a:pPr>
            <a:r>
              <a:rPr lang="en-US" sz="2800" b="1" dirty="0"/>
              <a:t>Jude 1:6-7 </a:t>
            </a:r>
            <a:r>
              <a:rPr lang="en-US" sz="2800" dirty="0"/>
              <a:t> And angels who did not keep their own domain, but abandoned their proper abode, He has kept in eternal bonds under darkness for the judgment of the great day, just as Sodom and Gomorrah and the cities around them, since they in the same way as these indulged in gross immorality and went after </a:t>
            </a:r>
            <a:r>
              <a:rPr lang="en-US" sz="2800" dirty="0">
                <a:effectLst>
                  <a:outerShdw blurRad="38100" dist="38100" dir="2700000" algn="tl">
                    <a:srgbClr val="000000">
                      <a:alpha val="43137"/>
                    </a:srgbClr>
                  </a:outerShdw>
                </a:effectLst>
              </a:rPr>
              <a:t>strange flesh</a:t>
            </a:r>
            <a:r>
              <a:rPr lang="en-US" sz="2800" dirty="0"/>
              <a:t>, are exhibited as an example in undergoing the punishment of eternal fire. </a:t>
            </a:r>
          </a:p>
          <a:p>
            <a:pPr>
              <a:lnSpc>
                <a:spcPct val="90000"/>
              </a:lnSpc>
              <a:spcBef>
                <a:spcPts val="200"/>
              </a:spcBef>
            </a:pP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pPr>
              <a:buNone/>
            </a:pPr>
            <a:r>
              <a:rPr lang="en-US" dirty="0"/>
              <a:t>MORE FROM PETER</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100"/>
              </a:spcBef>
            </a:pPr>
            <a:r>
              <a:rPr lang="en-US" sz="2800" b="1" dirty="0"/>
              <a:t>2 Peter 2:4-6 </a:t>
            </a:r>
            <a:r>
              <a:rPr lang="en-US" sz="2800" dirty="0"/>
              <a:t> For if God did not spare angels when they sinned, but cast them into hell and committed them to pits of darkness, reserved for judgment; and did not spare the ancient world, but preserved Noah, a preacher of righteousness, with seven others, when He brought a flood upon the world of the ungodly; </a:t>
            </a:r>
            <a:br>
              <a:rPr lang="en-US" sz="2800" dirty="0"/>
            </a:br>
            <a:r>
              <a:rPr lang="en-US" sz="2800" dirty="0"/>
              <a:t>and </a:t>
            </a:r>
            <a:r>
              <a:rPr lang="en-US" sz="2800" i="1" dirty="0"/>
              <a:t>if</a:t>
            </a:r>
            <a:r>
              <a:rPr lang="en-US" sz="2800" dirty="0"/>
              <a:t> He condemned the cities of Sodom and Gomorrah to destruction by reducing </a:t>
            </a:r>
            <a:r>
              <a:rPr lang="en-US" sz="2800" i="1" dirty="0"/>
              <a:t>them</a:t>
            </a:r>
            <a:r>
              <a:rPr lang="en-US" sz="2800" dirty="0"/>
              <a:t> to ashes, having made them an example to those who would live ungodly </a:t>
            </a:r>
            <a:r>
              <a:rPr lang="en-US" sz="2800" i="1" dirty="0"/>
              <a:t>lives</a:t>
            </a:r>
            <a:r>
              <a:rPr lang="en-US" sz="2800" dirty="0"/>
              <a:t> thereafter; </a:t>
            </a:r>
          </a:p>
          <a:p>
            <a:pPr>
              <a:lnSpc>
                <a:spcPct val="88000"/>
              </a:lnSpc>
              <a:spcBef>
                <a:spcPts val="100"/>
              </a:spcBef>
            </a:pPr>
            <a:r>
              <a:rPr lang="en-US" sz="2800" b="1" dirty="0"/>
              <a:t>Matthew 8:16 </a:t>
            </a:r>
            <a:r>
              <a:rPr lang="en-US" sz="2800" dirty="0"/>
              <a:t> When evening came, they brought to Him many who were demon-possessed; and He cast out the spirits with a word</a:t>
            </a:r>
            <a:r>
              <a:rPr lang="en-US" sz="2800" spc="-150" dirty="0"/>
              <a:t>, and </a:t>
            </a:r>
            <a:r>
              <a:rPr lang="en-US" sz="2800" dirty="0"/>
              <a:t>healed all who were ill.</a:t>
            </a:r>
          </a:p>
          <a:p>
            <a:pPr>
              <a:lnSpc>
                <a:spcPct val="88000"/>
              </a:lnSpc>
              <a:spcBef>
                <a:spcPts val="100"/>
              </a:spcBef>
            </a:pPr>
            <a:r>
              <a:rPr lang="en-US" sz="2800" b="1" dirty="0"/>
              <a:t>Matthew 10:1 </a:t>
            </a:r>
            <a:r>
              <a:rPr lang="en-US" sz="2800" dirty="0"/>
              <a:t>Jesus summoned His twelve disciples and gave them authority over unclean spirits…</a:t>
            </a:r>
            <a:endParaRPr lang="en-US" sz="27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buNone/>
            </a:pPr>
            <a:r>
              <a:rPr lang="en-US" dirty="0"/>
              <a:t>UNCLEAN SPIRITS</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200"/>
              </a:spcBef>
            </a:pPr>
            <a:r>
              <a:rPr lang="en-US" sz="2800" b="1" dirty="0"/>
              <a:t>Matthew 12:43 </a:t>
            </a:r>
            <a:r>
              <a:rPr lang="en-US" sz="2800" dirty="0"/>
              <a:t>“Now when the unclean spirit goes out of a man, it passes through waterless places seeking rest, and does not find </a:t>
            </a:r>
            <a:r>
              <a:rPr lang="en-US" sz="2800" i="1" dirty="0"/>
              <a:t>it.”</a:t>
            </a:r>
            <a:r>
              <a:rPr lang="en-US" sz="2800" dirty="0"/>
              <a:t> </a:t>
            </a:r>
          </a:p>
          <a:p>
            <a:pPr>
              <a:lnSpc>
                <a:spcPct val="95000"/>
              </a:lnSpc>
              <a:spcBef>
                <a:spcPts val="200"/>
              </a:spcBef>
            </a:pPr>
            <a:r>
              <a:rPr lang="en-US" sz="2800" dirty="0"/>
              <a:t>Rest: </a:t>
            </a:r>
            <a:r>
              <a:rPr lang="en-US" sz="2800" i="1" dirty="0" err="1"/>
              <a:t>anapausis</a:t>
            </a:r>
            <a:r>
              <a:rPr lang="en-US" sz="2800" i="1" dirty="0"/>
              <a:t>: </a:t>
            </a:r>
            <a:r>
              <a:rPr lang="en-US" sz="2800" dirty="0"/>
              <a:t>to cause to cease; intermission; recreation</a:t>
            </a:r>
          </a:p>
          <a:p>
            <a:pPr>
              <a:lnSpc>
                <a:spcPct val="95000"/>
              </a:lnSpc>
              <a:spcBef>
                <a:spcPts val="200"/>
              </a:spcBef>
            </a:pPr>
            <a:r>
              <a:rPr lang="en-US" sz="2800" dirty="0"/>
              <a:t>There are those who believe that unclean spirits are the disembodied spirits of the Nephilim; their bodies were destroyed but their spirit cannot rest until it inhabits another body</a:t>
            </a:r>
          </a:p>
          <a:p>
            <a:pPr>
              <a:lnSpc>
                <a:spcPct val="95000"/>
              </a:lnSpc>
              <a:spcBef>
                <a:spcPts val="200"/>
              </a:spcBef>
            </a:pPr>
            <a:r>
              <a:rPr lang="en-US" sz="2800" dirty="0"/>
              <a:t>I believe that unclean spirit is just another name for a demon – a fallen angel</a:t>
            </a:r>
          </a:p>
          <a:p>
            <a:pPr>
              <a:lnSpc>
                <a:spcPct val="95000"/>
              </a:lnSpc>
              <a:spcBef>
                <a:spcPts val="200"/>
              </a:spcBef>
            </a:pPr>
            <a:r>
              <a:rPr lang="en-US" sz="2800" b="1" dirty="0"/>
              <a:t>James 2:19 </a:t>
            </a:r>
            <a:r>
              <a:rPr lang="en-US" sz="2800" dirty="0"/>
              <a:t>You believe that God is one. You do well; the demons also believe, and shudder. </a:t>
            </a:r>
          </a:p>
          <a:p>
            <a:pPr>
              <a:lnSpc>
                <a:spcPct val="95000"/>
              </a:lnSpc>
              <a:spcBef>
                <a:spcPts val="200"/>
              </a:spcBef>
            </a:pPr>
            <a:r>
              <a:rPr lang="en-US" sz="2800" dirty="0"/>
              <a:t>Demons can be extremely violent and strong</a:t>
            </a:r>
            <a:br>
              <a:rPr lang="en-US" sz="2800" dirty="0"/>
            </a:br>
            <a:br>
              <a:rPr lang="en-US" sz="2800" dirty="0"/>
            </a:b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62000"/>
          </a:xfrm>
        </p:spPr>
        <p:txBody>
          <a:bodyPr/>
          <a:lstStyle/>
          <a:p>
            <a:pPr>
              <a:buNone/>
            </a:pPr>
            <a:r>
              <a:rPr lang="en-US" dirty="0"/>
              <a:t>VIOLENT NATURE</a:t>
            </a:r>
          </a:p>
        </p:txBody>
      </p:sp>
      <p:sp>
        <p:nvSpPr>
          <p:cNvPr id="3" name="Content Placeholder 2"/>
          <p:cNvSpPr>
            <a:spLocks noGrp="1"/>
          </p:cNvSpPr>
          <p:nvPr>
            <p:ph idx="1"/>
          </p:nvPr>
        </p:nvSpPr>
        <p:spPr>
          <a:xfrm>
            <a:off x="0" y="762000"/>
            <a:ext cx="9144000" cy="6096000"/>
          </a:xfrm>
        </p:spPr>
        <p:txBody>
          <a:bodyPr>
            <a:noAutofit/>
          </a:bodyPr>
          <a:lstStyle/>
          <a:p>
            <a:pPr>
              <a:lnSpc>
                <a:spcPct val="88000"/>
              </a:lnSpc>
              <a:spcBef>
                <a:spcPts val="100"/>
              </a:spcBef>
            </a:pPr>
            <a:r>
              <a:rPr lang="en-US" sz="2800" b="1" dirty="0"/>
              <a:t>Matthew 8:28-29 </a:t>
            </a:r>
            <a:r>
              <a:rPr lang="en-US" sz="2800" dirty="0"/>
              <a:t>When He came to the other side into the country of the Gadarenes, two men who were demon-possessed met Him as they were coming out </a:t>
            </a:r>
            <a:r>
              <a:rPr lang="en-US" sz="2800" spc="-150" dirty="0"/>
              <a:t>of the </a:t>
            </a:r>
            <a:r>
              <a:rPr lang="en-US" sz="2800" dirty="0"/>
              <a:t>tombs</a:t>
            </a:r>
            <a:r>
              <a:rPr lang="en-US" sz="2800" spc="-150" dirty="0"/>
              <a:t>. </a:t>
            </a:r>
            <a:r>
              <a:rPr lang="en-US" sz="2800" i="1" spc="-150" dirty="0"/>
              <a:t>hey were</a:t>
            </a:r>
            <a:r>
              <a:rPr lang="en-US" sz="2800" spc="-150" dirty="0"/>
              <a:t> </a:t>
            </a:r>
            <a:r>
              <a:rPr lang="en-US" sz="2800" dirty="0"/>
              <a:t>so extremely violent that no one could pass by that way. They cried out, saying, "What business do we have with each other, Son of God? Have You come here to torment us before the time?" </a:t>
            </a:r>
          </a:p>
          <a:p>
            <a:pPr>
              <a:lnSpc>
                <a:spcPct val="88000"/>
              </a:lnSpc>
              <a:spcBef>
                <a:spcPts val="100"/>
              </a:spcBef>
            </a:pPr>
            <a:r>
              <a:rPr lang="en-US" sz="2800" b="1" dirty="0"/>
              <a:t>Mark </a:t>
            </a:r>
            <a:r>
              <a:rPr lang="en-US" sz="2800" b="1" spc="-150" dirty="0"/>
              <a:t>5:1-5 </a:t>
            </a:r>
            <a:r>
              <a:rPr lang="en-US" sz="2800" spc="-150" dirty="0"/>
              <a:t> When </a:t>
            </a:r>
            <a:r>
              <a:rPr lang="en-US" sz="2800" dirty="0"/>
              <a:t>He got out of the boat, immediately a man from the tombs </a:t>
            </a:r>
            <a:r>
              <a:rPr lang="en-US" sz="2800" spc="-150" dirty="0"/>
              <a:t>with an </a:t>
            </a:r>
            <a:r>
              <a:rPr lang="en-US" sz="2800" dirty="0"/>
              <a:t>unclean spirit met Him and he had his dwelling among the tombs</a:t>
            </a:r>
            <a:r>
              <a:rPr lang="en-US" sz="2800" spc="-150" dirty="0"/>
              <a:t>. And </a:t>
            </a:r>
            <a:r>
              <a:rPr lang="en-US" sz="2800" dirty="0"/>
              <a:t>no one was able to bind him anymore, even with a chain.  Be- </a:t>
            </a:r>
            <a:r>
              <a:rPr lang="en-US" sz="2800" spc="-150" dirty="0"/>
              <a:t>cause he had </a:t>
            </a:r>
            <a:r>
              <a:rPr lang="en-US" sz="2800" dirty="0"/>
              <a:t>often </a:t>
            </a:r>
            <a:r>
              <a:rPr lang="en-US" sz="2800" spc="-150" dirty="0"/>
              <a:t>been bound with </a:t>
            </a:r>
            <a:r>
              <a:rPr lang="en-US" sz="2800" dirty="0"/>
              <a:t>shackles and chains, </a:t>
            </a:r>
            <a:r>
              <a:rPr lang="en-US" sz="2800" spc="-150" dirty="0"/>
              <a:t>and the </a:t>
            </a:r>
            <a:r>
              <a:rPr lang="en-US" sz="2800" dirty="0"/>
              <a:t>chains had been torn </a:t>
            </a:r>
            <a:r>
              <a:rPr lang="en-US" sz="2800" spc="-150" dirty="0"/>
              <a:t>apart by him; the </a:t>
            </a:r>
            <a:r>
              <a:rPr lang="en-US" sz="2800" dirty="0"/>
              <a:t>shackles broken in pieces</a:t>
            </a:r>
            <a:r>
              <a:rPr lang="en-US" sz="2800" spc="-150" dirty="0"/>
              <a:t>; no one </a:t>
            </a:r>
            <a:r>
              <a:rPr lang="en-US" sz="2800" dirty="0"/>
              <a:t>was strong enough to subdue him. Night </a:t>
            </a:r>
            <a:r>
              <a:rPr lang="en-US" sz="2800" spc="-150" dirty="0"/>
              <a:t>and day, he was </a:t>
            </a:r>
            <a:r>
              <a:rPr lang="en-US" sz="2800" dirty="0"/>
              <a:t>screaming among the tombs and in the mountains</a:t>
            </a:r>
            <a:r>
              <a:rPr lang="en-US" sz="2800" spc="-150" dirty="0"/>
              <a:t>, and </a:t>
            </a:r>
            <a:r>
              <a:rPr lang="en-US" sz="2800" dirty="0"/>
              <a:t>gashing himself with stones. </a:t>
            </a:r>
          </a:p>
          <a:p>
            <a:pPr>
              <a:lnSpc>
                <a:spcPct val="88000"/>
              </a:lnSpc>
              <a:spcBef>
                <a:spcPts val="100"/>
              </a:spcBef>
            </a:pPr>
            <a:endParaRPr lang="en-US" sz="2800" dirty="0"/>
          </a:p>
          <a:p>
            <a:pPr>
              <a:lnSpc>
                <a:spcPct val="88000"/>
              </a:lnSpc>
              <a:spcBef>
                <a:spcPts val="100"/>
              </a:spcBef>
            </a:pP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pPr>
              <a:buNone/>
            </a:pPr>
            <a:r>
              <a:rPr lang="en-US" dirty="0"/>
              <a:t>WORSHIPING DEMONS</a:t>
            </a:r>
          </a:p>
        </p:txBody>
      </p:sp>
      <p:sp>
        <p:nvSpPr>
          <p:cNvPr id="3" name="Content Placeholder 2"/>
          <p:cNvSpPr>
            <a:spLocks noGrp="1"/>
          </p:cNvSpPr>
          <p:nvPr>
            <p:ph idx="1"/>
          </p:nvPr>
        </p:nvSpPr>
        <p:spPr>
          <a:xfrm>
            <a:off x="0" y="838200"/>
            <a:ext cx="9144000" cy="8382000"/>
          </a:xfrm>
        </p:spPr>
        <p:txBody>
          <a:bodyPr>
            <a:noAutofit/>
          </a:bodyPr>
          <a:lstStyle/>
          <a:p>
            <a:pPr>
              <a:lnSpc>
                <a:spcPct val="88000"/>
              </a:lnSpc>
              <a:spcBef>
                <a:spcPts val="200"/>
              </a:spcBef>
            </a:pPr>
            <a:r>
              <a:rPr lang="en-US" sz="2800" b="1" dirty="0"/>
              <a:t>Deuteronomy 32:16-18 </a:t>
            </a:r>
            <a:r>
              <a:rPr lang="en-US" sz="2800" dirty="0"/>
              <a:t>“They made Him jealous with strange </a:t>
            </a:r>
            <a:r>
              <a:rPr lang="en-US" sz="2800" i="1" dirty="0"/>
              <a:t>gods;</a:t>
            </a:r>
            <a:r>
              <a:rPr lang="en-US" sz="2800" dirty="0"/>
              <a:t> With abominations they provoked Him to anger. They sacrificed to demons who were not God, to gods whom they have not known, new </a:t>
            </a:r>
            <a:r>
              <a:rPr lang="en-US" sz="2800" i="1" dirty="0"/>
              <a:t>gods</a:t>
            </a:r>
            <a:r>
              <a:rPr lang="en-US" sz="2800" dirty="0"/>
              <a:t> who came lately, whom your fathers did not dread. </a:t>
            </a:r>
            <a:br>
              <a:rPr lang="en-US" sz="2800" dirty="0"/>
            </a:br>
            <a:r>
              <a:rPr lang="en-US" sz="2800" dirty="0"/>
              <a:t>You neglected the Rock who begot you, and forgot the God who gave you birth.” </a:t>
            </a:r>
          </a:p>
          <a:p>
            <a:pPr>
              <a:lnSpc>
                <a:spcPct val="88000"/>
              </a:lnSpc>
              <a:spcBef>
                <a:spcPts val="200"/>
              </a:spcBef>
            </a:pPr>
            <a:r>
              <a:rPr lang="en-US" sz="2800" dirty="0"/>
              <a:t>Just as Satan was the spiritual force behind the leader of </a:t>
            </a:r>
            <a:r>
              <a:rPr lang="en-US" sz="2800" dirty="0" err="1"/>
              <a:t>Tyre</a:t>
            </a:r>
            <a:r>
              <a:rPr lang="en-US" sz="2800" spc="-150" dirty="0"/>
              <a:t>, demons are </a:t>
            </a:r>
            <a:r>
              <a:rPr lang="en-US" sz="2800" dirty="0"/>
              <a:t>the spiritual force behind false gods</a:t>
            </a:r>
          </a:p>
          <a:p>
            <a:pPr>
              <a:lnSpc>
                <a:spcPct val="88000"/>
              </a:lnSpc>
              <a:spcBef>
                <a:spcPts val="200"/>
              </a:spcBef>
            </a:pPr>
            <a:r>
              <a:rPr lang="en-US" sz="2800" b="1" dirty="0"/>
              <a:t>Psalm 106:35-38 </a:t>
            </a:r>
            <a:r>
              <a:rPr lang="en-US" sz="2800" dirty="0"/>
              <a:t> But they mingled with the nations And learned their practices, and served their idols, which became a snare to them. They even sacrificed their sons and daughters to the demons, and shed innocent blood, the blood of their sons and their </a:t>
            </a:r>
            <a:r>
              <a:rPr lang="en-US" sz="2800" spc="-150" dirty="0"/>
              <a:t>daughters, whom they </a:t>
            </a:r>
            <a:r>
              <a:rPr lang="en-US" sz="2800" dirty="0"/>
              <a:t>sacrificed to the idols of Canaan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3761</TotalTime>
  <Words>1642</Words>
  <Application>Microsoft Office PowerPoint</Application>
  <PresentationFormat>On-screen Show (4:3)</PresentationFormat>
  <Paragraphs>68</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Wingdings</vt:lpstr>
      <vt:lpstr>Office Theme</vt:lpstr>
      <vt:lpstr>PowerPoint Presentation</vt:lpstr>
      <vt:lpstr>VERSE FOR THE JOURNEY</vt:lpstr>
      <vt:lpstr>WHAT ARE DEMONS?</vt:lpstr>
      <vt:lpstr>INSIGHTS FROM BOOK OF ENOCH</vt:lpstr>
      <vt:lpstr>ABOUT NOAH</vt:lpstr>
      <vt:lpstr>MORE FROM PETER</vt:lpstr>
      <vt:lpstr>UNCLEAN SPIRITS</vt:lpstr>
      <vt:lpstr>VIOLENT NATURE</vt:lpstr>
      <vt:lpstr>WORSHIPING DEMONS</vt:lpstr>
      <vt:lpstr>DEMONIC ORDERS</vt:lpstr>
      <vt:lpstr>ACTING WITH A RULER</vt:lpstr>
      <vt:lpstr>WHAT DEMONS CAN’T DO!</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95</cp:revision>
  <cp:lastPrinted>2020-03-02T00:11:58Z</cp:lastPrinted>
  <dcterms:created xsi:type="dcterms:W3CDTF">2019-12-19T15:54:54Z</dcterms:created>
  <dcterms:modified xsi:type="dcterms:W3CDTF">2020-03-02T00:12:59Z</dcterms:modified>
</cp:coreProperties>
</file>