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handoutMasterIdLst>
    <p:handoutMasterId r:id="rId17"/>
  </p:handoutMasterIdLst>
  <p:sldIdLst>
    <p:sldId id="257" r:id="rId2"/>
    <p:sldId id="258" r:id="rId3"/>
    <p:sldId id="259" r:id="rId4"/>
    <p:sldId id="267" r:id="rId5"/>
    <p:sldId id="271" r:id="rId6"/>
    <p:sldId id="273" r:id="rId7"/>
    <p:sldId id="260" r:id="rId8"/>
    <p:sldId id="263" r:id="rId9"/>
    <p:sldId id="264" r:id="rId10"/>
    <p:sldId id="265" r:id="rId11"/>
    <p:sldId id="272" r:id="rId12"/>
    <p:sldId id="270" r:id="rId13"/>
    <p:sldId id="274" r:id="rId14"/>
    <p:sldId id="275" r:id="rId15"/>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9C5ED56-55CE-4022-9E2E-708F30DD6A9C}" type="datetimeFigureOut">
              <a:rPr lang="en-US" smtClean="0"/>
              <a:pPr/>
              <a:t>1/29/2020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2438"/>
          </a:xfrm>
          <a:prstGeom prst="rect">
            <a:avLst/>
          </a:prstGeom>
        </p:spPr>
        <p:txBody>
          <a:bodyPr vert="horz" lIns="91440" tIns="45720" rIns="91440" bIns="45720" rtlCol="0"/>
          <a:lstStyle>
            <a:lvl1pPr algn="r">
              <a:defRPr sz="1200"/>
            </a:lvl1pPr>
          </a:lstStyle>
          <a:p>
            <a:fld id="{06F4F880-F025-409B-8C99-FB036D38A3F5}" type="datetimeFigureOut">
              <a:rPr lang="en-US" smtClean="0"/>
              <a:t>1/29/2020</a:t>
            </a:fld>
            <a:endParaRPr lang="en-US"/>
          </a:p>
        </p:txBody>
      </p:sp>
      <p:sp>
        <p:nvSpPr>
          <p:cNvPr id="4" name="Slide Image Placeholder 3"/>
          <p:cNvSpPr>
            <a:spLocks noGrp="1" noRot="1" noChangeAspect="1"/>
          </p:cNvSpPr>
          <p:nvPr>
            <p:ph type="sldImg" idx="2"/>
          </p:nvPr>
        </p:nvSpPr>
        <p:spPr>
          <a:xfrm>
            <a:off x="1512888" y="1128713"/>
            <a:ext cx="406082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3400"/>
            <a:ext cx="5670550" cy="35528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2438"/>
          </a:xfrm>
          <a:prstGeom prst="rect">
            <a:avLst/>
          </a:prstGeom>
        </p:spPr>
        <p:txBody>
          <a:bodyPr vert="horz" lIns="91440" tIns="45720" rIns="91440" bIns="45720"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3</a:t>
            </a:fld>
            <a:endParaRPr lang="en-US"/>
          </a:p>
        </p:txBody>
      </p:sp>
    </p:spTree>
    <p:extLst>
      <p:ext uri="{BB962C8B-B14F-4D97-AF65-F5344CB8AC3E}">
        <p14:creationId xmlns:p14="http://schemas.microsoft.com/office/powerpoint/2010/main" val="417324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12</a:t>
            </a:fld>
            <a:endParaRPr lang="en-US"/>
          </a:p>
        </p:txBody>
      </p:sp>
    </p:spTree>
    <p:extLst>
      <p:ext uri="{BB962C8B-B14F-4D97-AF65-F5344CB8AC3E}">
        <p14:creationId xmlns:p14="http://schemas.microsoft.com/office/powerpoint/2010/main" val="308371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BELT OF TRUTH</a:t>
            </a:r>
          </a:p>
        </p:txBody>
      </p:sp>
      <p:sp>
        <p:nvSpPr>
          <p:cNvPr id="3" name="Content Placeholder 2"/>
          <p:cNvSpPr>
            <a:spLocks noGrp="1"/>
          </p:cNvSpPr>
          <p:nvPr>
            <p:ph idx="1"/>
          </p:nvPr>
        </p:nvSpPr>
        <p:spPr>
          <a:xfrm>
            <a:off x="0" y="838200"/>
            <a:ext cx="9144000" cy="6019800"/>
          </a:xfrm>
        </p:spPr>
        <p:txBody>
          <a:bodyPr>
            <a:normAutofit/>
          </a:bodyPr>
          <a:lstStyle/>
          <a:p>
            <a:pPr>
              <a:lnSpc>
                <a:spcPct val="90000"/>
              </a:lnSpc>
              <a:spcBef>
                <a:spcPts val="200"/>
              </a:spcBef>
            </a:pPr>
            <a:r>
              <a:rPr lang="en-US" sz="2800" b="1" dirty="0"/>
              <a:t>John 14:6</a:t>
            </a:r>
            <a:r>
              <a:rPr lang="en-US" sz="2800" baseline="30000" dirty="0"/>
              <a:t> </a:t>
            </a:r>
            <a:r>
              <a:rPr lang="en-US" sz="2800" dirty="0"/>
              <a:t> Jesus said to him, "I am the way, and the truth, and the life; no one comes to the Father but through Me. </a:t>
            </a:r>
          </a:p>
          <a:p>
            <a:pPr marL="0" indent="0" algn="ctr">
              <a:lnSpc>
                <a:spcPct val="90000"/>
              </a:lnSpc>
              <a:spcBef>
                <a:spcPts val="200"/>
              </a:spcBef>
              <a:buNone/>
            </a:pPr>
            <a:r>
              <a:rPr lang="en-US" sz="2800" b="1" dirty="0">
                <a:solidFill>
                  <a:srgbClr val="CC0000"/>
                </a:solidFill>
              </a:rPr>
              <a:t>JESUS IS THE PERSON OF TRUTH</a:t>
            </a:r>
          </a:p>
          <a:p>
            <a:pPr>
              <a:lnSpc>
                <a:spcPct val="90000"/>
              </a:lnSpc>
              <a:spcBef>
                <a:spcPts val="200"/>
              </a:spcBef>
            </a:pPr>
            <a:r>
              <a:rPr lang="en-US" sz="2800" b="1" dirty="0"/>
              <a:t>John 17:17 </a:t>
            </a:r>
            <a:r>
              <a:rPr lang="en-US" sz="2800" dirty="0"/>
              <a:t> "Sanctify them in the truth; Your word is truth.           </a:t>
            </a:r>
            <a:r>
              <a:rPr lang="en-US" sz="2800" b="1" dirty="0">
                <a:solidFill>
                  <a:srgbClr val="CC0000"/>
                </a:solidFill>
              </a:rPr>
              <a:t>GOD’S WORD IS TRUTH</a:t>
            </a:r>
          </a:p>
          <a:p>
            <a:pPr>
              <a:lnSpc>
                <a:spcPct val="90000"/>
              </a:lnSpc>
              <a:spcBef>
                <a:spcPts val="200"/>
              </a:spcBef>
            </a:pPr>
            <a:r>
              <a:rPr lang="en-US" sz="2800" b="1" dirty="0"/>
              <a:t>John 16:13 </a:t>
            </a:r>
            <a:r>
              <a:rPr lang="en-US" sz="2800" dirty="0"/>
              <a:t>"But when He, the Spirit of truth, comes, He will guide you into all the truth; for He will not </a:t>
            </a:r>
            <a:r>
              <a:rPr lang="en-US" sz="2800" spc="-150" dirty="0"/>
              <a:t>speak on His </a:t>
            </a:r>
            <a:r>
              <a:rPr lang="en-US" sz="2800" dirty="0"/>
              <a:t>own initiative, but whatever He hears, He will speak</a:t>
            </a:r>
            <a:r>
              <a:rPr lang="en-US" sz="2800" spc="-150" dirty="0"/>
              <a:t>; and He </a:t>
            </a:r>
            <a:r>
              <a:rPr lang="en-US" sz="2800" dirty="0"/>
              <a:t>will disclose to you what is to come. </a:t>
            </a:r>
          </a:p>
          <a:p>
            <a:pPr marL="0" indent="0">
              <a:lnSpc>
                <a:spcPct val="90000"/>
              </a:lnSpc>
              <a:spcBef>
                <a:spcPts val="200"/>
              </a:spcBef>
              <a:buNone/>
            </a:pPr>
            <a:r>
              <a:rPr lang="en-US" sz="2800" dirty="0"/>
              <a:t>     </a:t>
            </a:r>
            <a:r>
              <a:rPr lang="en-US" sz="2800" b="1" dirty="0">
                <a:solidFill>
                  <a:srgbClr val="CC0000"/>
                </a:solidFill>
              </a:rPr>
              <a:t>THE HOLY SPIRIT IS THE SPIRIT OF TRUTH</a:t>
            </a:r>
          </a:p>
          <a:p>
            <a:pPr>
              <a:lnSpc>
                <a:spcPct val="90000"/>
              </a:lnSpc>
              <a:spcBef>
                <a:spcPts val="200"/>
              </a:spcBef>
            </a:pPr>
            <a:r>
              <a:rPr lang="en-US" sz="2800" b="1" dirty="0"/>
              <a:t>1 Timothy 3:15…</a:t>
            </a:r>
            <a:r>
              <a:rPr lang="en-US" sz="2800" dirty="0"/>
              <a:t>but in case I am delayed, </a:t>
            </a:r>
            <a:r>
              <a:rPr lang="en-US" sz="2800" i="1" dirty="0"/>
              <a:t>I write</a:t>
            </a:r>
            <a:r>
              <a:rPr lang="en-US" sz="2800" dirty="0"/>
              <a:t> so that you will know how one ought to conduct himself in the household of God, which is the church of the living God, the </a:t>
            </a:r>
            <a:r>
              <a:rPr lang="en-US" sz="2800" dirty="0">
                <a:solidFill>
                  <a:srgbClr val="CC0000"/>
                </a:solidFill>
                <a:effectLst>
                  <a:outerShdw blurRad="38100" dist="38100" dir="2700000" algn="tl">
                    <a:srgbClr val="000000">
                      <a:alpha val="43137"/>
                    </a:srgbClr>
                  </a:outerShdw>
                </a:effectLst>
              </a:rPr>
              <a:t>pillar and support of the truth</a:t>
            </a:r>
            <a:endParaRPr lang="en-US" sz="2800" b="1" dirty="0">
              <a:solidFill>
                <a:srgbClr val="CC0000"/>
              </a:solidFill>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buNone/>
            </a:pPr>
            <a:r>
              <a:rPr lang="en-US" dirty="0"/>
              <a:t>SATAN’S STRATEGY</a:t>
            </a:r>
          </a:p>
        </p:txBody>
      </p:sp>
      <p:sp>
        <p:nvSpPr>
          <p:cNvPr id="3" name="Content Placeholder 2"/>
          <p:cNvSpPr>
            <a:spLocks noGrp="1"/>
          </p:cNvSpPr>
          <p:nvPr>
            <p:ph idx="1"/>
          </p:nvPr>
        </p:nvSpPr>
        <p:spPr>
          <a:xfrm>
            <a:off x="0" y="914400"/>
            <a:ext cx="9144000" cy="5943600"/>
          </a:xfrm>
        </p:spPr>
        <p:txBody>
          <a:bodyPr>
            <a:normAutofit/>
          </a:bodyPr>
          <a:lstStyle/>
          <a:p>
            <a:pPr>
              <a:spcBef>
                <a:spcPts val="400"/>
              </a:spcBef>
            </a:pPr>
            <a:r>
              <a:rPr lang="en-US" sz="2800" dirty="0"/>
              <a:t>Deceive; lead away from truth and righteousness</a:t>
            </a:r>
          </a:p>
          <a:p>
            <a:pPr>
              <a:spcBef>
                <a:spcPts val="400"/>
              </a:spcBef>
            </a:pPr>
            <a:r>
              <a:rPr lang="en-US" sz="2800" b="1" dirty="0"/>
              <a:t>2 Corinthians </a:t>
            </a:r>
            <a:r>
              <a:rPr lang="en-US" sz="2800" b="1" spc="-150" dirty="0"/>
              <a:t>11:3 </a:t>
            </a:r>
            <a:r>
              <a:rPr lang="en-US" sz="2800" spc="-150" dirty="0"/>
              <a:t>But I am </a:t>
            </a:r>
            <a:r>
              <a:rPr lang="en-US" sz="2800" dirty="0"/>
              <a:t>afraid </a:t>
            </a:r>
            <a:r>
              <a:rPr lang="en-US" sz="2800" spc="-150" dirty="0"/>
              <a:t>that, as the </a:t>
            </a:r>
            <a:r>
              <a:rPr lang="en-US" sz="2800" dirty="0"/>
              <a:t>serpent deceived Eve by his craftiness, your minds will be led </a:t>
            </a:r>
            <a:r>
              <a:rPr lang="en-US" sz="2800" spc="-150" dirty="0"/>
              <a:t>astray from the </a:t>
            </a:r>
            <a:r>
              <a:rPr lang="en-US" sz="2800" dirty="0"/>
              <a:t>simplicity and </a:t>
            </a:r>
            <a:r>
              <a:rPr lang="en-US" sz="2800" spc="-150" dirty="0"/>
              <a:t>pur</a:t>
            </a:r>
            <a:r>
              <a:rPr lang="en-US" sz="2800" dirty="0"/>
              <a:t>ity</a:t>
            </a:r>
            <a:r>
              <a:rPr lang="en-US" sz="2800" spc="-150" dirty="0"/>
              <a:t> </a:t>
            </a:r>
            <a:r>
              <a:rPr lang="en-US" sz="2800" i="1" spc="-150" dirty="0"/>
              <a:t>of devotion</a:t>
            </a:r>
            <a:r>
              <a:rPr lang="en-US" sz="2800" spc="-150" dirty="0"/>
              <a:t> </a:t>
            </a:r>
            <a:r>
              <a:rPr lang="en-US" sz="2800" dirty="0"/>
              <a:t>to Christ.</a:t>
            </a:r>
          </a:p>
          <a:p>
            <a:pPr>
              <a:spcBef>
                <a:spcPts val="400"/>
              </a:spcBef>
            </a:pPr>
            <a:r>
              <a:rPr lang="en-US" sz="2800" b="1" dirty="0"/>
              <a:t>1 Timothy 4:1 </a:t>
            </a:r>
            <a:r>
              <a:rPr lang="en-US" sz="2800" dirty="0"/>
              <a:t>But the Spirit explicitly says that in later times some will fall away from the faith, paying attention to deceitful spirits and doctrines of demon…</a:t>
            </a:r>
          </a:p>
          <a:p>
            <a:pPr>
              <a:spcBef>
                <a:spcPts val="400"/>
              </a:spcBef>
            </a:pPr>
            <a:r>
              <a:rPr lang="en-US" sz="2800" dirty="0"/>
              <a:t>These things cause us to fall away from our right standing with God; therefore:</a:t>
            </a:r>
          </a:p>
          <a:p>
            <a:pPr>
              <a:spcBef>
                <a:spcPts val="400"/>
              </a:spcBef>
            </a:pPr>
            <a:r>
              <a:rPr lang="en-US" sz="2800" dirty="0"/>
              <a:t>TAKE UP THE BREASTPLATE OF RIGHTEOUSNESS</a:t>
            </a:r>
          </a:p>
          <a:p>
            <a:pPr>
              <a:spcBef>
                <a:spcPts val="400"/>
              </a:spcBef>
            </a:pPr>
            <a:r>
              <a:rPr lang="en-US" sz="2800" b="1" dirty="0"/>
              <a:t>2 Timothy 2:22 </a:t>
            </a:r>
            <a:r>
              <a:rPr lang="en-US" sz="2800" dirty="0"/>
              <a:t>Now flee from youthful lusts and pursue righteousness, faith, love </a:t>
            </a:r>
            <a:r>
              <a:rPr lang="en-US" sz="2800" i="1" dirty="0"/>
              <a:t>and</a:t>
            </a:r>
            <a:r>
              <a:rPr lang="en-US" sz="2800" dirty="0"/>
              <a:t> peace, with those who call on the Lord from a pure heart.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PREPARATION</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sz="2800" b="1" dirty="0"/>
              <a:t>Ephesians 6:15 …</a:t>
            </a:r>
            <a:r>
              <a:rPr lang="en-US" sz="2800" dirty="0"/>
              <a:t>and having shod </a:t>
            </a:r>
            <a:r>
              <a:rPr lang="en-US" sz="2800" cap="small" dirty="0"/>
              <a:t>YOUR FEET WITH THE PREPARATION OF THE GOSPEL OF PEACE</a:t>
            </a:r>
            <a:r>
              <a:rPr lang="en-US" sz="2800" dirty="0"/>
              <a:t>;</a:t>
            </a:r>
          </a:p>
          <a:p>
            <a:pPr>
              <a:lnSpc>
                <a:spcPct val="88000"/>
              </a:lnSpc>
              <a:spcBef>
                <a:spcPts val="200"/>
              </a:spcBef>
            </a:pPr>
            <a:r>
              <a:rPr lang="en-US" sz="2800" dirty="0"/>
              <a:t>This verse isn’t about going to take the gospel to the world; the instructions are to stand firm</a:t>
            </a:r>
          </a:p>
          <a:p>
            <a:pPr>
              <a:lnSpc>
                <a:spcPct val="88000"/>
              </a:lnSpc>
              <a:spcBef>
                <a:spcPts val="200"/>
              </a:spcBef>
            </a:pPr>
            <a:r>
              <a:rPr lang="en-US" sz="2800" b="1" dirty="0"/>
              <a:t>Ephesians 6:16 …</a:t>
            </a:r>
            <a:r>
              <a:rPr lang="en-US" sz="2800" dirty="0"/>
              <a:t>in addition to all, taking up the shield of faith with which you will be able to extinguish all the flaming arrows of the evil </a:t>
            </a:r>
            <a:r>
              <a:rPr lang="en-US" sz="2800" i="1" dirty="0"/>
              <a:t>one.</a:t>
            </a:r>
            <a:r>
              <a:rPr lang="en-US" sz="2800" dirty="0"/>
              <a:t> </a:t>
            </a:r>
          </a:p>
          <a:p>
            <a:pPr>
              <a:lnSpc>
                <a:spcPct val="88000"/>
              </a:lnSpc>
              <a:spcBef>
                <a:spcPts val="200"/>
              </a:spcBef>
            </a:pPr>
            <a:r>
              <a:rPr lang="en-US" sz="2800" dirty="0"/>
              <a:t>This shield uses truth to counter the devil’s lies and accusations; in order to take up the shield, you have to know truth</a:t>
            </a:r>
          </a:p>
          <a:p>
            <a:pPr>
              <a:lnSpc>
                <a:spcPct val="88000"/>
              </a:lnSpc>
              <a:spcBef>
                <a:spcPts val="200"/>
              </a:spcBef>
            </a:pPr>
            <a:r>
              <a:rPr lang="en-US" sz="2800" b="1" dirty="0"/>
              <a:t>Ephesians 6:17 </a:t>
            </a:r>
            <a:r>
              <a:rPr lang="en-US" sz="2800" dirty="0"/>
              <a:t> And take </a:t>
            </a:r>
            <a:r>
              <a:rPr lang="en-US" sz="2800" cap="small" dirty="0"/>
              <a:t>THE HELMET OF SALVATION</a:t>
            </a:r>
            <a:r>
              <a:rPr lang="en-US" sz="2800" dirty="0"/>
              <a:t>, and the sword of the Spirit, which is the word of God. </a:t>
            </a:r>
          </a:p>
          <a:p>
            <a:pPr>
              <a:lnSpc>
                <a:spcPct val="88000"/>
              </a:lnSpc>
              <a:spcBef>
                <a:spcPts val="200"/>
              </a:spcBef>
            </a:pPr>
            <a:r>
              <a:rPr lang="en-US" sz="2800" dirty="0"/>
              <a:t>The helmet protects our thoughts, which is Satan’s favorite point of attack</a:t>
            </a:r>
            <a:br>
              <a:rPr lang="en-US" sz="2800" dirty="0"/>
            </a:br>
            <a:endParaRPr lang="en-US" sz="2800" dirty="0"/>
          </a:p>
          <a:p>
            <a:pPr>
              <a:lnSpc>
                <a:spcPct val="90000"/>
              </a:lnSpc>
              <a:spcBef>
                <a:spcPts val="200"/>
              </a:spcBef>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RENEWING OUR MIND</a:t>
            </a:r>
          </a:p>
        </p:txBody>
      </p:sp>
      <p:sp>
        <p:nvSpPr>
          <p:cNvPr id="3" name="Content Placeholder 2"/>
          <p:cNvSpPr>
            <a:spLocks noGrp="1"/>
          </p:cNvSpPr>
          <p:nvPr>
            <p:ph idx="1"/>
          </p:nvPr>
        </p:nvSpPr>
        <p:spPr>
          <a:xfrm>
            <a:off x="0" y="914400"/>
            <a:ext cx="9144000" cy="5943600"/>
          </a:xfrm>
        </p:spPr>
        <p:txBody>
          <a:bodyPr>
            <a:normAutofit lnSpcReduction="10000"/>
          </a:bodyPr>
          <a:lstStyle/>
          <a:p>
            <a:r>
              <a:rPr lang="en-US" sz="2800" dirty="0"/>
              <a:t> We are told to renew our minds; we know with certainty that we belong to Christ</a:t>
            </a:r>
          </a:p>
          <a:p>
            <a:r>
              <a:rPr lang="en-US" sz="2800" dirty="0"/>
              <a:t>I have been saved; I am being saved—working out salvation with fear and trembling; I will be saved – the work that Christ has started will be completed and my redemption will be completed at the rapture</a:t>
            </a:r>
          </a:p>
          <a:p>
            <a:r>
              <a:rPr lang="en-US" sz="2800" b="1" dirty="0"/>
              <a:t>Ephesians 6:17 …</a:t>
            </a:r>
            <a:r>
              <a:rPr lang="en-US" sz="2800" dirty="0"/>
              <a:t>and the sword of the Spirit, which is the word of God. </a:t>
            </a:r>
          </a:p>
          <a:p>
            <a:r>
              <a:rPr lang="en-US" sz="2800" dirty="0"/>
              <a:t>Word: </a:t>
            </a:r>
            <a:r>
              <a:rPr lang="en-US" sz="2800" i="1" dirty="0"/>
              <a:t>rhema: </a:t>
            </a:r>
            <a:r>
              <a:rPr lang="en-US" sz="2800" dirty="0"/>
              <a:t>usually thought of as a spoken word</a:t>
            </a:r>
          </a:p>
          <a:p>
            <a:r>
              <a:rPr lang="en-US" sz="2800" dirty="0"/>
              <a:t>When Jesus was tempted, He spoke the Word of God to Satan; I don’t believe that Satan can read our minds even though he may introduce thoughts through an unredeemed body; therefore, it is important to speak the truth </a:t>
            </a:r>
          </a:p>
          <a:p>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2BCF-5F11-42DA-87F6-BDEE9B85ACBE}"/>
              </a:ext>
            </a:extLst>
          </p:cNvPr>
          <p:cNvSpPr>
            <a:spLocks noGrp="1"/>
          </p:cNvSpPr>
          <p:nvPr>
            <p:ph type="title"/>
          </p:nvPr>
        </p:nvSpPr>
        <p:spPr>
          <a:xfrm>
            <a:off x="0" y="0"/>
            <a:ext cx="9144000" cy="762000"/>
          </a:xfrm>
        </p:spPr>
        <p:txBody>
          <a:bodyPr/>
          <a:lstStyle/>
          <a:p>
            <a:pPr>
              <a:buNone/>
            </a:pPr>
            <a:r>
              <a:rPr lang="en-US" dirty="0"/>
              <a:t>PRAY</a:t>
            </a:r>
          </a:p>
        </p:txBody>
      </p:sp>
      <p:sp>
        <p:nvSpPr>
          <p:cNvPr id="3" name="Content Placeholder 2">
            <a:extLst>
              <a:ext uri="{FF2B5EF4-FFF2-40B4-BE49-F238E27FC236}">
                <a16:creationId xmlns:a16="http://schemas.microsoft.com/office/drawing/2014/main" id="{EB1D0C6A-0796-46DB-AC99-A0D3FA2F99D4}"/>
              </a:ext>
            </a:extLst>
          </p:cNvPr>
          <p:cNvSpPr>
            <a:spLocks noGrp="1"/>
          </p:cNvSpPr>
          <p:nvPr>
            <p:ph idx="1"/>
          </p:nvPr>
        </p:nvSpPr>
        <p:spPr>
          <a:xfrm>
            <a:off x="0" y="762000"/>
            <a:ext cx="9144000" cy="6096000"/>
          </a:xfrm>
        </p:spPr>
        <p:txBody>
          <a:bodyPr>
            <a:normAutofit lnSpcReduction="10000"/>
          </a:bodyPr>
          <a:lstStyle/>
          <a:p>
            <a:pPr>
              <a:lnSpc>
                <a:spcPct val="98000"/>
              </a:lnSpc>
              <a:spcBef>
                <a:spcPts val="100"/>
              </a:spcBef>
            </a:pPr>
            <a:r>
              <a:rPr lang="en-US" sz="2800" b="1" dirty="0"/>
              <a:t>Ephesians 6:18 </a:t>
            </a:r>
            <a:r>
              <a:rPr lang="en-US" sz="2800" dirty="0"/>
              <a:t> With all prayer and petition pray at all times in the Spirit, and with this in view, be on the alert with all perseverance and petition for all the saints… </a:t>
            </a:r>
          </a:p>
          <a:p>
            <a:pPr>
              <a:lnSpc>
                <a:spcPct val="98000"/>
              </a:lnSpc>
              <a:spcBef>
                <a:spcPts val="100"/>
              </a:spcBef>
            </a:pPr>
            <a:r>
              <a:rPr lang="en-US" sz="2800" dirty="0"/>
              <a:t>Prayer: </a:t>
            </a:r>
            <a:r>
              <a:rPr lang="en-US" sz="2800" i="1" dirty="0" err="1"/>
              <a:t>proseuche</a:t>
            </a:r>
            <a:r>
              <a:rPr lang="en-US" sz="2800" i="1" dirty="0"/>
              <a:t>: </a:t>
            </a:r>
            <a:r>
              <a:rPr lang="en-US" sz="2800" dirty="0"/>
              <a:t>usually thought of as special times and/or places of prayer</a:t>
            </a:r>
          </a:p>
          <a:p>
            <a:pPr>
              <a:lnSpc>
                <a:spcPct val="98000"/>
              </a:lnSpc>
              <a:spcBef>
                <a:spcPts val="100"/>
              </a:spcBef>
            </a:pPr>
            <a:r>
              <a:rPr lang="en-US" sz="2800" dirty="0"/>
              <a:t>Petition: </a:t>
            </a:r>
            <a:r>
              <a:rPr lang="en-US" sz="2800" i="1" dirty="0" err="1"/>
              <a:t>deesis</a:t>
            </a:r>
            <a:r>
              <a:rPr lang="en-US" sz="2800" i="1" dirty="0"/>
              <a:t>: </a:t>
            </a:r>
            <a:r>
              <a:rPr lang="en-US" sz="2800" dirty="0"/>
              <a:t>specific requests</a:t>
            </a:r>
          </a:p>
          <a:p>
            <a:pPr>
              <a:lnSpc>
                <a:spcPct val="98000"/>
              </a:lnSpc>
              <a:spcBef>
                <a:spcPts val="100"/>
              </a:spcBef>
            </a:pPr>
            <a:r>
              <a:rPr lang="en-US" sz="2800" dirty="0"/>
              <a:t>Realizing our position in Christ, we:</a:t>
            </a:r>
          </a:p>
          <a:p>
            <a:pPr marL="0" indent="0">
              <a:lnSpc>
                <a:spcPct val="98000"/>
              </a:lnSpc>
              <a:spcBef>
                <a:spcPts val="100"/>
              </a:spcBef>
              <a:buNone/>
            </a:pPr>
            <a:r>
              <a:rPr lang="en-US" sz="2800" dirty="0"/>
              <a:t>   1.  confess known sin and ask for God’s wisdom</a:t>
            </a:r>
          </a:p>
          <a:p>
            <a:pPr marL="0" indent="0">
              <a:lnSpc>
                <a:spcPct val="98000"/>
              </a:lnSpc>
              <a:spcBef>
                <a:spcPts val="100"/>
              </a:spcBef>
              <a:buNone/>
            </a:pPr>
            <a:r>
              <a:rPr lang="en-US" sz="2800" dirty="0"/>
              <a:t>   2.  ask for discernment</a:t>
            </a:r>
          </a:p>
          <a:p>
            <a:pPr marL="0" indent="0">
              <a:lnSpc>
                <a:spcPct val="98000"/>
              </a:lnSpc>
              <a:spcBef>
                <a:spcPts val="100"/>
              </a:spcBef>
              <a:buNone/>
            </a:pPr>
            <a:r>
              <a:rPr lang="en-US" sz="2800" dirty="0"/>
              <a:t>   3.  recognize the sufficiency of Jesus’ name</a:t>
            </a:r>
          </a:p>
          <a:p>
            <a:pPr marL="0" indent="0">
              <a:lnSpc>
                <a:spcPct val="98000"/>
              </a:lnSpc>
              <a:spcBef>
                <a:spcPts val="100"/>
              </a:spcBef>
              <a:buNone/>
            </a:pPr>
            <a:r>
              <a:rPr lang="en-US" sz="2800" dirty="0"/>
              <a:t>   4.  rely on the completed work of Christ</a:t>
            </a:r>
          </a:p>
          <a:p>
            <a:pPr marL="0" indent="0">
              <a:lnSpc>
                <a:spcPct val="98000"/>
              </a:lnSpc>
              <a:spcBef>
                <a:spcPts val="100"/>
              </a:spcBef>
              <a:buNone/>
            </a:pPr>
            <a:r>
              <a:rPr lang="en-US" sz="2800" dirty="0"/>
              <a:t>   5.  rid ourselves of moral compromise or deception</a:t>
            </a:r>
          </a:p>
          <a:p>
            <a:pPr marL="0" indent="0">
              <a:lnSpc>
                <a:spcPct val="98000"/>
              </a:lnSpc>
              <a:spcBef>
                <a:spcPts val="100"/>
              </a:spcBef>
              <a:buNone/>
            </a:pPr>
            <a:r>
              <a:rPr lang="en-US" sz="2800" dirty="0"/>
              <a:t>   6.  rid ourselves of the urge to exploit the weakness of</a:t>
            </a:r>
          </a:p>
          <a:p>
            <a:pPr marL="0" indent="0">
              <a:lnSpc>
                <a:spcPct val="98000"/>
              </a:lnSpc>
              <a:spcBef>
                <a:spcPts val="100"/>
              </a:spcBef>
              <a:buNone/>
            </a:pPr>
            <a:r>
              <a:rPr lang="en-US" sz="2800" dirty="0"/>
              <a:t>        others</a:t>
            </a:r>
          </a:p>
        </p:txBody>
      </p:sp>
    </p:spTree>
    <p:extLst>
      <p:ext uri="{BB962C8B-B14F-4D97-AF65-F5344CB8AC3E}">
        <p14:creationId xmlns:p14="http://schemas.microsoft.com/office/powerpoint/2010/main" val="3938732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COVENANT MAKING GOD</a:t>
            </a:r>
          </a:p>
        </p:txBody>
      </p:sp>
      <p:sp>
        <p:nvSpPr>
          <p:cNvPr id="3" name="Content Placeholder 2"/>
          <p:cNvSpPr>
            <a:spLocks noGrp="1"/>
          </p:cNvSpPr>
          <p:nvPr>
            <p:ph idx="1"/>
          </p:nvPr>
        </p:nvSpPr>
        <p:spPr>
          <a:xfrm>
            <a:off x="0" y="990600"/>
            <a:ext cx="9144000" cy="5867400"/>
          </a:xfrm>
        </p:spPr>
        <p:txBody>
          <a:bodyPr>
            <a:normAutofit/>
          </a:bodyPr>
          <a:lstStyle/>
          <a:p>
            <a:pPr>
              <a:lnSpc>
                <a:spcPct val="90000"/>
              </a:lnSpc>
              <a:spcBef>
                <a:spcPts val="200"/>
              </a:spcBef>
            </a:pPr>
            <a:r>
              <a:rPr lang="en-US" sz="2800" dirty="0"/>
              <a:t>There are important ramifications of being in covenant with Jesus</a:t>
            </a:r>
          </a:p>
          <a:p>
            <a:pPr>
              <a:lnSpc>
                <a:spcPct val="90000"/>
              </a:lnSpc>
              <a:spcBef>
                <a:spcPts val="0"/>
              </a:spcBef>
            </a:pPr>
            <a:r>
              <a:rPr lang="en-US" sz="2800" dirty="0"/>
              <a:t>Examples of covenant begin in the Old Testament:</a:t>
            </a:r>
          </a:p>
          <a:p>
            <a:pPr marL="0" indent="0">
              <a:lnSpc>
                <a:spcPct val="90000"/>
              </a:lnSpc>
              <a:spcBef>
                <a:spcPts val="0"/>
              </a:spcBef>
              <a:buNone/>
            </a:pPr>
            <a:r>
              <a:rPr lang="en-US" sz="2800" dirty="0"/>
              <a:t>    </a:t>
            </a:r>
            <a:r>
              <a:rPr lang="en-US" sz="2800" i="1" dirty="0" err="1"/>
              <a:t>beriyth</a:t>
            </a:r>
            <a:r>
              <a:rPr lang="en-US" sz="2800" i="1" dirty="0"/>
              <a:t>:</a:t>
            </a:r>
            <a:r>
              <a:rPr lang="en-US" sz="2800" dirty="0"/>
              <a:t> an agreement between two or more persons</a:t>
            </a:r>
          </a:p>
          <a:p>
            <a:pPr marL="0" indent="0">
              <a:lnSpc>
                <a:spcPct val="90000"/>
              </a:lnSpc>
              <a:spcBef>
                <a:spcPts val="0"/>
              </a:spcBef>
              <a:buNone/>
            </a:pPr>
            <a:r>
              <a:rPr lang="en-US" sz="2800" dirty="0"/>
              <a:t>    groups; can be conditional or unconditional; can</a:t>
            </a:r>
          </a:p>
          <a:p>
            <a:pPr marL="0" indent="0">
              <a:lnSpc>
                <a:spcPct val="90000"/>
              </a:lnSpc>
              <a:spcBef>
                <a:spcPts val="0"/>
              </a:spcBef>
              <a:buNone/>
            </a:pPr>
            <a:r>
              <a:rPr lang="en-US" sz="2800" dirty="0"/>
              <a:t>    describe how one will treat the other or how they will</a:t>
            </a:r>
          </a:p>
          <a:p>
            <a:pPr marL="0" indent="0">
              <a:lnSpc>
                <a:spcPct val="90000"/>
              </a:lnSpc>
              <a:spcBef>
                <a:spcPts val="0"/>
              </a:spcBef>
              <a:buNone/>
            </a:pPr>
            <a:r>
              <a:rPr lang="en-US" sz="2800" dirty="0"/>
              <a:t>    treat each other</a:t>
            </a:r>
          </a:p>
          <a:p>
            <a:pPr marL="0" indent="0" algn="ctr">
              <a:lnSpc>
                <a:spcPct val="90000"/>
              </a:lnSpc>
              <a:spcBef>
                <a:spcPts val="0"/>
              </a:spcBef>
              <a:buNone/>
            </a:pPr>
            <a:r>
              <a:rPr lang="en-US" sz="2800" b="1" dirty="0"/>
              <a:t>CONDITIONAL COVENANT:</a:t>
            </a:r>
          </a:p>
          <a:p>
            <a:pPr>
              <a:lnSpc>
                <a:spcPct val="90000"/>
              </a:lnSpc>
              <a:spcBef>
                <a:spcPts val="200"/>
              </a:spcBef>
            </a:pPr>
            <a:r>
              <a:rPr lang="en-US" sz="2800" b="1" dirty="0"/>
              <a:t>Exodus 19:5-6 </a:t>
            </a:r>
            <a:r>
              <a:rPr lang="en-US" sz="2800" dirty="0"/>
              <a:t>'Now then,</a:t>
            </a:r>
            <a:r>
              <a:rPr lang="en-US" sz="2800" b="1" dirty="0"/>
              <a:t> if </a:t>
            </a:r>
            <a:r>
              <a:rPr lang="en-US" sz="2800" dirty="0"/>
              <a:t>you will indeed obey My voice and keep My covenant,</a:t>
            </a:r>
            <a:r>
              <a:rPr lang="en-US" sz="2800" b="1" dirty="0"/>
              <a:t> then </a:t>
            </a:r>
            <a:r>
              <a:rPr lang="en-US" sz="2800" dirty="0"/>
              <a:t>you shall be My own possession among all the peoples, for all the earth is Mine; and you shall be to Me a kingdom of priests and a holy nation.' These are the words that you shall speak to the sons of Israel."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UNCONDITIONAL COVENANTS</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a:t>Genesis 15:5-8, 17-18 </a:t>
            </a:r>
            <a:r>
              <a:rPr lang="en-US" sz="2800" dirty="0"/>
              <a:t>And He took him outside and said</a:t>
            </a:r>
            <a:r>
              <a:rPr lang="en-US" sz="2800" spc="-150" dirty="0"/>
              <a:t>, "Now look </a:t>
            </a:r>
            <a:r>
              <a:rPr lang="en-US" sz="2800" dirty="0"/>
              <a:t>toward the heavens, and count the stars, if you are able to count them." And He said to him, "So shall your descendants be." Then he believed in the </a:t>
            </a:r>
            <a:r>
              <a:rPr lang="en-US" sz="2400" cap="small" spc="-150" dirty="0"/>
              <a:t>LORD</a:t>
            </a:r>
            <a:r>
              <a:rPr lang="en-US" sz="2800" spc="-150" dirty="0"/>
              <a:t>; and He reckoned </a:t>
            </a:r>
            <a:r>
              <a:rPr lang="en-US" sz="2800" dirty="0"/>
              <a:t>it to him as righteousness. And He said to him, "I am the </a:t>
            </a:r>
            <a:r>
              <a:rPr lang="en-US" sz="2800" cap="small" dirty="0"/>
              <a:t>LORD</a:t>
            </a:r>
            <a:r>
              <a:rPr lang="en-US" sz="2800" dirty="0"/>
              <a:t> who brought you out of Ur of the Chaldeans, to give you this land to possess it." He said, "O Lord </a:t>
            </a:r>
            <a:r>
              <a:rPr lang="en-US" sz="2800" cap="small" dirty="0"/>
              <a:t>GOD</a:t>
            </a:r>
            <a:r>
              <a:rPr lang="en-US" sz="2800" dirty="0"/>
              <a:t>, how may I know that I will possess it?" …It came about when the sun had set, that it was very dark, and behold, </a:t>
            </a:r>
            <a:r>
              <a:rPr lang="en-US" sz="2800" i="1" dirty="0"/>
              <a:t>there appeared</a:t>
            </a:r>
            <a:r>
              <a:rPr lang="en-US" sz="2800" dirty="0"/>
              <a:t> a smoking oven and a flaming torch which passed between these pieces. On that day the </a:t>
            </a:r>
            <a:r>
              <a:rPr lang="en-US" sz="2800" cap="small" dirty="0"/>
              <a:t>LORD</a:t>
            </a:r>
            <a:r>
              <a:rPr lang="en-US" sz="2800" dirty="0"/>
              <a:t> made a covenant with Abram, saying, "To your descendants I have given this land, From the river of Egypt as far as the great river, the river Euphrates: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OTHER COVENANTS</a:t>
            </a:r>
          </a:p>
        </p:txBody>
      </p:sp>
      <p:sp>
        <p:nvSpPr>
          <p:cNvPr id="3" name="Content Placeholder 2"/>
          <p:cNvSpPr>
            <a:spLocks noGrp="1"/>
          </p:cNvSpPr>
          <p:nvPr>
            <p:ph idx="1"/>
          </p:nvPr>
        </p:nvSpPr>
        <p:spPr>
          <a:xfrm>
            <a:off x="0" y="914400"/>
            <a:ext cx="9144000" cy="5943600"/>
          </a:xfrm>
        </p:spPr>
        <p:txBody>
          <a:bodyPr>
            <a:normAutofit/>
          </a:bodyPr>
          <a:lstStyle/>
          <a:p>
            <a:pPr>
              <a:lnSpc>
                <a:spcPct val="95000"/>
              </a:lnSpc>
              <a:spcBef>
                <a:spcPts val="100"/>
              </a:spcBef>
            </a:pPr>
            <a:r>
              <a:rPr lang="en-US" sz="2800" dirty="0"/>
              <a:t>Noah: unconditional</a:t>
            </a:r>
          </a:p>
          <a:p>
            <a:pPr>
              <a:lnSpc>
                <a:spcPct val="95000"/>
              </a:lnSpc>
              <a:spcBef>
                <a:spcPts val="100"/>
              </a:spcBef>
            </a:pPr>
            <a:r>
              <a:rPr lang="en-US" sz="2800" dirty="0"/>
              <a:t>David: unconditional</a:t>
            </a:r>
          </a:p>
          <a:p>
            <a:pPr>
              <a:lnSpc>
                <a:spcPct val="95000"/>
              </a:lnSpc>
              <a:spcBef>
                <a:spcPts val="100"/>
              </a:spcBef>
            </a:pPr>
            <a:r>
              <a:rPr lang="en-US" sz="2800" dirty="0"/>
              <a:t>Redemption Covenant: conditional</a:t>
            </a:r>
          </a:p>
          <a:p>
            <a:pPr>
              <a:lnSpc>
                <a:spcPct val="95000"/>
              </a:lnSpc>
              <a:spcBef>
                <a:spcPts val="100"/>
              </a:spcBef>
            </a:pPr>
            <a:r>
              <a:rPr lang="en-US" sz="2800" dirty="0"/>
              <a:t>New Covenant: unconditional for people in RC</a:t>
            </a:r>
          </a:p>
          <a:p>
            <a:pPr>
              <a:lnSpc>
                <a:spcPct val="95000"/>
              </a:lnSpc>
              <a:spcBef>
                <a:spcPts val="100"/>
              </a:spcBef>
            </a:pPr>
            <a:r>
              <a:rPr lang="en-US" sz="2800" b="1" dirty="0"/>
              <a:t>1 Samuel 18:1-4 </a:t>
            </a:r>
            <a:r>
              <a:rPr lang="en-US" sz="2800" dirty="0"/>
              <a:t> Now it came about when he had finished speaking to Saul, that the soul of Jonathan was knit to the soul of David, and Jonathan loved him as himself. Saul took him that day and did not let him return to his father's house. Then Jonathan made a covenant with David because he loved him as himself. </a:t>
            </a:r>
            <a:br>
              <a:rPr lang="en-US" sz="2800" dirty="0"/>
            </a:br>
            <a:r>
              <a:rPr lang="en-US" sz="2800" dirty="0"/>
              <a:t>Jonathan stripped himself of the robe that was on him and gave it to David, with his armor, including his sword and his bow and his belt. </a:t>
            </a:r>
          </a:p>
          <a:p>
            <a:pPr>
              <a:lnSpc>
                <a:spcPct val="95000"/>
              </a:lnSpc>
              <a:spcBef>
                <a:spcPts val="100"/>
              </a:spcBef>
            </a:pPr>
            <a:r>
              <a:rPr lang="en-US" sz="2800" dirty="0"/>
              <a:t>Put me on; I will defend you; I will fight for you</a:t>
            </a:r>
          </a:p>
          <a:p>
            <a:pPr>
              <a:lnSpc>
                <a:spcPct val="95000"/>
              </a:lnSpc>
              <a:spcBef>
                <a:spcPts val="100"/>
              </a:spcBef>
            </a:pPr>
            <a:endParaRPr lang="en-US" sz="2800" dirty="0"/>
          </a:p>
          <a:p>
            <a:pPr>
              <a:lnSpc>
                <a:spcPct val="95000"/>
              </a:lnSpc>
              <a:spcBef>
                <a:spcPts val="100"/>
              </a:spcBef>
            </a:pP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None/>
            </a:pPr>
            <a:r>
              <a:rPr lang="en-US" dirty="0"/>
              <a:t>IN THE NEW TESTAMENT</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sz="2800" b="1" dirty="0"/>
              <a:t>Romans 13:11-14 </a:t>
            </a:r>
            <a:r>
              <a:rPr lang="en-US" sz="2800" i="1" dirty="0"/>
              <a:t>Do</a:t>
            </a:r>
            <a:r>
              <a:rPr lang="en-US" sz="2800" dirty="0"/>
              <a:t> this, knowing the time, that it is already the hour for you to awaken from sleep; for now salvation is nearer to us than when we believed. </a:t>
            </a:r>
            <a:br>
              <a:rPr lang="en-US" sz="2800" dirty="0"/>
            </a:br>
            <a:r>
              <a:rPr lang="en-US" sz="2800" dirty="0"/>
              <a:t>The night is almost gone, and the day is near. There-fore let us lay aside the deeds of darkness and </a:t>
            </a:r>
            <a:r>
              <a:rPr lang="en-US" sz="2800" u="sng" dirty="0"/>
              <a:t>put on the armor of light</a:t>
            </a:r>
            <a:r>
              <a:rPr lang="en-US" sz="2800" dirty="0"/>
              <a:t>. Let us behave properly as in the day, not in carousing and drunkenness, not in sexual promiscuity and sensuality, not in strife and jealousy. But </a:t>
            </a:r>
            <a:r>
              <a:rPr lang="en-US" sz="2800" u="sng" dirty="0"/>
              <a:t>put on the Lord Jesus Christ</a:t>
            </a:r>
            <a:r>
              <a:rPr lang="en-US" sz="2800" dirty="0"/>
              <a:t>, and make no provision for the flesh in regard to </a:t>
            </a:r>
            <a:r>
              <a:rPr lang="en-US" sz="2800" i="1" dirty="0"/>
              <a:t>its</a:t>
            </a:r>
            <a:r>
              <a:rPr lang="en-US" sz="2800" dirty="0"/>
              <a:t> lusts.</a:t>
            </a:r>
          </a:p>
          <a:p>
            <a:pPr>
              <a:lnSpc>
                <a:spcPct val="90000"/>
              </a:lnSpc>
              <a:spcBef>
                <a:spcPts val="0"/>
              </a:spcBef>
            </a:pPr>
            <a:r>
              <a:rPr lang="en-US" sz="2800" dirty="0"/>
              <a:t>But we also have armor and weaponry because we are in covenant relationship with Jesus</a:t>
            </a:r>
          </a:p>
          <a:p>
            <a:pPr>
              <a:lnSpc>
                <a:spcPct val="90000"/>
              </a:lnSpc>
              <a:spcBef>
                <a:spcPts val="0"/>
              </a:spcBef>
            </a:pPr>
            <a:r>
              <a:rPr lang="en-US" sz="2800" b="1" dirty="0"/>
              <a:t>2 Corinthians 6:7…</a:t>
            </a:r>
            <a:r>
              <a:rPr lang="en-US" sz="2800" dirty="0"/>
              <a:t> in the word of truth, in the power of God; by the weapons of righteousness for the right hand and the left..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NEW TESTAMENT COVENANT</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300"/>
              </a:spcBef>
            </a:pPr>
            <a:r>
              <a:rPr lang="en-US" sz="2800" dirty="0"/>
              <a:t>Covenant: </a:t>
            </a:r>
            <a:r>
              <a:rPr lang="en-US" sz="2800" i="1" dirty="0" err="1"/>
              <a:t>diatheke</a:t>
            </a:r>
            <a:r>
              <a:rPr lang="en-US" sz="2800" i="1" dirty="0"/>
              <a:t>: </a:t>
            </a:r>
            <a:r>
              <a:rPr lang="en-US" sz="2800" dirty="0"/>
              <a:t>a last will and testament</a:t>
            </a:r>
          </a:p>
          <a:p>
            <a:pPr>
              <a:lnSpc>
                <a:spcPct val="95000"/>
              </a:lnSpc>
              <a:spcBef>
                <a:spcPts val="300"/>
              </a:spcBef>
            </a:pPr>
            <a:r>
              <a:rPr lang="en-US" sz="2800" b="1" dirty="0"/>
              <a:t>Hebrews 9:16-17 </a:t>
            </a:r>
            <a:r>
              <a:rPr lang="en-US" sz="2800" dirty="0"/>
              <a:t> For where a covenant is, there must of necessity be the death of the one who made it. For a covenant is valid </a:t>
            </a:r>
            <a:r>
              <a:rPr lang="en-US" sz="2800" i="1" dirty="0"/>
              <a:t>only</a:t>
            </a:r>
            <a:r>
              <a:rPr lang="en-US" sz="2800" dirty="0"/>
              <a:t> when men are dead, for it is never in force while the one who made it lives. </a:t>
            </a:r>
          </a:p>
          <a:p>
            <a:pPr>
              <a:lnSpc>
                <a:spcPct val="95000"/>
              </a:lnSpc>
              <a:spcBef>
                <a:spcPts val="300"/>
              </a:spcBef>
            </a:pPr>
            <a:r>
              <a:rPr lang="en-US" sz="2800" b="1" dirty="0"/>
              <a:t>Luke 22:20 </a:t>
            </a:r>
            <a:r>
              <a:rPr lang="en-US" sz="2800" dirty="0"/>
              <a:t>And in the same way </a:t>
            </a:r>
            <a:r>
              <a:rPr lang="en-US" sz="2800" i="1" dirty="0"/>
              <a:t>He took</a:t>
            </a:r>
            <a:r>
              <a:rPr lang="en-US" sz="2800" dirty="0"/>
              <a:t> the cup after they had eaten, saying, “This cup which is poured out for you is the new covenant in My blood.</a:t>
            </a:r>
          </a:p>
          <a:p>
            <a:pPr>
              <a:lnSpc>
                <a:spcPct val="95000"/>
              </a:lnSpc>
              <a:spcBef>
                <a:spcPts val="300"/>
              </a:spcBef>
            </a:pPr>
            <a:r>
              <a:rPr lang="en-US" sz="2800" dirty="0"/>
              <a:t>Our covenant partner has given us what we need:</a:t>
            </a:r>
          </a:p>
          <a:p>
            <a:pPr marL="0" indent="0">
              <a:lnSpc>
                <a:spcPct val="95000"/>
              </a:lnSpc>
              <a:spcBef>
                <a:spcPts val="300"/>
              </a:spcBef>
              <a:buNone/>
            </a:pPr>
            <a:r>
              <a:rPr lang="en-US" sz="2800" dirty="0"/>
              <a:t>   Put on Christ – “I will go with you”</a:t>
            </a:r>
          </a:p>
          <a:p>
            <a:pPr>
              <a:lnSpc>
                <a:spcPct val="95000"/>
              </a:lnSpc>
              <a:spcBef>
                <a:spcPts val="300"/>
              </a:spcBef>
            </a:pPr>
            <a:r>
              <a:rPr lang="en-US" sz="2800" b="1" dirty="0"/>
              <a:t>Ephesians 6:11</a:t>
            </a:r>
            <a:r>
              <a:rPr lang="en-US" sz="2800" dirty="0"/>
              <a:t> Put on the full armor of God, so that you will be able to stand firm against the schemes of the devil. </a:t>
            </a:r>
            <a:br>
              <a:rPr lang="en-US" sz="2800" dirty="0"/>
            </a:br>
            <a:br>
              <a:rPr lang="en-US" sz="2800" dirty="0"/>
            </a:b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ARMOR AND WEAPONRY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sz="2800" b="1" dirty="0"/>
              <a:t>Ephesians 6:12-13 </a:t>
            </a:r>
            <a:r>
              <a:rPr lang="en-US" sz="2800" dirty="0"/>
              <a:t>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a:t>
            </a:r>
          </a:p>
          <a:p>
            <a:pPr>
              <a:lnSpc>
                <a:spcPct val="90000"/>
              </a:lnSpc>
              <a:spcBef>
                <a:spcPts val="300"/>
              </a:spcBef>
            </a:pPr>
            <a:r>
              <a:rPr lang="en-US" sz="2800" dirty="0"/>
              <a:t>Put on; take up: we are provided with armor and weaponry but we have to take it up and use it!</a:t>
            </a:r>
          </a:p>
          <a:p>
            <a:pPr>
              <a:lnSpc>
                <a:spcPct val="90000"/>
              </a:lnSpc>
              <a:spcBef>
                <a:spcPts val="300"/>
              </a:spcBef>
            </a:pPr>
            <a:r>
              <a:rPr lang="en-US" sz="2800" dirty="0"/>
              <a:t>Rulers: </a:t>
            </a:r>
            <a:r>
              <a:rPr lang="en-US" sz="2800" i="1" dirty="0"/>
              <a:t>arche: </a:t>
            </a:r>
            <a:r>
              <a:rPr lang="en-US" sz="2800" dirty="0"/>
              <a:t>principalities; high ranking</a:t>
            </a:r>
          </a:p>
          <a:p>
            <a:pPr>
              <a:lnSpc>
                <a:spcPct val="90000"/>
              </a:lnSpc>
              <a:spcBef>
                <a:spcPts val="300"/>
              </a:spcBef>
            </a:pPr>
            <a:r>
              <a:rPr lang="en-US" sz="2800" dirty="0"/>
              <a:t>Powers: </a:t>
            </a:r>
            <a:r>
              <a:rPr lang="en-US" sz="2800" i="1" dirty="0" err="1"/>
              <a:t>exousia</a:t>
            </a:r>
            <a:r>
              <a:rPr lang="en-US" sz="2800" i="1" dirty="0"/>
              <a:t>: </a:t>
            </a:r>
            <a:r>
              <a:rPr lang="en-US" sz="2800" dirty="0"/>
              <a:t>those with the ability to take action</a:t>
            </a:r>
          </a:p>
          <a:p>
            <a:pPr>
              <a:lnSpc>
                <a:spcPct val="90000"/>
              </a:lnSpc>
              <a:spcBef>
                <a:spcPts val="300"/>
              </a:spcBef>
            </a:pPr>
            <a:r>
              <a:rPr lang="en-US" sz="2800" dirty="0"/>
              <a:t>World forces: </a:t>
            </a:r>
            <a:r>
              <a:rPr lang="en-US" sz="2800" i="1" dirty="0" err="1"/>
              <a:t>kosmakratos</a:t>
            </a:r>
            <a:r>
              <a:rPr lang="en-US" sz="2800" i="1" dirty="0"/>
              <a:t>: </a:t>
            </a:r>
            <a:r>
              <a:rPr lang="en-US" sz="2800" dirty="0"/>
              <a:t>those ruling the world system; a word strongly associated with pagan religions</a:t>
            </a:r>
          </a:p>
          <a:p>
            <a:pPr>
              <a:lnSpc>
                <a:spcPct val="90000"/>
              </a:lnSpc>
              <a:spcBef>
                <a:spcPts val="300"/>
              </a:spcBef>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ARMOR AND WEAPONRY </a:t>
            </a:r>
            <a:r>
              <a:rPr lang="en-US" sz="2400" dirty="0"/>
              <a:t>(2)</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dirty="0"/>
              <a:t>Spiritual forces of wickedness: </a:t>
            </a:r>
            <a:r>
              <a:rPr lang="en-US" sz="2800" i="1" dirty="0" err="1"/>
              <a:t>pneumatikos</a:t>
            </a:r>
            <a:r>
              <a:rPr lang="en-US" sz="2800" i="1" dirty="0"/>
              <a:t>: </a:t>
            </a:r>
            <a:r>
              <a:rPr lang="en-US" sz="2800" dirty="0"/>
              <a:t>spiritual things or beings siding with evil</a:t>
            </a:r>
          </a:p>
          <a:p>
            <a:pPr>
              <a:lnSpc>
                <a:spcPct val="95000"/>
              </a:lnSpc>
              <a:spcBef>
                <a:spcPts val="400"/>
              </a:spcBef>
            </a:pPr>
            <a:r>
              <a:rPr lang="en-US" sz="2800" b="1" dirty="0"/>
              <a:t>John 12:31 </a:t>
            </a:r>
            <a:r>
              <a:rPr lang="en-US" sz="2800" dirty="0"/>
              <a:t>"Now judgment is upon this world; now the ruler of this world will be cast out.”</a:t>
            </a:r>
          </a:p>
          <a:p>
            <a:pPr>
              <a:lnSpc>
                <a:spcPct val="95000"/>
              </a:lnSpc>
              <a:spcBef>
                <a:spcPts val="400"/>
              </a:spcBef>
            </a:pPr>
            <a:r>
              <a:rPr lang="en-US" sz="2800" b="1" dirty="0"/>
              <a:t>1 John 5:19 </a:t>
            </a:r>
            <a:r>
              <a:rPr lang="en-US" sz="2800" dirty="0"/>
              <a:t> We know that we are of God, and that the whole world lies in </a:t>
            </a:r>
            <a:r>
              <a:rPr lang="en-US" sz="2800" i="1" dirty="0"/>
              <a:t>the power of</a:t>
            </a:r>
            <a:r>
              <a:rPr lang="en-US" sz="2800" dirty="0"/>
              <a:t> the evil one</a:t>
            </a:r>
          </a:p>
          <a:p>
            <a:pPr>
              <a:lnSpc>
                <a:spcPct val="95000"/>
              </a:lnSpc>
              <a:spcBef>
                <a:spcPts val="400"/>
              </a:spcBef>
            </a:pPr>
            <a:r>
              <a:rPr lang="en-US" sz="2800" dirty="0"/>
              <a:t>Wherever Satan is ruling, lies and trickery will prevail</a:t>
            </a:r>
          </a:p>
          <a:p>
            <a:pPr>
              <a:lnSpc>
                <a:spcPct val="95000"/>
              </a:lnSpc>
              <a:spcBef>
                <a:spcPts val="400"/>
              </a:spcBef>
            </a:pPr>
            <a:r>
              <a:rPr lang="en-US" sz="2800" dirty="0"/>
              <a:t>Satan’s objectives:</a:t>
            </a:r>
          </a:p>
          <a:p>
            <a:pPr marL="0" indent="0">
              <a:lnSpc>
                <a:spcPct val="95000"/>
              </a:lnSpc>
              <a:spcBef>
                <a:spcPts val="400"/>
              </a:spcBef>
              <a:buNone/>
            </a:pPr>
            <a:r>
              <a:rPr lang="en-US" sz="2800" dirty="0"/>
              <a:t>   1.  prevent people from being saved</a:t>
            </a:r>
          </a:p>
          <a:p>
            <a:pPr marL="0" indent="0">
              <a:lnSpc>
                <a:spcPct val="95000"/>
              </a:lnSpc>
              <a:spcBef>
                <a:spcPts val="400"/>
              </a:spcBef>
              <a:buNone/>
            </a:pPr>
            <a:r>
              <a:rPr lang="en-US" sz="2800" dirty="0"/>
              <a:t>   2.  destroy unity among saved people</a:t>
            </a:r>
          </a:p>
          <a:p>
            <a:pPr marL="0" indent="0">
              <a:lnSpc>
                <a:spcPct val="95000"/>
              </a:lnSpc>
              <a:spcBef>
                <a:spcPts val="400"/>
              </a:spcBef>
              <a:buNone/>
            </a:pPr>
            <a:r>
              <a:rPr lang="en-US" sz="2800" dirty="0"/>
              <a:t>   3.  entice people to sin</a:t>
            </a:r>
          </a:p>
          <a:p>
            <a:pPr marL="0" indent="0">
              <a:lnSpc>
                <a:spcPct val="95000"/>
              </a:lnSpc>
              <a:spcBef>
                <a:spcPts val="400"/>
              </a:spcBef>
              <a:buNone/>
            </a:pPr>
            <a:r>
              <a:rPr lang="en-US" sz="2800" dirty="0"/>
              <a:t>   4.  lead people into false teaching</a:t>
            </a:r>
          </a:p>
          <a:p>
            <a:pPr>
              <a:lnSpc>
                <a:spcPct val="95000"/>
              </a:lnSpc>
              <a:spcBef>
                <a:spcPts val="400"/>
              </a:spcBef>
            </a:pPr>
            <a:r>
              <a:rPr lang="en-US" sz="2800" dirty="0"/>
              <a:t>First piece of armor: belt of truth</a:t>
            </a:r>
            <a:br>
              <a:rPr lang="en-US" sz="2800" dirty="0"/>
            </a:br>
            <a:r>
              <a:rPr lang="en-US" sz="2800" dirty="0"/>
              <a:t> </a:t>
            </a:r>
            <a:br>
              <a:rPr lang="en-US" sz="2800" dirty="0"/>
            </a:b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2033</TotalTime>
  <Words>1856</Words>
  <Application>Microsoft Office PowerPoint</Application>
  <PresentationFormat>On-screen Show (4:3)</PresentationFormat>
  <Paragraphs>101</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Tahoma</vt:lpstr>
      <vt:lpstr>Wingdings</vt:lpstr>
      <vt:lpstr>Office Theme</vt:lpstr>
      <vt:lpstr>PowerPoint Presentation</vt:lpstr>
      <vt:lpstr>VERSE FOR THE JOURNEY</vt:lpstr>
      <vt:lpstr>COVENANT MAKING GOD</vt:lpstr>
      <vt:lpstr>UNCONDITIONAL COVENANTS</vt:lpstr>
      <vt:lpstr>OTHER COVENANTS</vt:lpstr>
      <vt:lpstr>IN THE NEW TESTAMENT</vt:lpstr>
      <vt:lpstr>NEW TESTAMENT COVENANT</vt:lpstr>
      <vt:lpstr>ARMOR AND WEAPONRY</vt:lpstr>
      <vt:lpstr>ARMOR AND WEAPONRY (2)</vt:lpstr>
      <vt:lpstr>BELT OF TRUTH</vt:lpstr>
      <vt:lpstr>SATAN’S STRATEGY</vt:lpstr>
      <vt:lpstr>PREPARATION</vt:lpstr>
      <vt:lpstr>RENEWING OUR MIND</vt:lpstr>
      <vt:lpstr>PRAY</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24</cp:revision>
  <cp:lastPrinted>2020-01-29T18:09:48Z</cp:lastPrinted>
  <dcterms:created xsi:type="dcterms:W3CDTF">2019-12-19T15:54:54Z</dcterms:created>
  <dcterms:modified xsi:type="dcterms:W3CDTF">2020-01-29T20:01:56Z</dcterms:modified>
</cp:coreProperties>
</file>