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handoutMasterIdLst>
    <p:handoutMasterId r:id="rId14"/>
  </p:handoutMasterIdLst>
  <p:sldIdLst>
    <p:sldId id="257" r:id="rId2"/>
    <p:sldId id="258" r:id="rId3"/>
    <p:sldId id="259" r:id="rId4"/>
    <p:sldId id="260" r:id="rId5"/>
    <p:sldId id="261" r:id="rId6"/>
    <p:sldId id="262" r:id="rId7"/>
    <p:sldId id="263" r:id="rId8"/>
    <p:sldId id="264" r:id="rId9"/>
    <p:sldId id="265" r:id="rId10"/>
    <p:sldId id="270" r:id="rId11"/>
    <p:sldId id="266" r:id="rId12"/>
    <p:sldId id="267" r:id="rId1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0033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506"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450850"/>
          </a:xfrm>
          <a:prstGeom prst="rect">
            <a:avLst/>
          </a:prstGeom>
        </p:spPr>
        <p:txBody>
          <a:bodyPr vert="horz" lIns="91440" tIns="45720" rIns="91440" bIns="45720" rtlCol="0"/>
          <a:lstStyle>
            <a:lvl1pPr algn="r">
              <a:defRPr sz="1200"/>
            </a:lvl1pPr>
          </a:lstStyle>
          <a:p>
            <a:fld id="{09C5ED56-55CE-4022-9E2E-708F30DD6A9C}" type="datetimeFigureOut">
              <a:rPr lang="en-US" smtClean="0"/>
              <a:pPr/>
              <a:t>1/8/2020</a:t>
            </a:fld>
            <a:endParaRPr lang="en-US"/>
          </a:p>
        </p:txBody>
      </p:sp>
      <p:sp>
        <p:nvSpPr>
          <p:cNvPr id="4" name="Footer Placeholder 3"/>
          <p:cNvSpPr>
            <a:spLocks noGrp="1"/>
          </p:cNvSpPr>
          <p:nvPr>
            <p:ph type="ftr" sz="quarter" idx="2"/>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8572500"/>
            <a:ext cx="3070225" cy="450850"/>
          </a:xfrm>
          <a:prstGeom prst="rect">
            <a:avLst/>
          </a:prstGeom>
        </p:spPr>
        <p:txBody>
          <a:bodyPr vert="horz" lIns="91440" tIns="45720" rIns="91440" bIns="45720" rtlCol="0" anchor="b"/>
          <a:lstStyle>
            <a:lvl1pPr algn="r">
              <a:defRPr sz="1200"/>
            </a:lvl1pPr>
          </a:lstStyle>
          <a:p>
            <a:fld id="{FF377CA9-05AE-4416-8BC6-73BDB2FCB51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lvl1pPr>
              <a:buClr>
                <a:srgbClr val="002060"/>
              </a:buClr>
              <a:buFont typeface="Wingdings" pitchFamily="2" charset="2"/>
              <a:buChar char="Ø"/>
              <a:defRPr/>
            </a:lvl1pPr>
          </a:lstStyle>
          <a:p>
            <a:r>
              <a:rPr lang="en-US" dirty="0" smtClean="0"/>
              <a:t>Click to edit Master title style</a:t>
            </a:r>
            <a:endParaRPr lang="en-US" dirty="0"/>
          </a:p>
        </p:txBody>
      </p:sp>
      <p:sp>
        <p:nvSpPr>
          <p:cNvPr id="3" name="Content Placeholder 2"/>
          <p:cNvSpPr>
            <a:spLocks noGrp="1"/>
          </p:cNvSpPr>
          <p:nvPr>
            <p:ph idx="1"/>
          </p:nvPr>
        </p:nvSpPr>
        <p:spPr>
          <a:xfrm>
            <a:off x="0" y="1143000"/>
            <a:ext cx="9144000" cy="5715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009FD18-895D-466F-96F8-3A41C755755C}" type="datetimeFigureOut">
              <a:rPr lang="en-US" smtClean="0"/>
              <a:pPr/>
              <a:t>1/8/2020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4E741C31-61DC-4BFE-B1B7-E87030114A8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62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0668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0" y="1066800"/>
            <a:ext cx="9144000" cy="5791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rgbClr val="003366"/>
          </a:solidFill>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Ø"/>
        <a:defRPr sz="3200" kern="1200">
          <a:solidFill>
            <a:srgbClr val="003366"/>
          </a:solidFill>
          <a:latin typeface="+mn-lt"/>
          <a:ea typeface="+mn-ea"/>
          <a:cs typeface="+mn-cs"/>
        </a:defRPr>
      </a:lvl1pPr>
      <a:lvl2pPr marL="742950" indent="-285750" algn="l" defTabSz="914400" rtl="0" eaLnBrk="1" latinLnBrk="0" hangingPunct="1">
        <a:spcBef>
          <a:spcPct val="20000"/>
        </a:spcBef>
        <a:buFont typeface="Wingdings" pitchFamily="2" charset="2"/>
        <a:buChar char="Ø"/>
        <a:defRPr sz="2800" kern="1200">
          <a:solidFill>
            <a:srgbClr val="003366"/>
          </a:solidFill>
          <a:latin typeface="+mn-lt"/>
          <a:ea typeface="+mn-ea"/>
          <a:cs typeface="+mn-cs"/>
        </a:defRPr>
      </a:lvl2pPr>
      <a:lvl3pPr marL="1143000" indent="-228600" algn="l" defTabSz="914400" rtl="0" eaLnBrk="1" latinLnBrk="0" hangingPunct="1">
        <a:spcBef>
          <a:spcPct val="20000"/>
        </a:spcBef>
        <a:buFont typeface="Wingdings" pitchFamily="2" charset="2"/>
        <a:buChar char="Ø"/>
        <a:defRPr sz="2400" kern="1200">
          <a:solidFill>
            <a:srgbClr val="003366"/>
          </a:solidFill>
          <a:latin typeface="+mn-lt"/>
          <a:ea typeface="+mn-ea"/>
          <a:cs typeface="+mn-cs"/>
        </a:defRPr>
      </a:lvl3pPr>
      <a:lvl4pPr marL="1600200" indent="-228600" algn="l" defTabSz="914400" rtl="0" eaLnBrk="1" latinLnBrk="0" hangingPunct="1">
        <a:spcBef>
          <a:spcPct val="20000"/>
        </a:spcBef>
        <a:buFont typeface="Wingdings" pitchFamily="2" charset="2"/>
        <a:buChar char="Ø"/>
        <a:defRPr sz="2000" kern="1200">
          <a:solidFill>
            <a:srgbClr val="003366"/>
          </a:solidFill>
          <a:latin typeface="+mn-lt"/>
          <a:ea typeface="+mn-ea"/>
          <a:cs typeface="+mn-cs"/>
        </a:defRPr>
      </a:lvl4pPr>
      <a:lvl5pPr marL="2057400" indent="-228600" algn="l" defTabSz="914400" rtl="0" eaLnBrk="1" latinLnBrk="0" hangingPunct="1">
        <a:spcBef>
          <a:spcPct val="20000"/>
        </a:spcBef>
        <a:buFont typeface="Wingdings" pitchFamily="2" charset="2"/>
        <a:buChar char="Ø"/>
        <a:defRPr sz="2000" kern="1200">
          <a:solidFill>
            <a:srgbClr val="003366"/>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762000" y="1371600"/>
            <a:ext cx="7553325" cy="3048000"/>
          </a:xfrm>
          <a:prstGeom prst="rect">
            <a:avLst/>
          </a:prstGeom>
          <a:blipFill>
            <a:blip r:embed="rId3" cstate="print"/>
            <a:tile tx="0" ty="0" sx="100000" sy="100000" flip="none" algn="tl"/>
          </a:blipFill>
          <a:ln w="9525">
            <a:noFill/>
            <a:miter lim="800000"/>
            <a:headEnd/>
            <a:tailEnd/>
          </a:ln>
          <a:effectLst>
            <a:softEdge rad="317500"/>
          </a:effectLst>
        </p:spPr>
      </p:pic>
      <p:sp>
        <p:nvSpPr>
          <p:cNvPr id="3" name="Subtitle 2"/>
          <p:cNvSpPr>
            <a:spLocks noGrp="1"/>
          </p:cNvSpPr>
          <p:nvPr>
            <p:ph type="subTitle" idx="1"/>
          </p:nvPr>
        </p:nvSpPr>
        <p:spPr>
          <a:xfrm>
            <a:off x="1422400" y="5143500"/>
            <a:ext cx="6400800" cy="1371600"/>
          </a:xfrm>
        </p:spPr>
        <p:txBody>
          <a:bodyPr>
            <a:normAutofit/>
          </a:bodyPr>
          <a:lstStyle/>
          <a:p>
            <a:pPr>
              <a:spcBef>
                <a:spcPts val="0"/>
              </a:spcBef>
            </a:pPr>
            <a:r>
              <a:rPr lang="en-US" sz="2000" dirty="0" smtClean="0">
                <a:solidFill>
                  <a:schemeClr val="tx1">
                    <a:lumMod val="95000"/>
                    <a:lumOff val="5000"/>
                  </a:schemeClr>
                </a:solidFill>
              </a:rPr>
              <a:t>JoLynn Gower</a:t>
            </a:r>
          </a:p>
          <a:p>
            <a:pPr>
              <a:spcBef>
                <a:spcPts val="0"/>
              </a:spcBef>
            </a:pPr>
            <a:r>
              <a:rPr lang="en-US" sz="2000" dirty="0" smtClean="0">
                <a:solidFill>
                  <a:schemeClr val="tx1">
                    <a:lumMod val="95000"/>
                    <a:lumOff val="5000"/>
                  </a:schemeClr>
                </a:solidFill>
              </a:rPr>
              <a:t>Spring 2020</a:t>
            </a:r>
          </a:p>
          <a:p>
            <a:pPr>
              <a:spcBef>
                <a:spcPts val="0"/>
              </a:spcBef>
            </a:pPr>
            <a:r>
              <a:rPr lang="en-US" sz="2000" dirty="0" smtClean="0">
                <a:solidFill>
                  <a:schemeClr val="tx1">
                    <a:lumMod val="95000"/>
                    <a:lumOff val="5000"/>
                  </a:schemeClr>
                </a:solidFill>
              </a:rPr>
              <a:t>217-493-6151</a:t>
            </a:r>
          </a:p>
          <a:p>
            <a:pPr>
              <a:spcBef>
                <a:spcPts val="0"/>
              </a:spcBef>
            </a:pPr>
            <a:r>
              <a:rPr lang="en-US" sz="2000" dirty="0" smtClean="0">
                <a:solidFill>
                  <a:schemeClr val="tx1">
                    <a:lumMod val="95000"/>
                    <a:lumOff val="5000"/>
                  </a:schemeClr>
                </a:solidFill>
              </a:rPr>
              <a:t>jgower@guardingthetruth.org</a:t>
            </a:r>
            <a:endParaRPr lang="en-US" sz="2000" dirty="0">
              <a:solidFill>
                <a:schemeClr val="tx1">
                  <a:lumMod val="95000"/>
                  <a:lumOff val="5000"/>
                </a:schemeClr>
              </a:solidFill>
            </a:endParaRPr>
          </a:p>
        </p:txBody>
      </p:sp>
      <p:sp>
        <p:nvSpPr>
          <p:cNvPr id="5" name="TextBox 4"/>
          <p:cNvSpPr txBox="1"/>
          <p:nvPr/>
        </p:nvSpPr>
        <p:spPr>
          <a:xfrm>
            <a:off x="2514600" y="1600200"/>
            <a:ext cx="4429289" cy="2492990"/>
          </a:xfrm>
          <a:prstGeom prst="rect">
            <a:avLst/>
          </a:prstGeom>
          <a:noFill/>
        </p:spPr>
        <p:txBody>
          <a:bodyPr wrap="square" rtlCol="0">
            <a:spAutoFit/>
          </a:bodyPr>
          <a:lstStyle/>
          <a:p>
            <a:pPr algn="ctr"/>
            <a:r>
              <a:rPr lang="en-US" sz="6000" dirty="0" smtClean="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EN GARDE!</a:t>
            </a:r>
          </a:p>
          <a:p>
            <a:pPr algn="ctr"/>
            <a:r>
              <a:rPr lang="en-US" sz="3200" dirty="0" smtClean="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A STUDY OF UNSEEN FORCES AT WORK</a:t>
            </a:r>
          </a:p>
          <a:p>
            <a:pPr algn="ctr"/>
            <a:r>
              <a:rPr lang="en-US" sz="3200" dirty="0" smtClean="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rPr>
              <a:t> IN OUR WORLD</a:t>
            </a:r>
            <a:endParaRPr lang="en-US" sz="3200" dirty="0">
              <a:solidFill>
                <a:schemeClr val="tx1">
                  <a:lumMod val="95000"/>
                  <a:lumOff val="5000"/>
                </a:schemeClr>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7" name="TextBox 6"/>
          <p:cNvSpPr txBox="1"/>
          <p:nvPr/>
        </p:nvSpPr>
        <p:spPr>
          <a:xfrm>
            <a:off x="7620000" y="6248400"/>
            <a:ext cx="1295400" cy="369332"/>
          </a:xfrm>
          <a:prstGeom prst="rect">
            <a:avLst/>
          </a:prstGeom>
          <a:noFill/>
        </p:spPr>
        <p:txBody>
          <a:bodyPr wrap="square" rtlCol="0">
            <a:spAutoFit/>
          </a:bodyPr>
          <a:lstStyle/>
          <a:p>
            <a:r>
              <a:rPr lang="en-US" dirty="0" smtClean="0"/>
              <a:t>Lesson </a:t>
            </a:r>
            <a:r>
              <a:rPr lang="en-US" dirty="0" smtClean="0"/>
              <a:t>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smtClean="0"/>
              <a:t>A GLIMPSE OF HELL</a:t>
            </a:r>
            <a:endParaRPr lang="en-US" dirty="0"/>
          </a:p>
        </p:txBody>
      </p:sp>
      <p:sp>
        <p:nvSpPr>
          <p:cNvPr id="3" name="Content Placeholder 2"/>
          <p:cNvSpPr>
            <a:spLocks noGrp="1"/>
          </p:cNvSpPr>
          <p:nvPr>
            <p:ph idx="1"/>
          </p:nvPr>
        </p:nvSpPr>
        <p:spPr>
          <a:xfrm>
            <a:off x="0" y="838200"/>
            <a:ext cx="9144000" cy="6019800"/>
          </a:xfrm>
        </p:spPr>
        <p:txBody>
          <a:bodyPr>
            <a:noAutofit/>
          </a:bodyPr>
          <a:lstStyle/>
          <a:p>
            <a:pPr>
              <a:lnSpc>
                <a:spcPct val="90000"/>
              </a:lnSpc>
              <a:spcBef>
                <a:spcPts val="200"/>
              </a:spcBef>
            </a:pPr>
            <a:r>
              <a:rPr lang="en-US" sz="2700" b="1" spc="-150" dirty="0" smtClean="0"/>
              <a:t>Jude </a:t>
            </a:r>
            <a:r>
              <a:rPr lang="en-US" sz="2700" b="1" spc="-150" dirty="0" smtClean="0"/>
              <a:t>1:6-7</a:t>
            </a:r>
            <a:r>
              <a:rPr lang="en-US" sz="2700" spc="-150" dirty="0" smtClean="0"/>
              <a:t>…</a:t>
            </a:r>
            <a:r>
              <a:rPr lang="en-US" sz="2700" dirty="0" smtClean="0"/>
              <a:t>angels </a:t>
            </a:r>
            <a:r>
              <a:rPr lang="en-US" sz="2700" spc="-150" dirty="0" smtClean="0"/>
              <a:t>who did not </a:t>
            </a:r>
            <a:r>
              <a:rPr lang="en-US" sz="2700" dirty="0" smtClean="0"/>
              <a:t>keep their own </a:t>
            </a:r>
            <a:r>
              <a:rPr lang="en-US" sz="2700" dirty="0" smtClean="0"/>
              <a:t>domain </a:t>
            </a:r>
            <a:r>
              <a:rPr lang="en-US" sz="2700" dirty="0" smtClean="0"/>
              <a:t>but abandoned their proper abode, He has kept in eternal </a:t>
            </a:r>
            <a:r>
              <a:rPr lang="en-US" sz="2700" u="sng" dirty="0" smtClean="0"/>
              <a:t>bonds under darkness</a:t>
            </a:r>
            <a:r>
              <a:rPr lang="en-US" sz="2700" dirty="0" smtClean="0"/>
              <a:t> for the </a:t>
            </a:r>
            <a:r>
              <a:rPr lang="en-US" sz="2700" dirty="0" smtClean="0">
                <a:effectLst>
                  <a:outerShdw blurRad="38100" dist="38100" dir="2700000" algn="tl">
                    <a:srgbClr val="000000">
                      <a:alpha val="43137"/>
                    </a:srgbClr>
                  </a:outerShdw>
                </a:effectLst>
              </a:rPr>
              <a:t>judgment</a:t>
            </a:r>
            <a:r>
              <a:rPr lang="en-US" sz="2700" dirty="0" smtClean="0"/>
              <a:t> of the great day, </a:t>
            </a:r>
            <a:r>
              <a:rPr lang="en-US" sz="2700" dirty="0" smtClean="0"/>
              <a:t>just </a:t>
            </a:r>
            <a:r>
              <a:rPr lang="en-US" sz="2700" dirty="0" smtClean="0"/>
              <a:t>as Sodom and Gomorrah and the cities around them, since they in the same way as these indulged in gross immorality and went after strange flesh, are exhibited as an example in undergoing the punishment of eternal fire. </a:t>
            </a:r>
            <a:endParaRPr lang="en-US" sz="2700" dirty="0" smtClean="0"/>
          </a:p>
          <a:p>
            <a:pPr>
              <a:lnSpc>
                <a:spcPct val="90000"/>
              </a:lnSpc>
              <a:spcBef>
                <a:spcPts val="200"/>
              </a:spcBef>
            </a:pPr>
            <a:r>
              <a:rPr lang="en-US" sz="2700" b="1" dirty="0" smtClean="0"/>
              <a:t>2 </a:t>
            </a:r>
            <a:r>
              <a:rPr lang="en-US" sz="2700" b="1" spc="-150" dirty="0" smtClean="0"/>
              <a:t>Peter 2:4-6</a:t>
            </a:r>
            <a:r>
              <a:rPr lang="en-US" sz="2700" b="1" dirty="0" smtClean="0"/>
              <a:t> </a:t>
            </a:r>
            <a:r>
              <a:rPr lang="en-US" sz="2700" dirty="0" smtClean="0"/>
              <a:t>For </a:t>
            </a:r>
            <a:r>
              <a:rPr lang="en-US" sz="2700" dirty="0" smtClean="0"/>
              <a:t>if God did not spare angels when they sinned, but cast them into hell and committed them to </a:t>
            </a:r>
            <a:r>
              <a:rPr lang="en-US" sz="2700" u="sng" dirty="0" smtClean="0"/>
              <a:t>pits of darkness</a:t>
            </a:r>
            <a:r>
              <a:rPr lang="en-US" sz="2700" dirty="0" smtClean="0"/>
              <a:t>, reserved for </a:t>
            </a:r>
            <a:r>
              <a:rPr lang="en-US" sz="2700" dirty="0" smtClean="0">
                <a:effectLst>
                  <a:outerShdw blurRad="38100" dist="38100" dir="2700000" algn="tl">
                    <a:srgbClr val="000000">
                      <a:alpha val="43137"/>
                    </a:srgbClr>
                  </a:outerShdw>
                </a:effectLst>
              </a:rPr>
              <a:t>judgment</a:t>
            </a:r>
            <a:r>
              <a:rPr lang="en-US" sz="2700" dirty="0" smtClean="0"/>
              <a:t>; </a:t>
            </a:r>
            <a:r>
              <a:rPr lang="en-US" sz="2700" dirty="0" smtClean="0"/>
              <a:t>and </a:t>
            </a:r>
            <a:r>
              <a:rPr lang="en-US" sz="2700" dirty="0" smtClean="0"/>
              <a:t>did not spare the ancient world, but preserved Noah, a preacher of righteousness, with seven others, when He brought a flood upon the world of the ungodly; </a:t>
            </a:r>
            <a:r>
              <a:rPr lang="en-US" sz="2700" dirty="0" smtClean="0"/>
              <a:t>and </a:t>
            </a:r>
            <a:r>
              <a:rPr lang="en-US" sz="2700" i="1" dirty="0" smtClean="0"/>
              <a:t>if</a:t>
            </a:r>
            <a:r>
              <a:rPr lang="en-US" sz="2700" dirty="0" smtClean="0"/>
              <a:t> He condemned the cities of Sodom and Gomorrah to destruction by reducing </a:t>
            </a:r>
            <a:r>
              <a:rPr lang="en-US" sz="2700" i="1" dirty="0" smtClean="0"/>
              <a:t>them</a:t>
            </a:r>
            <a:r>
              <a:rPr lang="en-US" sz="2700" dirty="0" smtClean="0"/>
              <a:t> to </a:t>
            </a:r>
            <a:r>
              <a:rPr lang="en-US" sz="2700" dirty="0" smtClean="0"/>
              <a:t>ashes…</a:t>
            </a:r>
            <a:endParaRPr lang="en-US" sz="27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smtClean="0"/>
              <a:t>ABOUT THE ABYSS</a:t>
            </a:r>
            <a:endParaRPr lang="en-US" dirty="0"/>
          </a:p>
        </p:txBody>
      </p:sp>
      <p:sp>
        <p:nvSpPr>
          <p:cNvPr id="3" name="Content Placeholder 2"/>
          <p:cNvSpPr>
            <a:spLocks noGrp="1"/>
          </p:cNvSpPr>
          <p:nvPr>
            <p:ph idx="1"/>
          </p:nvPr>
        </p:nvSpPr>
        <p:spPr>
          <a:xfrm>
            <a:off x="0" y="838200"/>
            <a:ext cx="9144000" cy="6019800"/>
          </a:xfrm>
        </p:spPr>
        <p:txBody>
          <a:bodyPr>
            <a:normAutofit lnSpcReduction="10000"/>
          </a:bodyPr>
          <a:lstStyle/>
          <a:p>
            <a:pPr>
              <a:spcBef>
                <a:spcPts val="0"/>
              </a:spcBef>
            </a:pPr>
            <a:r>
              <a:rPr lang="en-US" sz="2800" b="1" dirty="0" smtClean="0"/>
              <a:t>Luke 8:30-31 </a:t>
            </a:r>
            <a:r>
              <a:rPr lang="en-US" sz="2800" dirty="0" smtClean="0"/>
              <a:t> And Jesus asked him, "What is your name?" And he said, "Legion"; for many demons had entered him. </a:t>
            </a:r>
            <a:r>
              <a:rPr lang="en-US" sz="2800" dirty="0" smtClean="0"/>
              <a:t>They </a:t>
            </a:r>
            <a:r>
              <a:rPr lang="en-US" sz="2800" dirty="0" smtClean="0"/>
              <a:t>were imploring Him not to command them to go away into the abyss</a:t>
            </a:r>
            <a:r>
              <a:rPr lang="en-US" sz="2800" dirty="0" smtClean="0"/>
              <a:t>.</a:t>
            </a:r>
          </a:p>
          <a:p>
            <a:pPr>
              <a:spcBef>
                <a:spcPts val="0"/>
              </a:spcBef>
            </a:pPr>
            <a:r>
              <a:rPr lang="en-US" sz="2800" b="1" dirty="0" smtClean="0"/>
              <a:t>Revelation 9:1-2 </a:t>
            </a:r>
            <a:r>
              <a:rPr lang="en-US" sz="2800" dirty="0" smtClean="0"/>
              <a:t>Then </a:t>
            </a:r>
            <a:r>
              <a:rPr lang="en-US" sz="2800" dirty="0" smtClean="0"/>
              <a:t>the fifth angel sounded, and I saw a star from heaven which had fallen to the earth; and the key of the bottomless pit was given to him. </a:t>
            </a:r>
            <a:r>
              <a:rPr lang="en-US" sz="2800" dirty="0" smtClean="0"/>
              <a:t>He </a:t>
            </a:r>
            <a:r>
              <a:rPr lang="en-US" sz="2800" dirty="0" smtClean="0"/>
              <a:t>opened the bottomless pit, and smoke went up out of the pit, like the smoke of a great furnace; and the sun and the air were darkened by the smoke of the pit. </a:t>
            </a:r>
          </a:p>
          <a:p>
            <a:pPr>
              <a:spcBef>
                <a:spcPts val="0"/>
              </a:spcBef>
            </a:pPr>
            <a:r>
              <a:rPr lang="en-US" sz="2800" dirty="0" smtClean="0"/>
              <a:t> </a:t>
            </a:r>
            <a:r>
              <a:rPr lang="en-US" sz="2800" b="1" dirty="0" smtClean="0"/>
              <a:t>Revelation 9:11 </a:t>
            </a:r>
            <a:r>
              <a:rPr lang="en-US" sz="2800" dirty="0" smtClean="0"/>
              <a:t> They have as king over them, the angel of the abyss; his name in Hebrew is </a:t>
            </a:r>
            <a:r>
              <a:rPr lang="en-US" sz="2800" dirty="0" err="1" smtClean="0"/>
              <a:t>Abaddon</a:t>
            </a:r>
            <a:r>
              <a:rPr lang="en-US" sz="2800" dirty="0" smtClean="0"/>
              <a:t>, and in the Greek he has the name </a:t>
            </a:r>
            <a:r>
              <a:rPr lang="en-US" sz="2800" dirty="0" err="1" smtClean="0"/>
              <a:t>Apollyon</a:t>
            </a:r>
            <a:r>
              <a:rPr lang="en-US" sz="2800" dirty="0" smtClean="0"/>
              <a:t>. </a:t>
            </a:r>
            <a:endParaRPr lang="en-US" sz="2800" dirty="0" smtClean="0"/>
          </a:p>
          <a:p>
            <a:pPr>
              <a:spcBef>
                <a:spcPts val="0"/>
              </a:spcBef>
            </a:pPr>
            <a:r>
              <a:rPr lang="en-US" sz="2800" b="1" dirty="0" err="1" smtClean="0"/>
              <a:t>Abaddon</a:t>
            </a:r>
            <a:r>
              <a:rPr lang="en-US" sz="2800" dirty="0" smtClean="0"/>
              <a:t> and </a:t>
            </a:r>
            <a:r>
              <a:rPr lang="en-US" sz="2800" b="1" dirty="0" err="1" smtClean="0"/>
              <a:t>Apollyon</a:t>
            </a:r>
            <a:r>
              <a:rPr lang="en-US" sz="2800" dirty="0" smtClean="0"/>
              <a:t> both mean “destroyer”</a:t>
            </a:r>
            <a:endParaRPr lang="en-US" sz="28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SALVATION FOR FALLEN ANGELS?</a:t>
            </a:r>
            <a:endParaRPr lang="en-US" dirty="0"/>
          </a:p>
        </p:txBody>
      </p:sp>
      <p:sp>
        <p:nvSpPr>
          <p:cNvPr id="3" name="Content Placeholder 2"/>
          <p:cNvSpPr>
            <a:spLocks noGrp="1"/>
          </p:cNvSpPr>
          <p:nvPr>
            <p:ph idx="1"/>
          </p:nvPr>
        </p:nvSpPr>
        <p:spPr>
          <a:xfrm>
            <a:off x="0" y="1066800"/>
            <a:ext cx="9144000" cy="5791200"/>
          </a:xfrm>
        </p:spPr>
        <p:txBody>
          <a:bodyPr>
            <a:noAutofit/>
          </a:bodyPr>
          <a:lstStyle/>
          <a:p>
            <a:pPr>
              <a:lnSpc>
                <a:spcPct val="95000"/>
              </a:lnSpc>
              <a:spcBef>
                <a:spcPts val="200"/>
              </a:spcBef>
            </a:pPr>
            <a:r>
              <a:rPr lang="en-US" sz="2800" b="1" dirty="0" smtClean="0"/>
              <a:t>Matthew 25:41 </a:t>
            </a:r>
            <a:r>
              <a:rPr lang="en-US" sz="2800" dirty="0" smtClean="0"/>
              <a:t>“Then </a:t>
            </a:r>
            <a:r>
              <a:rPr lang="en-US" sz="2800" dirty="0" smtClean="0"/>
              <a:t>He will also say to those on His left, 'Depart from Me, accursed ones, into the eternal fire which has been prepared for the devil and his angels</a:t>
            </a:r>
            <a:r>
              <a:rPr lang="en-US" sz="2800" dirty="0" smtClean="0"/>
              <a:t>;” </a:t>
            </a:r>
          </a:p>
          <a:p>
            <a:pPr>
              <a:lnSpc>
                <a:spcPct val="95000"/>
              </a:lnSpc>
              <a:spcBef>
                <a:spcPts val="200"/>
              </a:spcBef>
            </a:pPr>
            <a:r>
              <a:rPr lang="en-US" sz="2800" dirty="0" smtClean="0"/>
              <a:t>God’s plan for salvation in never mentions salvation for fallen angels</a:t>
            </a:r>
          </a:p>
          <a:p>
            <a:pPr>
              <a:lnSpc>
                <a:spcPct val="95000"/>
              </a:lnSpc>
              <a:spcBef>
                <a:spcPts val="200"/>
              </a:spcBef>
            </a:pPr>
            <a:r>
              <a:rPr lang="en-US" sz="2800" dirty="0" smtClean="0"/>
              <a:t>At this point, Satan must know that he can’t win</a:t>
            </a:r>
          </a:p>
          <a:p>
            <a:pPr>
              <a:lnSpc>
                <a:spcPct val="95000"/>
              </a:lnSpc>
              <a:spcBef>
                <a:spcPts val="200"/>
              </a:spcBef>
            </a:pPr>
            <a:r>
              <a:rPr lang="en-US" sz="2800" dirty="0" smtClean="0"/>
              <a:t>But he will fight to keep as many people as possible under his control: in the end using a false trinity</a:t>
            </a:r>
          </a:p>
          <a:p>
            <a:pPr>
              <a:lnSpc>
                <a:spcPct val="95000"/>
              </a:lnSpc>
              <a:spcBef>
                <a:spcPts val="200"/>
              </a:spcBef>
            </a:pPr>
            <a:r>
              <a:rPr lang="en-US" sz="2800" b="1" dirty="0" smtClean="0"/>
              <a:t>Revelation 20:10 </a:t>
            </a:r>
            <a:r>
              <a:rPr lang="en-US" sz="2800" dirty="0" smtClean="0"/>
              <a:t> And the devil who deceived them was thrown into the lake of fire and brimstone, where the beast and the false prophet are also; and they will be tormented day and night forever and ever. </a:t>
            </a:r>
            <a:br>
              <a:rPr lang="en-US" sz="2800" dirty="0" smtClean="0"/>
            </a:br>
            <a:r>
              <a:rPr lang="en-US" sz="2800" dirty="0" smtClean="0"/>
              <a:t/>
            </a:r>
            <a:br>
              <a:rPr lang="en-US" sz="2800" dirty="0" smtClean="0"/>
            </a:br>
            <a:endParaRPr lang="en-U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VERSE FOR THE JOURNEY</a:t>
            </a:r>
            <a:endParaRPr lang="en-US" dirty="0"/>
          </a:p>
        </p:txBody>
      </p:sp>
      <p:sp>
        <p:nvSpPr>
          <p:cNvPr id="3" name="Content Placeholder 2"/>
          <p:cNvSpPr>
            <a:spLocks noGrp="1"/>
          </p:cNvSpPr>
          <p:nvPr>
            <p:ph idx="1"/>
          </p:nvPr>
        </p:nvSpPr>
        <p:spPr/>
        <p:txBody>
          <a:bodyPr>
            <a:normAutofit/>
          </a:bodyPr>
          <a:lstStyle/>
          <a:p>
            <a:r>
              <a:rPr lang="en-US" sz="2800" b="1" dirty="0" smtClean="0"/>
              <a:t>Ephesians 6:10-13</a:t>
            </a:r>
            <a:r>
              <a:rPr lang="en-US" sz="2800" dirty="0" smtClean="0"/>
              <a:t> Finally, be strong in the Lord and in the strength of His might. Put on the full armor of God, so that you will be able to stand firm against the schemes of the devil. For our struggle is not against flesh and blood, but against the rulers, against the powers, against the world forces of this darkness, against the spiritual </a:t>
            </a:r>
            <a:r>
              <a:rPr lang="en-US" sz="2800" i="1" dirty="0" smtClean="0"/>
              <a:t>forces</a:t>
            </a:r>
            <a:r>
              <a:rPr lang="en-US" sz="2800" dirty="0" smtClean="0"/>
              <a:t> of wickedness in the heavenly </a:t>
            </a:r>
            <a:r>
              <a:rPr lang="en-US" sz="2800" i="1" dirty="0" smtClean="0"/>
              <a:t>places.</a:t>
            </a:r>
            <a:r>
              <a:rPr lang="en-US" sz="2800" dirty="0" smtClean="0"/>
              <a:t> Therefore, take up the full armor of God, so that you will be able to resist in the evil day, and having done everything, to stand firm. </a:t>
            </a:r>
          </a:p>
          <a:p>
            <a:pPr>
              <a:lnSpc>
                <a:spcPct val="95000"/>
              </a:lnSpc>
              <a:spcBef>
                <a:spcPts val="300"/>
              </a:spcBef>
            </a:pPr>
            <a:r>
              <a:rPr lang="en-US" sz="2800" dirty="0" smtClean="0"/>
              <a:t>Struggle: </a:t>
            </a:r>
            <a:r>
              <a:rPr lang="en-US" sz="2800" i="1" dirty="0" smtClean="0"/>
              <a:t>pale: </a:t>
            </a:r>
            <a:r>
              <a:rPr lang="en-US" sz="2800" dirty="0" smtClean="0"/>
              <a:t>to wrestle; a close quarters combat</a:t>
            </a:r>
          </a:p>
          <a:p>
            <a:pPr>
              <a:lnSpc>
                <a:spcPct val="95000"/>
              </a:lnSpc>
              <a:spcBef>
                <a:spcPts val="300"/>
              </a:spcBef>
            </a:pPr>
            <a:r>
              <a:rPr lang="en-US" sz="2800" dirty="0" smtClean="0"/>
              <a:t>Resist: </a:t>
            </a:r>
            <a:r>
              <a:rPr lang="en-US" sz="2800" i="1" dirty="0" err="1" smtClean="0"/>
              <a:t>anthistemi</a:t>
            </a:r>
            <a:r>
              <a:rPr lang="en-US" sz="2800" i="1" dirty="0" smtClean="0"/>
              <a:t>: </a:t>
            </a:r>
            <a:r>
              <a:rPr lang="en-US" sz="2800" dirty="0" smtClean="0"/>
              <a:t>withstand while opposing</a:t>
            </a:r>
          </a:p>
          <a:p>
            <a:pPr>
              <a:lnSpc>
                <a:spcPct val="95000"/>
              </a:lnSpc>
              <a:spcBef>
                <a:spcPts val="300"/>
              </a:spcBef>
            </a:pPr>
            <a:r>
              <a:rPr lang="en-US" sz="2800" dirty="0" smtClean="0"/>
              <a:t>Stand: </a:t>
            </a:r>
            <a:r>
              <a:rPr lang="en-US" sz="2800" i="1" dirty="0" err="1" smtClean="0"/>
              <a:t>histemi</a:t>
            </a:r>
            <a:r>
              <a:rPr lang="en-US" sz="2800" i="1" dirty="0" smtClean="0"/>
              <a:t>:</a:t>
            </a:r>
            <a:r>
              <a:rPr lang="en-US" sz="2800" dirty="0" smtClean="0"/>
              <a:t> make a stand; be established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RECOGNIZING THE ENEMY</a:t>
            </a:r>
            <a:endParaRPr lang="en-US" dirty="0"/>
          </a:p>
        </p:txBody>
      </p:sp>
      <p:sp>
        <p:nvSpPr>
          <p:cNvPr id="3" name="Content Placeholder 2"/>
          <p:cNvSpPr>
            <a:spLocks noGrp="1"/>
          </p:cNvSpPr>
          <p:nvPr>
            <p:ph idx="1"/>
          </p:nvPr>
        </p:nvSpPr>
        <p:spPr>
          <a:xfrm>
            <a:off x="0" y="990600"/>
            <a:ext cx="9144000" cy="5867400"/>
          </a:xfrm>
        </p:spPr>
        <p:txBody>
          <a:bodyPr>
            <a:normAutofit lnSpcReduction="10000"/>
          </a:bodyPr>
          <a:lstStyle/>
          <a:p>
            <a:pPr>
              <a:spcBef>
                <a:spcPts val="200"/>
              </a:spcBef>
            </a:pPr>
            <a:r>
              <a:rPr lang="en-US" sz="2800" b="1" dirty="0" smtClean="0"/>
              <a:t>1 Timothy 4:1-2 </a:t>
            </a:r>
            <a:r>
              <a:rPr lang="en-US" sz="2800" dirty="0" smtClean="0"/>
              <a:t> But the Spirit explicitly says that in later times some will fall away from the faith, paying attention to deceitful spirits and doctrines of demons, </a:t>
            </a:r>
            <a:br>
              <a:rPr lang="en-US" sz="2800" dirty="0" smtClean="0"/>
            </a:br>
            <a:r>
              <a:rPr lang="en-US" sz="2800" dirty="0" smtClean="0"/>
              <a:t>by </a:t>
            </a:r>
            <a:r>
              <a:rPr lang="en-US" sz="2800" dirty="0" smtClean="0"/>
              <a:t>means of the hypocrisy of liars seared in their own conscience as with a branding </a:t>
            </a:r>
            <a:r>
              <a:rPr lang="en-US" sz="2800" dirty="0" smtClean="0"/>
              <a:t>iron…</a:t>
            </a:r>
          </a:p>
          <a:p>
            <a:pPr>
              <a:spcBef>
                <a:spcPts val="200"/>
              </a:spcBef>
            </a:pPr>
            <a:r>
              <a:rPr lang="en-US" sz="2800" b="1" dirty="0" smtClean="0"/>
              <a:t>Deceitful:</a:t>
            </a:r>
            <a:r>
              <a:rPr lang="en-US" sz="2800" dirty="0" smtClean="0"/>
              <a:t> </a:t>
            </a:r>
            <a:r>
              <a:rPr lang="en-US" sz="2800" i="1" dirty="0" err="1" smtClean="0"/>
              <a:t>planos</a:t>
            </a:r>
            <a:r>
              <a:rPr lang="en-US" sz="2800" i="1" dirty="0" smtClean="0"/>
              <a:t>: </a:t>
            </a:r>
            <a:r>
              <a:rPr lang="en-US" sz="2800" dirty="0" smtClean="0"/>
              <a:t>seducing by imposter or deceiver</a:t>
            </a:r>
          </a:p>
          <a:p>
            <a:pPr>
              <a:spcBef>
                <a:spcPts val="200"/>
              </a:spcBef>
            </a:pPr>
            <a:r>
              <a:rPr lang="en-US" sz="2800" b="1" dirty="0" smtClean="0"/>
              <a:t>Doctrines: </a:t>
            </a:r>
            <a:r>
              <a:rPr lang="en-US" sz="2800" i="1" dirty="0" err="1" smtClean="0"/>
              <a:t>didaskalia</a:t>
            </a:r>
            <a:r>
              <a:rPr lang="en-US" sz="2800" i="1" dirty="0" smtClean="0"/>
              <a:t>: </a:t>
            </a:r>
            <a:r>
              <a:rPr lang="en-US" sz="2800" dirty="0" smtClean="0"/>
              <a:t>teachings or instructions</a:t>
            </a:r>
          </a:p>
          <a:p>
            <a:pPr>
              <a:spcBef>
                <a:spcPts val="200"/>
              </a:spcBef>
            </a:pPr>
            <a:r>
              <a:rPr lang="en-US" sz="2800" dirty="0" smtClean="0"/>
              <a:t>The more wicked/evil people become, the more open and obvious demonic activity will be</a:t>
            </a:r>
          </a:p>
          <a:p>
            <a:pPr>
              <a:spcBef>
                <a:spcPts val="200"/>
              </a:spcBef>
            </a:pPr>
            <a:r>
              <a:rPr lang="en-US" sz="2800" dirty="0" smtClean="0">
                <a:solidFill>
                  <a:srgbClr val="CC0000"/>
                </a:solidFill>
              </a:rPr>
              <a:t>Our job is to identify the lies and stand against them</a:t>
            </a:r>
          </a:p>
          <a:p>
            <a:pPr algn="ctr">
              <a:spcBef>
                <a:spcPts val="200"/>
              </a:spcBef>
              <a:buNone/>
            </a:pPr>
            <a:r>
              <a:rPr lang="en-US" sz="2800" b="1" dirty="0" smtClean="0"/>
              <a:t>Satan wants believers to be ignorant, and misinformed.  He doesn’t want us to know that there is a war.  If we learn that there is, he wants us to be afraid.</a:t>
            </a:r>
            <a:endParaRPr lang="en-US" sz="2800" b="1" dirty="0">
              <a:effectLst>
                <a:outerShdw blurRad="38100" dist="38100" dir="2700000" algn="tl">
                  <a:srgbClr val="000000">
                    <a:alpha val="43137"/>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RECONNAISANCE</a:t>
            </a:r>
            <a:endParaRPr lang="en-US" dirty="0"/>
          </a:p>
        </p:txBody>
      </p:sp>
      <p:sp>
        <p:nvSpPr>
          <p:cNvPr id="3" name="Content Placeholder 2"/>
          <p:cNvSpPr>
            <a:spLocks noGrp="1"/>
          </p:cNvSpPr>
          <p:nvPr>
            <p:ph idx="1"/>
          </p:nvPr>
        </p:nvSpPr>
        <p:spPr>
          <a:xfrm>
            <a:off x="0" y="990600"/>
            <a:ext cx="9144000" cy="5867400"/>
          </a:xfrm>
        </p:spPr>
        <p:txBody>
          <a:bodyPr>
            <a:normAutofit/>
          </a:bodyPr>
          <a:lstStyle/>
          <a:p>
            <a:r>
              <a:rPr lang="en-US" sz="2800" b="1" dirty="0" smtClean="0"/>
              <a:t>John 8:31-36 </a:t>
            </a:r>
            <a:r>
              <a:rPr lang="en-US" sz="2800" dirty="0" smtClean="0"/>
              <a:t> So Jesus was saying to those Jews </a:t>
            </a:r>
            <a:r>
              <a:rPr lang="en-US" sz="2800" u="sng" dirty="0" smtClean="0"/>
              <a:t>who had believed Him</a:t>
            </a:r>
            <a:r>
              <a:rPr lang="en-US" sz="2800" dirty="0" smtClean="0"/>
              <a:t>, </a:t>
            </a:r>
            <a:r>
              <a:rPr lang="en-US" sz="2800" b="1" dirty="0" smtClean="0">
                <a:solidFill>
                  <a:srgbClr val="FF0000"/>
                </a:solidFill>
              </a:rPr>
              <a:t>"If </a:t>
            </a:r>
            <a:r>
              <a:rPr lang="en-US" sz="2800" dirty="0" smtClean="0"/>
              <a:t>you continue in My word, </a:t>
            </a:r>
            <a:r>
              <a:rPr lang="en-US" sz="2800" i="1" dirty="0" smtClean="0">
                <a:solidFill>
                  <a:srgbClr val="FF0000"/>
                </a:solidFill>
              </a:rPr>
              <a:t>then</a:t>
            </a:r>
            <a:r>
              <a:rPr lang="en-US" sz="2800" dirty="0" smtClean="0"/>
              <a:t> you are truly disciples of Mine; </a:t>
            </a:r>
            <a:r>
              <a:rPr lang="en-US" sz="2800" dirty="0" smtClean="0"/>
              <a:t>and </a:t>
            </a:r>
            <a:r>
              <a:rPr lang="en-US" sz="2800" dirty="0" smtClean="0"/>
              <a:t>you will know the truth, and the truth will make you free</a:t>
            </a:r>
            <a:r>
              <a:rPr lang="en-US" sz="2800" dirty="0" smtClean="0"/>
              <a:t>.”</a:t>
            </a:r>
            <a:r>
              <a:rPr lang="en-US" sz="2800" dirty="0" smtClean="0"/>
              <a:t> They answered Him, "We are Abraham's descendants and have never yet been enslaved to anyone; how is it that You say, 'You will become free</a:t>
            </a:r>
            <a:r>
              <a:rPr lang="en-US" sz="2800" dirty="0" smtClean="0"/>
              <a:t>'?”</a:t>
            </a:r>
            <a:r>
              <a:rPr lang="en-US" sz="2800" dirty="0" smtClean="0"/>
              <a:t> Jesus answered them, </a:t>
            </a:r>
            <a:r>
              <a:rPr lang="en-US" sz="2800" dirty="0" smtClean="0"/>
              <a:t>“Truly</a:t>
            </a:r>
            <a:r>
              <a:rPr lang="en-US" sz="2800" dirty="0" smtClean="0"/>
              <a:t>, truly</a:t>
            </a:r>
            <a:r>
              <a:rPr lang="en-US" sz="2800" spc="-150" dirty="0" smtClean="0"/>
              <a:t>, I say to you, </a:t>
            </a:r>
            <a:r>
              <a:rPr lang="en-US" sz="2800" dirty="0" smtClean="0"/>
              <a:t>everyone who commits sin is the slave of sin. </a:t>
            </a:r>
            <a:r>
              <a:rPr lang="en-US" sz="2800" dirty="0" smtClean="0"/>
              <a:t>The </a:t>
            </a:r>
            <a:r>
              <a:rPr lang="en-US" sz="2800" dirty="0" smtClean="0"/>
              <a:t>slave does not remain in the house forever; the son does remain forever. </a:t>
            </a:r>
            <a:r>
              <a:rPr lang="en-US" sz="2800" dirty="0" smtClean="0"/>
              <a:t>So </a:t>
            </a:r>
            <a:r>
              <a:rPr lang="en-US" sz="2800" dirty="0" smtClean="0"/>
              <a:t>if the Son makes you free, you will be free indeed</a:t>
            </a:r>
            <a:r>
              <a:rPr lang="en-US" sz="2800" dirty="0" smtClean="0"/>
              <a:t>.”</a:t>
            </a:r>
          </a:p>
          <a:p>
            <a:r>
              <a:rPr lang="en-US" sz="2800" b="1" dirty="0" smtClean="0"/>
              <a:t>PROBLEM #1:</a:t>
            </a:r>
            <a:r>
              <a:rPr lang="en-US" sz="2800" dirty="0" smtClean="0"/>
              <a:t> they didn’t realize that they were in slavery to sin; therefore they saw no need for a savior </a:t>
            </a:r>
            <a:endParaRPr lang="en-US" sz="2800" dirty="0" smtClean="0"/>
          </a:p>
          <a:p>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GATHERING INFORMATION</a:t>
            </a:r>
            <a:endParaRPr lang="en-US" dirty="0"/>
          </a:p>
        </p:txBody>
      </p:sp>
      <p:sp>
        <p:nvSpPr>
          <p:cNvPr id="3" name="Content Placeholder 2"/>
          <p:cNvSpPr>
            <a:spLocks noGrp="1"/>
          </p:cNvSpPr>
          <p:nvPr>
            <p:ph idx="1"/>
          </p:nvPr>
        </p:nvSpPr>
        <p:spPr>
          <a:xfrm>
            <a:off x="0" y="990600"/>
            <a:ext cx="9144000" cy="5867400"/>
          </a:xfrm>
        </p:spPr>
        <p:txBody>
          <a:bodyPr>
            <a:normAutofit/>
          </a:bodyPr>
          <a:lstStyle/>
          <a:p>
            <a:pPr>
              <a:lnSpc>
                <a:spcPct val="95000"/>
              </a:lnSpc>
              <a:spcBef>
                <a:spcPts val="300"/>
              </a:spcBef>
            </a:pPr>
            <a:r>
              <a:rPr lang="en-US" sz="2800" dirty="0" smtClean="0"/>
              <a:t>Once you realize that you have a problem, you have to seek a solution: Jesus is the solution</a:t>
            </a:r>
          </a:p>
          <a:p>
            <a:pPr>
              <a:lnSpc>
                <a:spcPct val="95000"/>
              </a:lnSpc>
              <a:spcBef>
                <a:spcPts val="300"/>
              </a:spcBef>
            </a:pPr>
            <a:r>
              <a:rPr lang="en-US" sz="2800" dirty="0" smtClean="0"/>
              <a:t>Once </a:t>
            </a:r>
            <a:r>
              <a:rPr lang="en-US" sz="2800" spc="-150" dirty="0" smtClean="0"/>
              <a:t>you are </a:t>
            </a:r>
            <a:r>
              <a:rPr lang="en-US" sz="2800" dirty="0" smtClean="0"/>
              <a:t>saved, Satan can’t “undo” your salvation, but he will try to make you powerless and useless</a:t>
            </a:r>
            <a:endParaRPr lang="en-US" sz="2800" dirty="0" smtClean="0"/>
          </a:p>
          <a:p>
            <a:pPr>
              <a:lnSpc>
                <a:spcPct val="95000"/>
              </a:lnSpc>
              <a:spcBef>
                <a:spcPts val="300"/>
              </a:spcBef>
            </a:pPr>
            <a:r>
              <a:rPr lang="en-US" sz="2800" dirty="0" smtClean="0"/>
              <a:t>Because it is warfare, we need to know:</a:t>
            </a:r>
          </a:p>
          <a:p>
            <a:pPr>
              <a:lnSpc>
                <a:spcPct val="95000"/>
              </a:lnSpc>
              <a:spcBef>
                <a:spcPts val="300"/>
              </a:spcBef>
              <a:buNone/>
            </a:pPr>
            <a:r>
              <a:rPr lang="en-US" sz="2800" dirty="0" smtClean="0"/>
              <a:t>       who the enemy is      </a:t>
            </a:r>
          </a:p>
          <a:p>
            <a:pPr>
              <a:lnSpc>
                <a:spcPct val="95000"/>
              </a:lnSpc>
              <a:spcBef>
                <a:spcPts val="300"/>
              </a:spcBef>
              <a:buNone/>
            </a:pPr>
            <a:r>
              <a:rPr lang="en-US" sz="2800" dirty="0" smtClean="0"/>
              <a:t>       where the enemy is/can go</a:t>
            </a:r>
          </a:p>
          <a:p>
            <a:pPr>
              <a:lnSpc>
                <a:spcPct val="95000"/>
              </a:lnSpc>
              <a:spcBef>
                <a:spcPts val="300"/>
              </a:spcBef>
              <a:buNone/>
            </a:pPr>
            <a:r>
              <a:rPr lang="en-US" sz="2800" dirty="0" smtClean="0"/>
              <a:t> </a:t>
            </a:r>
            <a:r>
              <a:rPr lang="en-US" sz="2800" dirty="0" smtClean="0"/>
              <a:t>      what weapons the enemy uses</a:t>
            </a:r>
          </a:p>
          <a:p>
            <a:pPr>
              <a:lnSpc>
                <a:spcPct val="95000"/>
              </a:lnSpc>
              <a:spcBef>
                <a:spcPts val="300"/>
              </a:spcBef>
              <a:buNone/>
            </a:pPr>
            <a:r>
              <a:rPr lang="en-US" sz="2800" dirty="0" smtClean="0"/>
              <a:t> </a:t>
            </a:r>
            <a:r>
              <a:rPr lang="en-US" sz="2800" dirty="0" smtClean="0"/>
              <a:t>      how we can defend against him</a:t>
            </a:r>
          </a:p>
          <a:p>
            <a:pPr>
              <a:lnSpc>
                <a:spcPct val="95000"/>
              </a:lnSpc>
              <a:spcBef>
                <a:spcPts val="300"/>
              </a:spcBef>
            </a:pPr>
            <a:r>
              <a:rPr lang="en-US" sz="2800" dirty="0" smtClean="0"/>
              <a:t>Enemy isn’t a person</a:t>
            </a:r>
            <a:r>
              <a:rPr lang="en-US" sz="2800" spc="-150" dirty="0" smtClean="0"/>
              <a:t> – </a:t>
            </a:r>
            <a:r>
              <a:rPr lang="en-US" sz="2800" dirty="0" smtClean="0"/>
              <a:t>but can possess or use people</a:t>
            </a:r>
          </a:p>
          <a:p>
            <a:pPr>
              <a:lnSpc>
                <a:spcPct val="95000"/>
              </a:lnSpc>
              <a:spcBef>
                <a:spcPts val="300"/>
              </a:spcBef>
            </a:pPr>
            <a:r>
              <a:rPr lang="en-US" sz="2800" dirty="0" smtClean="0"/>
              <a:t>The enemy has deceptive power over the entire earth</a:t>
            </a:r>
          </a:p>
          <a:p>
            <a:pPr>
              <a:lnSpc>
                <a:spcPct val="95000"/>
              </a:lnSpc>
              <a:spcBef>
                <a:spcPts val="300"/>
              </a:spcBef>
            </a:pPr>
            <a:r>
              <a:rPr lang="en-US" sz="2800" dirty="0" smtClean="0"/>
              <a:t>The enemy uses lies, deception, and physical tactics</a:t>
            </a:r>
          </a:p>
          <a:p>
            <a:pPr>
              <a:lnSpc>
                <a:spcPct val="95000"/>
              </a:lnSpc>
              <a:spcBef>
                <a:spcPts val="300"/>
              </a:spcBef>
            </a:pPr>
            <a:r>
              <a:rPr lang="en-US" sz="2800" dirty="0" smtClean="0"/>
              <a:t>God has given us what we need to defend ourselves</a:t>
            </a:r>
          </a:p>
          <a:p>
            <a:pPr>
              <a:lnSpc>
                <a:spcPct val="95000"/>
              </a:lnSpc>
              <a:spcBef>
                <a:spcPts val="300"/>
              </a:spcBef>
            </a:pPr>
            <a:endParaRPr lang="en-US" sz="2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THE GARDEN OF EDEN</a:t>
            </a:r>
            <a:endParaRPr lang="en-US" dirty="0"/>
          </a:p>
        </p:txBody>
      </p:sp>
      <p:sp>
        <p:nvSpPr>
          <p:cNvPr id="3" name="Content Placeholder 2"/>
          <p:cNvSpPr>
            <a:spLocks noGrp="1"/>
          </p:cNvSpPr>
          <p:nvPr>
            <p:ph idx="1"/>
          </p:nvPr>
        </p:nvSpPr>
        <p:spPr>
          <a:xfrm>
            <a:off x="0" y="990600"/>
            <a:ext cx="9144000" cy="5867400"/>
          </a:xfrm>
        </p:spPr>
        <p:txBody>
          <a:bodyPr>
            <a:noAutofit/>
          </a:bodyPr>
          <a:lstStyle/>
          <a:p>
            <a:pPr>
              <a:lnSpc>
                <a:spcPct val="95000"/>
              </a:lnSpc>
              <a:spcBef>
                <a:spcPts val="200"/>
              </a:spcBef>
            </a:pPr>
            <a:r>
              <a:rPr lang="en-US" sz="2800" dirty="0" smtClean="0"/>
              <a:t>The serpent: questioning God’s instructions/results</a:t>
            </a:r>
          </a:p>
          <a:p>
            <a:pPr>
              <a:lnSpc>
                <a:spcPct val="95000"/>
              </a:lnSpc>
              <a:spcBef>
                <a:spcPts val="200"/>
              </a:spcBef>
            </a:pPr>
            <a:r>
              <a:rPr lang="en-US" sz="2800" dirty="0" smtClean="0"/>
              <a:t>Lust of the flesh, lust of the eyes, boastful pride of life</a:t>
            </a:r>
          </a:p>
          <a:p>
            <a:pPr>
              <a:lnSpc>
                <a:spcPct val="95000"/>
              </a:lnSpc>
              <a:spcBef>
                <a:spcPts val="200"/>
              </a:spcBef>
            </a:pPr>
            <a:r>
              <a:rPr lang="en-US" sz="2800" b="1" dirty="0" smtClean="0"/>
              <a:t>Revelation </a:t>
            </a:r>
            <a:r>
              <a:rPr lang="en-US" sz="2800" b="1" spc="-150" dirty="0" smtClean="0"/>
              <a:t>12:9…</a:t>
            </a:r>
            <a:r>
              <a:rPr lang="en-US" sz="2800" dirty="0" smtClean="0"/>
              <a:t>the great dragon </a:t>
            </a:r>
            <a:r>
              <a:rPr lang="en-US" sz="2800" spc="-150" dirty="0" smtClean="0"/>
              <a:t>was thrown </a:t>
            </a:r>
            <a:r>
              <a:rPr lang="en-US" sz="2800" dirty="0" smtClean="0"/>
              <a:t>down, the serpent of old who is called the devil and Satan, who deceives the whole world</a:t>
            </a:r>
            <a:r>
              <a:rPr lang="en-US" sz="2800" spc="-150" dirty="0" smtClean="0"/>
              <a:t>; he </a:t>
            </a:r>
            <a:r>
              <a:rPr lang="en-US" sz="2800" dirty="0" smtClean="0"/>
              <a:t>was thrown down to the earth, and </a:t>
            </a:r>
            <a:r>
              <a:rPr lang="en-US" sz="2800" u="sng" dirty="0" smtClean="0"/>
              <a:t>his angels</a:t>
            </a:r>
            <a:r>
              <a:rPr lang="en-US" sz="2800" dirty="0" smtClean="0"/>
              <a:t> were thrown down with him.</a:t>
            </a:r>
          </a:p>
          <a:p>
            <a:pPr>
              <a:lnSpc>
                <a:spcPct val="95000"/>
              </a:lnSpc>
              <a:spcBef>
                <a:spcPts val="200"/>
              </a:spcBef>
            </a:pPr>
            <a:r>
              <a:rPr lang="en-US" sz="2800" b="1" dirty="0" smtClean="0"/>
              <a:t>Isaiah 14:13-14 </a:t>
            </a:r>
            <a:r>
              <a:rPr lang="en-US" sz="2800" b="1" dirty="0" smtClean="0"/>
              <a:t> </a:t>
            </a:r>
            <a:r>
              <a:rPr lang="en-US" sz="2800" dirty="0" smtClean="0"/>
              <a:t>"</a:t>
            </a:r>
            <a:r>
              <a:rPr lang="en-US" sz="2800" dirty="0" smtClean="0"/>
              <a:t>But you said in your heart, 'I will ascend to heaven; I will raise my throne above the stars of God, </a:t>
            </a:r>
            <a:r>
              <a:rPr lang="en-US" sz="2800" dirty="0" smtClean="0"/>
              <a:t>and </a:t>
            </a:r>
            <a:r>
              <a:rPr lang="en-US" sz="2800" dirty="0" smtClean="0"/>
              <a:t>I will sit on the mount of assembly </a:t>
            </a:r>
            <a:r>
              <a:rPr lang="en-US" sz="2800" dirty="0" smtClean="0"/>
              <a:t>in </a:t>
            </a:r>
            <a:r>
              <a:rPr lang="en-US" sz="2800" dirty="0" smtClean="0"/>
              <a:t>the recesses of the north. </a:t>
            </a:r>
            <a:r>
              <a:rPr lang="en-US" sz="2800" dirty="0" smtClean="0"/>
              <a:t>'I </a:t>
            </a:r>
            <a:r>
              <a:rPr lang="en-US" sz="2800" dirty="0" smtClean="0"/>
              <a:t>will ascend above the heights of the clouds; I will make myself like the Most High.' </a:t>
            </a:r>
          </a:p>
          <a:p>
            <a:pPr>
              <a:lnSpc>
                <a:spcPct val="95000"/>
              </a:lnSpc>
              <a:spcBef>
                <a:spcPts val="200"/>
              </a:spcBef>
            </a:pPr>
            <a:r>
              <a:rPr lang="en-US" sz="2800" dirty="0" smtClean="0"/>
              <a:t>Satan wanted God’s place; he clearly fell before he tempted Eve </a:t>
            </a:r>
            <a:br>
              <a:rPr lang="en-US" sz="2800" dirty="0" smtClean="0"/>
            </a:b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dirty="0" smtClean="0"/>
              <a:t>IT LOOKS LIKE PEOPLE</a:t>
            </a:r>
            <a:endParaRPr lang="en-US" dirty="0"/>
          </a:p>
        </p:txBody>
      </p:sp>
      <p:sp>
        <p:nvSpPr>
          <p:cNvPr id="3" name="Content Placeholder 2"/>
          <p:cNvSpPr>
            <a:spLocks noGrp="1"/>
          </p:cNvSpPr>
          <p:nvPr>
            <p:ph idx="1"/>
          </p:nvPr>
        </p:nvSpPr>
        <p:spPr>
          <a:xfrm>
            <a:off x="0" y="990600"/>
            <a:ext cx="9144000" cy="5867400"/>
          </a:xfrm>
        </p:spPr>
        <p:txBody>
          <a:bodyPr>
            <a:noAutofit/>
          </a:bodyPr>
          <a:lstStyle/>
          <a:p>
            <a:pPr>
              <a:lnSpc>
                <a:spcPct val="90000"/>
              </a:lnSpc>
              <a:spcBef>
                <a:spcPts val="200"/>
              </a:spcBef>
            </a:pPr>
            <a:r>
              <a:rPr lang="en-US" sz="2800" b="1" dirty="0" smtClean="0"/>
              <a:t>Ezekiel 28:1-2 </a:t>
            </a:r>
            <a:r>
              <a:rPr lang="en-US" sz="2800" dirty="0" smtClean="0"/>
              <a:t>The </a:t>
            </a:r>
            <a:r>
              <a:rPr lang="en-US" sz="2800" dirty="0" smtClean="0"/>
              <a:t>word of the </a:t>
            </a:r>
            <a:r>
              <a:rPr lang="en-US" sz="2800" cap="small" dirty="0" smtClean="0"/>
              <a:t>LORD</a:t>
            </a:r>
            <a:r>
              <a:rPr lang="en-US" sz="2800" dirty="0" smtClean="0"/>
              <a:t> came again to me, saying, </a:t>
            </a:r>
            <a:r>
              <a:rPr lang="en-US" sz="2800" dirty="0" smtClean="0"/>
              <a:t>"</a:t>
            </a:r>
            <a:r>
              <a:rPr lang="en-US" sz="2800" dirty="0" smtClean="0"/>
              <a:t>Son of man, say to the leader of </a:t>
            </a:r>
            <a:r>
              <a:rPr lang="en-US" sz="2800" dirty="0" err="1" smtClean="0"/>
              <a:t>Tyre</a:t>
            </a:r>
            <a:r>
              <a:rPr lang="en-US" sz="2800" dirty="0" smtClean="0"/>
              <a:t>, 'Thus says the Lord </a:t>
            </a:r>
            <a:r>
              <a:rPr lang="en-US" sz="2800" cap="small" dirty="0" smtClean="0"/>
              <a:t>GOD</a:t>
            </a:r>
            <a:r>
              <a:rPr lang="en-US" sz="2800" dirty="0" smtClean="0"/>
              <a:t>, "Because your heart is lifted </a:t>
            </a:r>
            <a:r>
              <a:rPr lang="en-US" sz="2800" spc="-150" dirty="0" smtClean="0"/>
              <a:t>up </a:t>
            </a:r>
            <a:r>
              <a:rPr lang="en-US" sz="2800" spc="-150" dirty="0" smtClean="0"/>
              <a:t>and </a:t>
            </a:r>
            <a:r>
              <a:rPr lang="en-US" sz="2800" dirty="0" smtClean="0"/>
              <a:t>you</a:t>
            </a:r>
            <a:r>
              <a:rPr lang="en-US" sz="2800" spc="-150" dirty="0" smtClean="0"/>
              <a:t> have </a:t>
            </a:r>
            <a:r>
              <a:rPr lang="en-US" sz="2800" dirty="0" smtClean="0"/>
              <a:t>said</a:t>
            </a:r>
            <a:r>
              <a:rPr lang="en-US" sz="2800" spc="-150" dirty="0" smtClean="0"/>
              <a:t>, 'I am </a:t>
            </a:r>
            <a:r>
              <a:rPr lang="en-US" sz="2800" dirty="0" smtClean="0"/>
              <a:t>a god</a:t>
            </a:r>
            <a:r>
              <a:rPr lang="en-US" sz="2800" spc="-150" dirty="0" smtClean="0"/>
              <a:t>, I </a:t>
            </a:r>
            <a:r>
              <a:rPr lang="en-US" sz="2800" dirty="0" smtClean="0"/>
              <a:t>sit in the </a:t>
            </a:r>
            <a:r>
              <a:rPr lang="en-US" sz="2800" spc="-150" dirty="0" smtClean="0"/>
              <a:t>seat of </a:t>
            </a:r>
            <a:r>
              <a:rPr lang="en-US" sz="2800" spc="-150" dirty="0" smtClean="0"/>
              <a:t>gods in </a:t>
            </a:r>
            <a:r>
              <a:rPr lang="en-US" sz="2800" spc="-150" dirty="0" smtClean="0"/>
              <a:t>the </a:t>
            </a:r>
            <a:r>
              <a:rPr lang="en-US" sz="2800" dirty="0" smtClean="0"/>
              <a:t>heart of the </a:t>
            </a:r>
            <a:r>
              <a:rPr lang="en-US" sz="2800" spc="-150" dirty="0" smtClean="0"/>
              <a:t>seas'; Yet </a:t>
            </a:r>
            <a:r>
              <a:rPr lang="en-US" sz="2800" dirty="0" smtClean="0"/>
              <a:t>you are a </a:t>
            </a:r>
            <a:r>
              <a:rPr lang="en-US" sz="2800" b="1" dirty="0" smtClean="0"/>
              <a:t>man</a:t>
            </a:r>
            <a:r>
              <a:rPr lang="en-US" sz="2800" b="1" spc="-150" dirty="0" smtClean="0"/>
              <a:t> </a:t>
            </a:r>
            <a:r>
              <a:rPr lang="en-US" sz="2800" spc="-150" dirty="0" smtClean="0"/>
              <a:t>and </a:t>
            </a:r>
            <a:r>
              <a:rPr lang="en-US" sz="2800" dirty="0" smtClean="0"/>
              <a:t>not </a:t>
            </a:r>
            <a:r>
              <a:rPr lang="en-US" sz="2800" dirty="0" smtClean="0"/>
              <a:t>God although </a:t>
            </a:r>
            <a:r>
              <a:rPr lang="en-US" sz="2800" dirty="0" smtClean="0"/>
              <a:t>you make your heart like the heart of God— </a:t>
            </a:r>
            <a:endParaRPr lang="en-US" sz="2800" dirty="0" smtClean="0"/>
          </a:p>
          <a:p>
            <a:pPr>
              <a:lnSpc>
                <a:spcPct val="90000"/>
              </a:lnSpc>
              <a:spcBef>
                <a:spcPts val="200"/>
              </a:spcBef>
            </a:pPr>
            <a:r>
              <a:rPr lang="en-US" sz="2800" b="1" dirty="0" smtClean="0"/>
              <a:t>Ezekiel </a:t>
            </a:r>
            <a:r>
              <a:rPr lang="en-US" sz="2800" b="1" dirty="0" smtClean="0"/>
              <a:t>28:11-13,14 </a:t>
            </a:r>
            <a:r>
              <a:rPr lang="en-US" sz="2800" dirty="0" smtClean="0"/>
              <a:t> Again the word of the </a:t>
            </a:r>
            <a:r>
              <a:rPr lang="en-US" sz="2800" cap="small" dirty="0" smtClean="0"/>
              <a:t>LORD</a:t>
            </a:r>
            <a:r>
              <a:rPr lang="en-US" sz="2800" dirty="0" smtClean="0"/>
              <a:t> came to me saying</a:t>
            </a:r>
            <a:r>
              <a:rPr lang="en-US" sz="2800" spc="-150" dirty="0" smtClean="0"/>
              <a:t>,</a:t>
            </a:r>
            <a:r>
              <a:rPr lang="en-US" sz="2800" spc="-150" dirty="0" smtClean="0"/>
              <a:t> "Son of </a:t>
            </a:r>
            <a:r>
              <a:rPr lang="en-US" sz="2800" dirty="0" smtClean="0"/>
              <a:t>man, take up a lamentation over the king of </a:t>
            </a:r>
            <a:r>
              <a:rPr lang="en-US" sz="2800" dirty="0" err="1" smtClean="0"/>
              <a:t>Tyre</a:t>
            </a:r>
            <a:r>
              <a:rPr lang="en-US" sz="2800" dirty="0" smtClean="0"/>
              <a:t> and say to him, 'Thus says the Lord </a:t>
            </a:r>
            <a:r>
              <a:rPr lang="en-US" sz="2400" cap="small" dirty="0" smtClean="0"/>
              <a:t>GOD</a:t>
            </a:r>
            <a:r>
              <a:rPr lang="en-US" sz="2800" spc="-150" dirty="0" smtClean="0"/>
              <a:t>, "You </a:t>
            </a:r>
            <a:r>
              <a:rPr lang="en-US" sz="2800" dirty="0" smtClean="0"/>
              <a:t>had the seal of perfection</a:t>
            </a:r>
            <a:r>
              <a:rPr lang="en-US" sz="2800" spc="-150" dirty="0" smtClean="0"/>
              <a:t>, </a:t>
            </a:r>
            <a:r>
              <a:rPr lang="en-US" sz="2800" spc="-150" dirty="0" smtClean="0"/>
              <a:t>full </a:t>
            </a:r>
            <a:r>
              <a:rPr lang="en-US" sz="2800" spc="-150" dirty="0" smtClean="0"/>
              <a:t>of </a:t>
            </a:r>
            <a:r>
              <a:rPr lang="en-US" sz="2800" dirty="0" smtClean="0"/>
              <a:t>wisdom and perfect in beauty. </a:t>
            </a:r>
            <a:r>
              <a:rPr lang="en-US" sz="2800" dirty="0" smtClean="0"/>
              <a:t>You </a:t>
            </a:r>
            <a:r>
              <a:rPr lang="en-US" sz="2800" dirty="0" smtClean="0"/>
              <a:t>were in Eden, the garden of God; Every precious stone was your </a:t>
            </a:r>
            <a:r>
              <a:rPr lang="en-US" sz="2800" dirty="0" smtClean="0"/>
              <a:t>covering…You </a:t>
            </a:r>
            <a:r>
              <a:rPr lang="en-US" sz="2800" dirty="0" smtClean="0"/>
              <a:t>were the anointed </a:t>
            </a:r>
            <a:r>
              <a:rPr lang="en-US" sz="2800" b="1" spc="-150" dirty="0" smtClean="0"/>
              <a:t>cherub</a:t>
            </a:r>
            <a:r>
              <a:rPr lang="en-US" sz="2800" dirty="0" smtClean="0"/>
              <a:t> who covers, </a:t>
            </a:r>
            <a:r>
              <a:rPr lang="en-US" sz="2800" dirty="0" smtClean="0"/>
              <a:t>and </a:t>
            </a:r>
            <a:r>
              <a:rPr lang="en-US" sz="2800" dirty="0" smtClean="0"/>
              <a:t>I placed you </a:t>
            </a:r>
            <a:r>
              <a:rPr lang="en-US" sz="2800" i="1" dirty="0" smtClean="0"/>
              <a:t>there.</a:t>
            </a:r>
            <a:r>
              <a:rPr lang="en-US" sz="2800" dirty="0" smtClean="0"/>
              <a:t> You were on the holy mountain of God; You walked in the midst of the stones of fire. </a:t>
            </a:r>
            <a:br>
              <a:rPr lang="en-US" sz="2800" dirty="0" smtClean="0"/>
            </a:br>
            <a:endParaRPr lang="en-US" sz="2800" dirty="0" smtClean="0"/>
          </a:p>
          <a:p>
            <a:pPr>
              <a:lnSpc>
                <a:spcPct val="90000"/>
              </a:lnSpc>
              <a:spcBef>
                <a:spcPts val="200"/>
              </a:spcBef>
            </a:pPr>
            <a:endParaRPr 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smtClean="0"/>
              <a:t>WHERE DID DEMONS COME FROM?</a:t>
            </a:r>
            <a:endParaRPr lang="en-US" dirty="0"/>
          </a:p>
        </p:txBody>
      </p:sp>
      <p:sp>
        <p:nvSpPr>
          <p:cNvPr id="3" name="Content Placeholder 2"/>
          <p:cNvSpPr>
            <a:spLocks noGrp="1"/>
          </p:cNvSpPr>
          <p:nvPr>
            <p:ph idx="1"/>
          </p:nvPr>
        </p:nvSpPr>
        <p:spPr>
          <a:xfrm>
            <a:off x="0" y="914400"/>
            <a:ext cx="9144000" cy="5943600"/>
          </a:xfrm>
        </p:spPr>
        <p:txBody>
          <a:bodyPr>
            <a:noAutofit/>
          </a:bodyPr>
          <a:lstStyle/>
          <a:p>
            <a:pPr>
              <a:lnSpc>
                <a:spcPct val="90000"/>
              </a:lnSpc>
              <a:spcBef>
                <a:spcPts val="200"/>
              </a:spcBef>
            </a:pPr>
            <a:r>
              <a:rPr lang="en-US" sz="2800" b="1" dirty="0" smtClean="0"/>
              <a:t>Colossians 1:15-17 </a:t>
            </a:r>
            <a:r>
              <a:rPr lang="en-US" sz="2800" dirty="0" smtClean="0"/>
              <a:t> He is the image of the invisible God, the firstborn of all creation.  For by Him all things were created, </a:t>
            </a:r>
            <a:r>
              <a:rPr lang="en-US" sz="2800" i="1" dirty="0" smtClean="0"/>
              <a:t>both</a:t>
            </a:r>
            <a:r>
              <a:rPr lang="en-US" sz="2800" dirty="0" smtClean="0"/>
              <a:t> in the heavens and on earth, visible and invisible, whether thrones or dominions or rulers or authorities—all things have been created through Him and for Him. </a:t>
            </a:r>
            <a:r>
              <a:rPr lang="en-US" sz="2800" dirty="0" smtClean="0"/>
              <a:t>He </a:t>
            </a:r>
            <a:r>
              <a:rPr lang="en-US" sz="2800" dirty="0" smtClean="0"/>
              <a:t>is before all things, and in Him all things hold together. </a:t>
            </a:r>
            <a:endParaRPr lang="en-US" sz="2800" dirty="0" smtClean="0"/>
          </a:p>
          <a:p>
            <a:pPr>
              <a:lnSpc>
                <a:spcPct val="90000"/>
              </a:lnSpc>
              <a:spcBef>
                <a:spcPts val="200"/>
              </a:spcBef>
            </a:pPr>
            <a:r>
              <a:rPr lang="en-US" sz="2800" dirty="0" smtClean="0"/>
              <a:t>Our creation story in Genesis doesn’t mention the creation of angels</a:t>
            </a:r>
          </a:p>
          <a:p>
            <a:pPr>
              <a:lnSpc>
                <a:spcPct val="90000"/>
              </a:lnSpc>
              <a:spcBef>
                <a:spcPts val="200"/>
              </a:spcBef>
            </a:pPr>
            <a:r>
              <a:rPr lang="en-US" sz="2800" b="1" spc="-150" dirty="0" smtClean="0"/>
              <a:t>Job 38:4-7 </a:t>
            </a:r>
            <a:r>
              <a:rPr lang="en-US" sz="2800" spc="-150" dirty="0" smtClean="0"/>
              <a:t>"</a:t>
            </a:r>
            <a:r>
              <a:rPr lang="en-US" sz="2800" dirty="0" smtClean="0"/>
              <a:t>Where were you when I laid the </a:t>
            </a:r>
            <a:r>
              <a:rPr lang="en-US" sz="2800" dirty="0" err="1" smtClean="0"/>
              <a:t>founda-tion</a:t>
            </a:r>
            <a:r>
              <a:rPr lang="en-US" sz="2800" dirty="0" smtClean="0"/>
              <a:t> </a:t>
            </a:r>
            <a:r>
              <a:rPr lang="en-US" sz="2800" dirty="0" smtClean="0"/>
              <a:t>of the earth? Tell </a:t>
            </a:r>
            <a:r>
              <a:rPr lang="en-US" sz="2800" i="1" dirty="0" smtClean="0"/>
              <a:t>Me,</a:t>
            </a:r>
            <a:r>
              <a:rPr lang="en-US" sz="2800" dirty="0" smtClean="0"/>
              <a:t> if you have understanding, </a:t>
            </a:r>
            <a:r>
              <a:rPr lang="en-US" sz="2800" dirty="0" smtClean="0"/>
              <a:t> who </a:t>
            </a:r>
            <a:r>
              <a:rPr lang="en-US" sz="2800" dirty="0" smtClean="0"/>
              <a:t>set its measurements? Since you know. Or who stretched the line on it? </a:t>
            </a:r>
            <a:r>
              <a:rPr lang="en-US" sz="2800" dirty="0" smtClean="0"/>
              <a:t>On </a:t>
            </a:r>
            <a:r>
              <a:rPr lang="en-US" sz="2800" dirty="0" smtClean="0"/>
              <a:t>what were its bases sunk? Or who laid its cornerstone</a:t>
            </a:r>
            <a:r>
              <a:rPr lang="en-US" sz="2800" dirty="0" smtClean="0"/>
              <a:t>, when </a:t>
            </a:r>
            <a:r>
              <a:rPr lang="en-US" sz="2800" dirty="0" smtClean="0"/>
              <a:t>the morning stars sang together </a:t>
            </a:r>
            <a:r>
              <a:rPr lang="en-US" sz="2800" dirty="0" smtClean="0"/>
              <a:t>and </a:t>
            </a:r>
            <a:r>
              <a:rPr lang="en-US" sz="2800" dirty="0" smtClean="0"/>
              <a:t>all the sons of God shouted for joy? </a:t>
            </a:r>
          </a:p>
          <a:p>
            <a:pPr>
              <a:lnSpc>
                <a:spcPct val="90000"/>
              </a:lnSpc>
              <a:spcBef>
                <a:spcPts val="200"/>
              </a:spcBef>
            </a:pP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pPr>
              <a:buNone/>
            </a:pPr>
            <a:r>
              <a:rPr lang="en-US" dirty="0" smtClean="0"/>
              <a:t>WHAT ABOUT UNCLEAN SPIRITS?</a:t>
            </a:r>
            <a:endParaRPr lang="en-US" dirty="0"/>
          </a:p>
        </p:txBody>
      </p:sp>
      <p:sp>
        <p:nvSpPr>
          <p:cNvPr id="3" name="Content Placeholder 2"/>
          <p:cNvSpPr>
            <a:spLocks noGrp="1"/>
          </p:cNvSpPr>
          <p:nvPr>
            <p:ph idx="1"/>
          </p:nvPr>
        </p:nvSpPr>
        <p:spPr>
          <a:xfrm>
            <a:off x="0" y="990600"/>
            <a:ext cx="9144000" cy="5867400"/>
          </a:xfrm>
        </p:spPr>
        <p:txBody>
          <a:bodyPr>
            <a:normAutofit/>
          </a:bodyPr>
          <a:lstStyle/>
          <a:p>
            <a:pPr>
              <a:lnSpc>
                <a:spcPct val="90000"/>
              </a:lnSpc>
              <a:spcBef>
                <a:spcPts val="300"/>
              </a:spcBef>
            </a:pPr>
            <a:r>
              <a:rPr lang="en-US" sz="2800" b="1" dirty="0" smtClean="0"/>
              <a:t>Matthew 12:43 </a:t>
            </a:r>
            <a:r>
              <a:rPr lang="en-US" sz="2800" dirty="0" smtClean="0"/>
              <a:t>“Now </a:t>
            </a:r>
            <a:r>
              <a:rPr lang="en-US" sz="2800" dirty="0" smtClean="0"/>
              <a:t>when the </a:t>
            </a:r>
            <a:r>
              <a:rPr lang="en-US" sz="2800" u="sng" dirty="0" smtClean="0"/>
              <a:t>unclean spirit </a:t>
            </a:r>
            <a:r>
              <a:rPr lang="en-US" sz="2800" dirty="0" smtClean="0"/>
              <a:t>goes out of a man, it passes through waterless places seeking rest, and does not find </a:t>
            </a:r>
            <a:r>
              <a:rPr lang="en-US" sz="2800" i="1" dirty="0" smtClean="0"/>
              <a:t>it</a:t>
            </a:r>
            <a:r>
              <a:rPr lang="en-US" sz="2800" i="1" dirty="0" smtClean="0"/>
              <a:t>.”</a:t>
            </a:r>
            <a:r>
              <a:rPr lang="en-US" sz="2800" dirty="0" smtClean="0"/>
              <a:t> </a:t>
            </a:r>
          </a:p>
          <a:p>
            <a:pPr>
              <a:lnSpc>
                <a:spcPct val="90000"/>
              </a:lnSpc>
              <a:spcBef>
                <a:spcPts val="300"/>
              </a:spcBef>
            </a:pPr>
            <a:r>
              <a:rPr lang="en-US" sz="2800" b="1" dirty="0" smtClean="0"/>
              <a:t>Matthew </a:t>
            </a:r>
            <a:r>
              <a:rPr lang="en-US" sz="2800" b="1" dirty="0" smtClean="0"/>
              <a:t>12:22 </a:t>
            </a:r>
            <a:r>
              <a:rPr lang="en-US" sz="2800" dirty="0" smtClean="0"/>
              <a:t> Then a </a:t>
            </a:r>
            <a:r>
              <a:rPr lang="en-US" sz="2800" u="sng" dirty="0" smtClean="0"/>
              <a:t>demon-possessed</a:t>
            </a:r>
            <a:r>
              <a:rPr lang="en-US" sz="2800" dirty="0" smtClean="0"/>
              <a:t> man </a:t>
            </a:r>
            <a:r>
              <a:rPr lang="en-US" sz="2800" i="1" dirty="0" smtClean="0"/>
              <a:t>who was</a:t>
            </a:r>
            <a:r>
              <a:rPr lang="en-US" sz="2800" dirty="0" smtClean="0"/>
              <a:t> blind and mute was brought to Jesus, and He healed him, so that the mute man spoke and saw. </a:t>
            </a:r>
            <a:endParaRPr lang="en-US" sz="2800" dirty="0" smtClean="0"/>
          </a:p>
          <a:p>
            <a:pPr>
              <a:lnSpc>
                <a:spcPct val="90000"/>
              </a:lnSpc>
              <a:spcBef>
                <a:spcPts val="300"/>
              </a:spcBef>
            </a:pPr>
            <a:r>
              <a:rPr lang="en-US" sz="2800" b="1" dirty="0" smtClean="0"/>
              <a:t>Revelat</a:t>
            </a:r>
            <a:r>
              <a:rPr lang="en-US" sz="2800" b="1" spc="-150" dirty="0" smtClean="0"/>
              <a:t>ion 12:4 </a:t>
            </a:r>
            <a:r>
              <a:rPr lang="en-US" sz="2800" b="1" spc="-150" dirty="0" smtClean="0"/>
              <a:t> </a:t>
            </a:r>
            <a:r>
              <a:rPr lang="en-US" sz="2800" dirty="0" smtClean="0"/>
              <a:t>A</a:t>
            </a:r>
            <a:r>
              <a:rPr lang="en-US" sz="2800" spc="-150" dirty="0" smtClean="0"/>
              <a:t>nd </a:t>
            </a:r>
            <a:r>
              <a:rPr lang="en-US" sz="2800" dirty="0" smtClean="0"/>
              <a:t>his tail </a:t>
            </a:r>
            <a:r>
              <a:rPr lang="en-US" sz="2800" dirty="0" smtClean="0"/>
              <a:t>swept </a:t>
            </a:r>
            <a:r>
              <a:rPr lang="en-US" sz="2800" dirty="0" smtClean="0"/>
              <a:t>awa</a:t>
            </a:r>
            <a:r>
              <a:rPr lang="en-US" sz="2800" spc="-150" dirty="0" smtClean="0"/>
              <a:t>y a </a:t>
            </a:r>
            <a:r>
              <a:rPr lang="en-US" sz="2800" dirty="0" smtClean="0"/>
              <a:t>third of the star</a:t>
            </a:r>
            <a:r>
              <a:rPr lang="en-US" sz="2800" spc="-150" dirty="0" smtClean="0"/>
              <a:t>s of </a:t>
            </a:r>
            <a:r>
              <a:rPr lang="en-US" sz="2800" dirty="0" smtClean="0"/>
              <a:t>heaven and threw </a:t>
            </a:r>
            <a:r>
              <a:rPr lang="en-US" sz="2800" spc="-150" dirty="0" smtClean="0"/>
              <a:t>them to the earth. T</a:t>
            </a:r>
            <a:r>
              <a:rPr lang="en-US" sz="2800" spc="-150" dirty="0" smtClean="0"/>
              <a:t>he </a:t>
            </a:r>
            <a:r>
              <a:rPr lang="en-US" sz="2800" dirty="0" smtClean="0"/>
              <a:t>dr</a:t>
            </a:r>
            <a:r>
              <a:rPr lang="en-US" sz="2800" spc="-150" dirty="0" smtClean="0"/>
              <a:t>agon</a:t>
            </a:r>
            <a:r>
              <a:rPr lang="en-US" sz="2800" dirty="0" smtClean="0"/>
              <a:t> stood before the woman who was about to give birth, </a:t>
            </a:r>
            <a:r>
              <a:rPr lang="en-US" sz="2800" spc="-150" dirty="0" smtClean="0"/>
              <a:t>so that when </a:t>
            </a:r>
            <a:r>
              <a:rPr lang="en-US" sz="2800" dirty="0" smtClean="0"/>
              <a:t>she gave birth he might devour her child. </a:t>
            </a:r>
            <a:endParaRPr lang="en-US" sz="2800" dirty="0" smtClean="0"/>
          </a:p>
          <a:p>
            <a:pPr>
              <a:lnSpc>
                <a:spcPct val="90000"/>
              </a:lnSpc>
              <a:spcBef>
                <a:spcPts val="300"/>
              </a:spcBef>
            </a:pPr>
            <a:r>
              <a:rPr lang="en-US" sz="2800" dirty="0" smtClean="0"/>
              <a:t>It seems that, when Satan fell, he took a third of the angels with him</a:t>
            </a:r>
          </a:p>
          <a:p>
            <a:pPr>
              <a:lnSpc>
                <a:spcPct val="90000"/>
              </a:lnSpc>
              <a:spcBef>
                <a:spcPts val="300"/>
              </a:spcBef>
            </a:pPr>
            <a:r>
              <a:rPr lang="en-US" sz="2800" dirty="0" smtClean="0"/>
              <a:t>And they continued the rebellion that Satan started</a:t>
            </a:r>
          </a:p>
          <a:p>
            <a:pPr>
              <a:lnSpc>
                <a:spcPct val="90000"/>
              </a:lnSpc>
              <a:spcBef>
                <a:spcPts val="300"/>
              </a:spcBef>
            </a:pPr>
            <a:r>
              <a:rPr lang="en-US" sz="2800" dirty="0" smtClean="0"/>
              <a:t>Where are those fallen angels now?</a:t>
            </a:r>
          </a:p>
          <a:p>
            <a:pPr>
              <a:lnSpc>
                <a:spcPct val="90000"/>
              </a:lnSpc>
              <a:spcBef>
                <a:spcPts val="300"/>
              </a:spcBef>
              <a:buNone/>
            </a:pPr>
            <a:endParaRPr lang="en-US" sz="2800" dirty="0" smtClean="0"/>
          </a:p>
          <a:p>
            <a:endParaRPr lang="en-US"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953</TotalTime>
  <Words>679</Words>
  <Application>Microsoft Office PowerPoint</Application>
  <PresentationFormat>On-screen Show (4:3)</PresentationFormat>
  <Paragraphs>69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VERSE FOR THE JOURNEY</vt:lpstr>
      <vt:lpstr>RECOGNIZING THE ENEMY</vt:lpstr>
      <vt:lpstr>RECONNAISANCE</vt:lpstr>
      <vt:lpstr>GATHERING INFORMATION</vt:lpstr>
      <vt:lpstr>THE GARDEN OF EDEN</vt:lpstr>
      <vt:lpstr>IT LOOKS LIKE PEOPLE</vt:lpstr>
      <vt:lpstr>WHERE DID DEMONS COME FROM?</vt:lpstr>
      <vt:lpstr>WHAT ABOUT UNCLEAN SPIRITS?</vt:lpstr>
      <vt:lpstr>A GLIMPSE OF HELL</vt:lpstr>
      <vt:lpstr>ABOUT THE ABYSS</vt:lpstr>
      <vt:lpstr>SALVATION FOR FALLEN ANGELS?</vt:lpstr>
    </vt:vector>
  </TitlesOfParts>
  <Company>Gower Rentals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JoLynn Rees</dc:creator>
  <cp:lastModifiedBy>JoLynn Rees</cp:lastModifiedBy>
  <cp:revision>8</cp:revision>
  <dcterms:created xsi:type="dcterms:W3CDTF">2019-12-19T15:54:54Z</dcterms:created>
  <dcterms:modified xsi:type="dcterms:W3CDTF">2020-01-08T21:45:58Z</dcterms:modified>
</cp:coreProperties>
</file>