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15"/>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09C5ED56-55CE-4022-9E2E-708F30DD6A9C}" type="datetimeFigureOut">
              <a:rPr lang="en-US" smtClean="0"/>
              <a:pPr/>
              <a:t>12/30/2019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FF377CA9-05AE-4416-8BC6-73BDB2FCB51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12/30/2019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12/30/2019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12/30/2019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lvl1pPr>
              <a:buClr>
                <a:srgbClr val="002060"/>
              </a:buClr>
              <a:buFont typeface="Wingdings" pitchFamily="2" charset="2"/>
              <a:buChar char="Ø"/>
              <a:defRPr/>
            </a:lvl1pPr>
          </a:lstStyle>
          <a:p>
            <a:r>
              <a:rPr lang="en-US" dirty="0" smtClean="0"/>
              <a:t>Click to edit Master title style</a:t>
            </a:r>
            <a:endParaRPr lang="en-US" dirty="0"/>
          </a:p>
        </p:txBody>
      </p:sp>
      <p:sp>
        <p:nvSpPr>
          <p:cNvPr id="3" name="Content Placeholder 2"/>
          <p:cNvSpPr>
            <a:spLocks noGrp="1"/>
          </p:cNvSpPr>
          <p:nvPr>
            <p:ph idx="1"/>
          </p:nvPr>
        </p:nvSpPr>
        <p:spPr>
          <a:xfrm>
            <a:off x="0" y="1143000"/>
            <a:ext cx="9144000" cy="57150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12/30/2019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12/30/2019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12/30/2019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12/30/2019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12/30/2019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12/30/2019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09FD18-895D-466F-96F8-3A41C755755C}" type="datetimeFigureOut">
              <a:rPr lang="en-US" smtClean="0"/>
              <a:pPr/>
              <a:t>12/30/2019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4E741C31-61DC-4BFE-B1B7-E87030114A8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62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9144000" cy="10668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0" y="1066800"/>
            <a:ext cx="9144000" cy="5791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rgbClr val="003366"/>
          </a:solidFill>
          <a:latin typeface="+mj-lt"/>
          <a:ea typeface="+mj-ea"/>
          <a:cs typeface="+mj-cs"/>
        </a:defRPr>
      </a:lvl1pPr>
    </p:titleStyle>
    <p:bodyStyle>
      <a:lvl1pPr marL="342900" indent="-342900" algn="l" defTabSz="914400" rtl="0" eaLnBrk="1" latinLnBrk="0" hangingPunct="1">
        <a:spcBef>
          <a:spcPct val="20000"/>
        </a:spcBef>
        <a:buFont typeface="Wingdings" pitchFamily="2" charset="2"/>
        <a:buChar char="Ø"/>
        <a:defRPr sz="3200" kern="1200">
          <a:solidFill>
            <a:srgbClr val="003366"/>
          </a:solidFill>
          <a:latin typeface="+mn-lt"/>
          <a:ea typeface="+mn-ea"/>
          <a:cs typeface="+mn-cs"/>
        </a:defRPr>
      </a:lvl1pPr>
      <a:lvl2pPr marL="742950" indent="-285750" algn="l" defTabSz="914400" rtl="0" eaLnBrk="1" latinLnBrk="0" hangingPunct="1">
        <a:spcBef>
          <a:spcPct val="20000"/>
        </a:spcBef>
        <a:buFont typeface="Wingdings" pitchFamily="2" charset="2"/>
        <a:buChar char="Ø"/>
        <a:defRPr sz="2800" kern="1200">
          <a:solidFill>
            <a:srgbClr val="003366"/>
          </a:solidFill>
          <a:latin typeface="+mn-lt"/>
          <a:ea typeface="+mn-ea"/>
          <a:cs typeface="+mn-cs"/>
        </a:defRPr>
      </a:lvl2pPr>
      <a:lvl3pPr marL="1143000" indent="-228600" algn="l" defTabSz="914400" rtl="0" eaLnBrk="1" latinLnBrk="0" hangingPunct="1">
        <a:spcBef>
          <a:spcPct val="20000"/>
        </a:spcBef>
        <a:buFont typeface="Wingdings" pitchFamily="2" charset="2"/>
        <a:buChar char="Ø"/>
        <a:defRPr sz="2400" kern="1200">
          <a:solidFill>
            <a:srgbClr val="003366"/>
          </a:solidFill>
          <a:latin typeface="+mn-lt"/>
          <a:ea typeface="+mn-ea"/>
          <a:cs typeface="+mn-cs"/>
        </a:defRPr>
      </a:lvl3pPr>
      <a:lvl4pPr marL="16002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4pPr>
      <a:lvl5pPr marL="2057400" indent="-228600" algn="l" defTabSz="914400" rtl="0" eaLnBrk="1" latinLnBrk="0" hangingPunct="1">
        <a:spcBef>
          <a:spcPct val="20000"/>
        </a:spcBef>
        <a:buFont typeface="Wingdings" pitchFamily="2" charset="2"/>
        <a:buChar char="Ø"/>
        <a:defRPr sz="2000" kern="1200">
          <a:solidFill>
            <a:srgbClr val="003366"/>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762000" y="1371600"/>
            <a:ext cx="7553325" cy="3048000"/>
          </a:xfrm>
          <a:prstGeom prst="rect">
            <a:avLst/>
          </a:prstGeom>
          <a:blipFill>
            <a:blip r:embed="rId3" cstate="print"/>
            <a:tile tx="0" ty="0" sx="100000" sy="100000" flip="none" algn="tl"/>
          </a:blipFill>
          <a:ln w="9525">
            <a:noFill/>
            <a:miter lim="800000"/>
            <a:headEnd/>
            <a:tailEnd/>
          </a:ln>
          <a:effectLst>
            <a:softEdge rad="317500"/>
          </a:effectLst>
        </p:spPr>
      </p:pic>
      <p:sp>
        <p:nvSpPr>
          <p:cNvPr id="3" name="Subtitle 2"/>
          <p:cNvSpPr>
            <a:spLocks noGrp="1"/>
          </p:cNvSpPr>
          <p:nvPr>
            <p:ph type="subTitle" idx="1"/>
          </p:nvPr>
        </p:nvSpPr>
        <p:spPr>
          <a:xfrm>
            <a:off x="1422400" y="5143500"/>
            <a:ext cx="6400800" cy="1371600"/>
          </a:xfrm>
        </p:spPr>
        <p:txBody>
          <a:bodyPr>
            <a:normAutofit/>
          </a:bodyPr>
          <a:lstStyle/>
          <a:p>
            <a:pPr>
              <a:spcBef>
                <a:spcPts val="0"/>
              </a:spcBef>
            </a:pPr>
            <a:r>
              <a:rPr lang="en-US" sz="2000" dirty="0" smtClean="0">
                <a:solidFill>
                  <a:schemeClr val="tx1">
                    <a:lumMod val="95000"/>
                    <a:lumOff val="5000"/>
                  </a:schemeClr>
                </a:solidFill>
              </a:rPr>
              <a:t>JoLynn Gower</a:t>
            </a:r>
          </a:p>
          <a:p>
            <a:pPr>
              <a:spcBef>
                <a:spcPts val="0"/>
              </a:spcBef>
            </a:pPr>
            <a:r>
              <a:rPr lang="en-US" sz="2000" dirty="0" smtClean="0">
                <a:solidFill>
                  <a:schemeClr val="tx1">
                    <a:lumMod val="95000"/>
                    <a:lumOff val="5000"/>
                  </a:schemeClr>
                </a:solidFill>
              </a:rPr>
              <a:t>Spring 2020</a:t>
            </a:r>
          </a:p>
          <a:p>
            <a:pPr>
              <a:spcBef>
                <a:spcPts val="0"/>
              </a:spcBef>
            </a:pPr>
            <a:r>
              <a:rPr lang="en-US" sz="2000" dirty="0" smtClean="0">
                <a:solidFill>
                  <a:schemeClr val="tx1">
                    <a:lumMod val="95000"/>
                    <a:lumOff val="5000"/>
                  </a:schemeClr>
                </a:solidFill>
              </a:rPr>
              <a:t>217-493-6151</a:t>
            </a:r>
          </a:p>
          <a:p>
            <a:pPr>
              <a:spcBef>
                <a:spcPts val="0"/>
              </a:spcBef>
            </a:pPr>
            <a:r>
              <a:rPr lang="en-US" sz="2000" dirty="0" smtClean="0">
                <a:solidFill>
                  <a:schemeClr val="tx1">
                    <a:lumMod val="95000"/>
                    <a:lumOff val="5000"/>
                  </a:schemeClr>
                </a:solidFill>
              </a:rPr>
              <a:t>jgower@guardingthetruth.org</a:t>
            </a:r>
            <a:endParaRPr lang="en-US" sz="2000" dirty="0">
              <a:solidFill>
                <a:schemeClr val="tx1">
                  <a:lumMod val="95000"/>
                  <a:lumOff val="5000"/>
                </a:schemeClr>
              </a:solidFill>
            </a:endParaRPr>
          </a:p>
        </p:txBody>
      </p:sp>
      <p:sp>
        <p:nvSpPr>
          <p:cNvPr id="5" name="TextBox 4"/>
          <p:cNvSpPr txBox="1"/>
          <p:nvPr/>
        </p:nvSpPr>
        <p:spPr>
          <a:xfrm>
            <a:off x="2514600" y="1600200"/>
            <a:ext cx="4429289" cy="2492990"/>
          </a:xfrm>
          <a:prstGeom prst="rect">
            <a:avLst/>
          </a:prstGeom>
          <a:noFill/>
        </p:spPr>
        <p:txBody>
          <a:bodyPr wrap="square" rtlCol="0">
            <a:spAutoFit/>
          </a:bodyPr>
          <a:lstStyle/>
          <a:p>
            <a:pPr algn="ctr"/>
            <a:r>
              <a:rPr lang="en-US" sz="6000" dirty="0" smtClean="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EN GARDE!</a:t>
            </a:r>
          </a:p>
          <a:p>
            <a:pPr algn="ctr"/>
            <a:r>
              <a:rPr lang="en-US" sz="3200" dirty="0" smtClean="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A STUDY OF UNSEEN FORCES AT WORK</a:t>
            </a:r>
          </a:p>
          <a:p>
            <a:pPr algn="ctr"/>
            <a:r>
              <a:rPr lang="en-US" sz="3200" dirty="0" smtClean="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rPr>
              <a:t> IN OUR WORLD</a:t>
            </a:r>
            <a:endParaRPr lang="en-US" sz="3200" dirty="0">
              <a:solidFill>
                <a:schemeClr val="tx1">
                  <a:lumMod val="95000"/>
                  <a:lumOff val="5000"/>
                </a:schemeClr>
              </a:solidFill>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7" name="TextBox 6"/>
          <p:cNvSpPr txBox="1"/>
          <p:nvPr/>
        </p:nvSpPr>
        <p:spPr>
          <a:xfrm>
            <a:off x="7620000" y="6248400"/>
            <a:ext cx="1295400" cy="369332"/>
          </a:xfrm>
          <a:prstGeom prst="rect">
            <a:avLst/>
          </a:prstGeom>
          <a:noFill/>
        </p:spPr>
        <p:txBody>
          <a:bodyPr wrap="square" rtlCol="0">
            <a:spAutoFit/>
          </a:bodyPr>
          <a:lstStyle/>
          <a:p>
            <a:r>
              <a:rPr lang="en-US" dirty="0" smtClean="0"/>
              <a:t>Lesson 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smtClean="0"/>
              <a:t>PRAYING FOR DELIVERANCE</a:t>
            </a:r>
            <a:endParaRPr lang="en-US" dirty="0"/>
          </a:p>
        </p:txBody>
      </p:sp>
      <p:sp>
        <p:nvSpPr>
          <p:cNvPr id="3" name="Content Placeholder 2"/>
          <p:cNvSpPr>
            <a:spLocks noGrp="1"/>
          </p:cNvSpPr>
          <p:nvPr>
            <p:ph idx="1"/>
          </p:nvPr>
        </p:nvSpPr>
        <p:spPr>
          <a:xfrm>
            <a:off x="0" y="990600"/>
            <a:ext cx="9144000" cy="5867400"/>
          </a:xfrm>
        </p:spPr>
        <p:txBody>
          <a:bodyPr>
            <a:normAutofit lnSpcReduction="10000"/>
          </a:bodyPr>
          <a:lstStyle/>
          <a:p>
            <a:pPr>
              <a:lnSpc>
                <a:spcPct val="98000"/>
              </a:lnSpc>
              <a:spcBef>
                <a:spcPts val="0"/>
              </a:spcBef>
            </a:pPr>
            <a:r>
              <a:rPr lang="en-US" sz="2800" b="1" dirty="0" smtClean="0"/>
              <a:t>Matthew 26:39 </a:t>
            </a:r>
            <a:r>
              <a:rPr lang="en-US" sz="2800" dirty="0" smtClean="0"/>
              <a:t> And He went a little beyond </a:t>
            </a:r>
            <a:r>
              <a:rPr lang="en-US" sz="2800" i="1" dirty="0" smtClean="0"/>
              <a:t>them,</a:t>
            </a:r>
            <a:r>
              <a:rPr lang="en-US" sz="2800" dirty="0" smtClean="0"/>
              <a:t> and fell on His face and prayed, saying, "My Father, if it is possible, let this cup pass from Me; yet not as I will, but as You will.”</a:t>
            </a:r>
          </a:p>
          <a:p>
            <a:pPr>
              <a:lnSpc>
                <a:spcPct val="98000"/>
              </a:lnSpc>
              <a:spcBef>
                <a:spcPts val="0"/>
              </a:spcBef>
            </a:pPr>
            <a:r>
              <a:rPr lang="en-US" sz="2800" dirty="0" smtClean="0"/>
              <a:t>Jesus asked but only if it was in the Father’s will</a:t>
            </a:r>
          </a:p>
          <a:p>
            <a:pPr>
              <a:lnSpc>
                <a:spcPct val="98000"/>
              </a:lnSpc>
              <a:spcBef>
                <a:spcPts val="0"/>
              </a:spcBef>
            </a:pPr>
            <a:r>
              <a:rPr lang="en-US" sz="2800" b="1" dirty="0" smtClean="0"/>
              <a:t>2 Corinthians 12:7-9</a:t>
            </a:r>
            <a:r>
              <a:rPr lang="en-US" sz="2800" baseline="30000" dirty="0" smtClean="0"/>
              <a:t> </a:t>
            </a:r>
            <a:r>
              <a:rPr lang="en-US" sz="2800" dirty="0" smtClean="0"/>
              <a:t> Because of the surpassing greatness of the revelations, for this reason, to keep me from exalting myself, there was given me a thorn in the flesh, a messenger of Satan to torment me—to keep me from exalting myself! Concerning this I implored the Lord three times that it might leave me. </a:t>
            </a:r>
            <a:br>
              <a:rPr lang="en-US" sz="2800" dirty="0" smtClean="0"/>
            </a:br>
            <a:r>
              <a:rPr lang="en-US" sz="2800" dirty="0" smtClean="0"/>
              <a:t>And He has said to me, "My grace is sufficient for you, for power is perfected in weakness." Most gladly, therefore, I will rather boast about my weaknesses, so that the power of Christ may dwell in me.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smtClean="0"/>
              <a:t>RECOGNIZING ATTACK</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200"/>
              </a:spcBef>
            </a:pPr>
            <a:r>
              <a:rPr lang="en-US" sz="2800" dirty="0" smtClean="0"/>
              <a:t>Feeling compelled to do something you know is outside God’s will</a:t>
            </a:r>
          </a:p>
          <a:p>
            <a:pPr>
              <a:lnSpc>
                <a:spcPct val="95000"/>
              </a:lnSpc>
              <a:spcBef>
                <a:spcPts val="200"/>
              </a:spcBef>
            </a:pPr>
            <a:r>
              <a:rPr lang="en-US" sz="2800" dirty="0" smtClean="0"/>
              <a:t>Doubting God and His love and goodness toward you</a:t>
            </a:r>
          </a:p>
          <a:p>
            <a:pPr>
              <a:lnSpc>
                <a:spcPct val="95000"/>
              </a:lnSpc>
              <a:spcBef>
                <a:spcPts val="200"/>
              </a:spcBef>
            </a:pPr>
            <a:r>
              <a:rPr lang="en-US" sz="2800" dirty="0" smtClean="0"/>
              <a:t>Thoughts of dropping out of Christianity</a:t>
            </a:r>
          </a:p>
          <a:p>
            <a:pPr>
              <a:lnSpc>
                <a:spcPct val="95000"/>
              </a:lnSpc>
              <a:spcBef>
                <a:spcPts val="200"/>
              </a:spcBef>
            </a:pPr>
            <a:r>
              <a:rPr lang="en-US" sz="2800" dirty="0" smtClean="0"/>
              <a:t>Doubting the truth of God’s word</a:t>
            </a:r>
          </a:p>
          <a:p>
            <a:pPr>
              <a:lnSpc>
                <a:spcPct val="95000"/>
              </a:lnSpc>
              <a:spcBef>
                <a:spcPts val="200"/>
              </a:spcBef>
            </a:pPr>
            <a:r>
              <a:rPr lang="en-US" sz="2800" dirty="0" smtClean="0"/>
              <a:t>Living with feelings of condemnation even though you have confessed all known sin</a:t>
            </a:r>
          </a:p>
          <a:p>
            <a:pPr>
              <a:lnSpc>
                <a:spcPct val="95000"/>
              </a:lnSpc>
              <a:spcBef>
                <a:spcPts val="200"/>
              </a:spcBef>
            </a:pPr>
            <a:r>
              <a:rPr lang="en-US" sz="2800" dirty="0" smtClean="0"/>
              <a:t>Overwhelmed by depression, often to the point of suicidal thoughts or actions</a:t>
            </a:r>
          </a:p>
          <a:p>
            <a:pPr>
              <a:lnSpc>
                <a:spcPct val="95000"/>
              </a:lnSpc>
              <a:spcBef>
                <a:spcPts val="200"/>
              </a:spcBef>
            </a:pPr>
            <a:r>
              <a:rPr lang="en-US" sz="2800" dirty="0" smtClean="0"/>
              <a:t>Unable to forget derogatory remarks, thoughts, memories, or desires</a:t>
            </a:r>
          </a:p>
          <a:p>
            <a:pPr>
              <a:lnSpc>
                <a:spcPct val="95000"/>
              </a:lnSpc>
              <a:spcBef>
                <a:spcPts val="200"/>
              </a:spcBef>
            </a:pPr>
            <a:r>
              <a:rPr lang="en-US" sz="2800" dirty="0" smtClean="0"/>
              <a:t>Filled with anger, bitterness, </a:t>
            </a:r>
            <a:r>
              <a:rPr lang="en-US" sz="2800" dirty="0" err="1" smtClean="0"/>
              <a:t>unforgiveness</a:t>
            </a:r>
            <a:endParaRPr lang="en-US" sz="2800" dirty="0" smtClean="0"/>
          </a:p>
          <a:p>
            <a:pPr>
              <a:lnSpc>
                <a:spcPct val="95000"/>
              </a:lnSpc>
              <a:spcBef>
                <a:spcPts val="200"/>
              </a:spcBef>
            </a:pPr>
            <a:r>
              <a:rPr lang="en-US" sz="2800" dirty="0" smtClean="0"/>
              <a:t>Sick and doctors don’t know why</a:t>
            </a:r>
            <a:endParaRPr lang="en-US"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smtClean="0"/>
              <a:t>SIGNS OF THE TIMES</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95000"/>
              </a:lnSpc>
              <a:spcBef>
                <a:spcPts val="300"/>
              </a:spcBef>
            </a:pPr>
            <a:r>
              <a:rPr lang="en-US" sz="2800" b="1" dirty="0" smtClean="0"/>
              <a:t>1 Timothy 4:1-2 </a:t>
            </a:r>
            <a:r>
              <a:rPr lang="en-US" sz="2800" dirty="0" smtClean="0"/>
              <a:t> But the Spirit explicitly says that in later times some will fall away from the faith, paying attention to deceitful spirits and doctrines of demons, </a:t>
            </a:r>
            <a:br>
              <a:rPr lang="en-US" sz="2800" dirty="0" smtClean="0"/>
            </a:br>
            <a:r>
              <a:rPr lang="en-US" sz="2800" dirty="0" smtClean="0"/>
              <a:t>by means of the hypocrisy of liars seared in their own conscience as with a branding iron…</a:t>
            </a:r>
          </a:p>
          <a:p>
            <a:pPr>
              <a:lnSpc>
                <a:spcPct val="95000"/>
              </a:lnSpc>
              <a:spcBef>
                <a:spcPts val="300"/>
              </a:spcBef>
            </a:pPr>
            <a:r>
              <a:rPr lang="en-US" sz="2800" b="1" dirty="0" smtClean="0"/>
              <a:t>2 Timothy 3:1-5 </a:t>
            </a:r>
            <a:r>
              <a:rPr lang="en-US" sz="2800" dirty="0" smtClean="0"/>
              <a:t> But realize this, that in the last days difficult times will come.  For men will be lovers of self, lovers of money, boastful, arrogant, revilers, disobedient to parents, ungrateful, unholy, unloving, irreconcilable, malicious gossips, without self-control, brutal, haters of good, treacherous, reckless, conceited, lovers of pleasure rather than lovers of God, holding to a form of godliness, although they have denied its power; Avoid such men as these.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4294967295"/>
          </p:nvPr>
        </p:nvPicPr>
        <p:blipFill>
          <a:blip r:embed="rId2" cstate="print"/>
          <a:srcRect/>
          <a:stretch>
            <a:fillRect/>
          </a:stretch>
        </p:blipFill>
        <p:spPr bwMode="auto">
          <a:xfrm>
            <a:off x="0" y="1066800"/>
            <a:ext cx="9144000" cy="4576763"/>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smtClean="0"/>
              <a:t>VERSE FOR THE JOURNEY</a:t>
            </a:r>
            <a:endParaRPr lang="en-US" dirty="0"/>
          </a:p>
        </p:txBody>
      </p:sp>
      <p:sp>
        <p:nvSpPr>
          <p:cNvPr id="3" name="Content Placeholder 2"/>
          <p:cNvSpPr>
            <a:spLocks noGrp="1"/>
          </p:cNvSpPr>
          <p:nvPr>
            <p:ph idx="1"/>
          </p:nvPr>
        </p:nvSpPr>
        <p:spPr/>
        <p:txBody>
          <a:bodyPr>
            <a:normAutofit/>
          </a:bodyPr>
          <a:lstStyle/>
          <a:p>
            <a:r>
              <a:rPr lang="en-US" sz="2800" b="1" dirty="0" smtClean="0"/>
              <a:t>Ephesians 6:10-13</a:t>
            </a:r>
            <a:r>
              <a:rPr lang="en-US" sz="2800" dirty="0" smtClean="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sz="2800" i="1" dirty="0" smtClean="0"/>
              <a:t>forces</a:t>
            </a:r>
            <a:r>
              <a:rPr lang="en-US" sz="2800" dirty="0" smtClean="0"/>
              <a:t> of wickedness in the heavenly </a:t>
            </a:r>
            <a:r>
              <a:rPr lang="en-US" sz="2800" i="1" dirty="0" smtClean="0"/>
              <a:t>places.</a:t>
            </a:r>
            <a:r>
              <a:rPr lang="en-US" sz="2800" dirty="0" smtClean="0"/>
              <a:t> Therefore, take up the full armor of God, so that you will be able to resist in the evil day, and having done everything, to stand firm. </a:t>
            </a:r>
          </a:p>
          <a:p>
            <a:pPr>
              <a:lnSpc>
                <a:spcPct val="95000"/>
              </a:lnSpc>
              <a:spcBef>
                <a:spcPts val="300"/>
              </a:spcBef>
            </a:pPr>
            <a:r>
              <a:rPr lang="en-US" sz="2800" dirty="0" smtClean="0"/>
              <a:t>Struggle: </a:t>
            </a:r>
            <a:r>
              <a:rPr lang="en-US" sz="2800" i="1" dirty="0" smtClean="0"/>
              <a:t>pale: </a:t>
            </a:r>
            <a:r>
              <a:rPr lang="en-US" sz="2800" dirty="0" smtClean="0"/>
              <a:t>to wrestle; a close quarters combat</a:t>
            </a:r>
          </a:p>
          <a:p>
            <a:pPr>
              <a:lnSpc>
                <a:spcPct val="95000"/>
              </a:lnSpc>
              <a:spcBef>
                <a:spcPts val="300"/>
              </a:spcBef>
            </a:pPr>
            <a:r>
              <a:rPr lang="en-US" sz="2800" dirty="0" smtClean="0"/>
              <a:t>Resist: </a:t>
            </a:r>
            <a:r>
              <a:rPr lang="en-US" sz="2800" i="1" dirty="0" err="1" smtClean="0"/>
              <a:t>anthistemi</a:t>
            </a:r>
            <a:r>
              <a:rPr lang="en-US" sz="2800" i="1" dirty="0" smtClean="0"/>
              <a:t>: </a:t>
            </a:r>
            <a:r>
              <a:rPr lang="en-US" sz="2800" dirty="0" smtClean="0"/>
              <a:t>withstand while opposing</a:t>
            </a:r>
          </a:p>
          <a:p>
            <a:pPr>
              <a:lnSpc>
                <a:spcPct val="95000"/>
              </a:lnSpc>
              <a:spcBef>
                <a:spcPts val="300"/>
              </a:spcBef>
            </a:pPr>
            <a:r>
              <a:rPr lang="en-US" sz="2800" dirty="0" smtClean="0"/>
              <a:t>Stand: </a:t>
            </a:r>
            <a:r>
              <a:rPr lang="en-US" sz="2800" i="1" dirty="0" err="1" smtClean="0"/>
              <a:t>histemi</a:t>
            </a:r>
            <a:r>
              <a:rPr lang="en-US" sz="2800" i="1" dirty="0" smtClean="0"/>
              <a:t>:</a:t>
            </a:r>
            <a:r>
              <a:rPr lang="en-US" sz="2800" dirty="0" smtClean="0"/>
              <a:t> make a stand; be established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smtClean="0"/>
              <a:t>LEARNING TO TRUST GOD</a:t>
            </a:r>
            <a:endParaRPr lang="en-US" dirty="0"/>
          </a:p>
        </p:txBody>
      </p:sp>
      <p:sp>
        <p:nvSpPr>
          <p:cNvPr id="3" name="Content Placeholder 2"/>
          <p:cNvSpPr>
            <a:spLocks noGrp="1"/>
          </p:cNvSpPr>
          <p:nvPr>
            <p:ph idx="1"/>
          </p:nvPr>
        </p:nvSpPr>
        <p:spPr>
          <a:xfrm>
            <a:off x="0" y="990600"/>
            <a:ext cx="9144000" cy="5867400"/>
          </a:xfrm>
        </p:spPr>
        <p:txBody>
          <a:bodyPr>
            <a:normAutofit lnSpcReduction="10000"/>
          </a:bodyPr>
          <a:lstStyle/>
          <a:p>
            <a:pPr>
              <a:lnSpc>
                <a:spcPct val="95000"/>
              </a:lnSpc>
              <a:spcBef>
                <a:spcPts val="400"/>
              </a:spcBef>
            </a:pPr>
            <a:r>
              <a:rPr lang="en-US" sz="2800" dirty="0" smtClean="0"/>
              <a:t>People who are doing things for the kingdom will be opposed by the enemy</a:t>
            </a:r>
          </a:p>
          <a:p>
            <a:pPr>
              <a:lnSpc>
                <a:spcPct val="95000"/>
              </a:lnSpc>
              <a:spcBef>
                <a:spcPts val="400"/>
              </a:spcBef>
            </a:pPr>
            <a:r>
              <a:rPr lang="en-US" sz="2800" b="1" dirty="0" smtClean="0"/>
              <a:t>John 16:33 </a:t>
            </a:r>
            <a:r>
              <a:rPr lang="en-US" sz="2800" dirty="0" smtClean="0"/>
              <a:t> "These things I have spoken to you, so that in Me you may have peace. In the world you have tribulation, but take courage; I have overcome the world." </a:t>
            </a:r>
          </a:p>
          <a:p>
            <a:pPr>
              <a:lnSpc>
                <a:spcPct val="95000"/>
              </a:lnSpc>
              <a:spcBef>
                <a:spcPts val="400"/>
              </a:spcBef>
            </a:pPr>
            <a:r>
              <a:rPr lang="en-US" sz="2800" b="1" dirty="0" smtClean="0"/>
              <a:t>2 Timothy 3:1-5 </a:t>
            </a:r>
            <a:r>
              <a:rPr lang="en-US" sz="2800" dirty="0" smtClean="0"/>
              <a:t> But realize this, that in the last days difficult times will come. For men will be lovers of self, lovers of money, boastful, arrogant, revilers, disobedient to parents, ungrateful, unholy, unloving, irreconcilable, malicious gossips</a:t>
            </a:r>
            <a:r>
              <a:rPr lang="en-US" sz="2800" spc="-150" dirty="0" smtClean="0"/>
              <a:t>, without self-control, brutal, </a:t>
            </a:r>
            <a:r>
              <a:rPr lang="en-US" sz="2800" dirty="0" smtClean="0"/>
              <a:t>haters of good, treacherous, reckless, conceited, lovers of pleasure rather than </a:t>
            </a:r>
            <a:r>
              <a:rPr lang="en-US" sz="2800" spc="-150" dirty="0" smtClean="0"/>
              <a:t>lovers of God, </a:t>
            </a:r>
            <a:r>
              <a:rPr lang="en-US" sz="2800" dirty="0" smtClean="0"/>
              <a:t>holding to a form of godliness, although they have </a:t>
            </a:r>
            <a:r>
              <a:rPr lang="en-US" sz="2800" b="1" dirty="0" smtClean="0"/>
              <a:t>denied its power;</a:t>
            </a:r>
            <a:r>
              <a:rPr lang="en-US" sz="2800" dirty="0" smtClean="0"/>
              <a:t> Avoid such men as these. </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smtClean="0"/>
              <a:t>DENYING THE POWER</a:t>
            </a:r>
            <a:endParaRPr lang="en-US" dirty="0"/>
          </a:p>
        </p:txBody>
      </p:sp>
      <p:sp>
        <p:nvSpPr>
          <p:cNvPr id="3" name="Content Placeholder 2"/>
          <p:cNvSpPr>
            <a:spLocks noGrp="1"/>
          </p:cNvSpPr>
          <p:nvPr>
            <p:ph idx="1"/>
          </p:nvPr>
        </p:nvSpPr>
        <p:spPr>
          <a:xfrm>
            <a:off x="0" y="990600"/>
            <a:ext cx="9144000" cy="5867400"/>
          </a:xfrm>
        </p:spPr>
        <p:txBody>
          <a:bodyPr>
            <a:normAutofit lnSpcReduction="10000"/>
          </a:bodyPr>
          <a:lstStyle/>
          <a:p>
            <a:r>
              <a:rPr lang="en-US" sz="2800" b="1" dirty="0" smtClean="0"/>
              <a:t>Deny: </a:t>
            </a:r>
            <a:r>
              <a:rPr lang="en-US" sz="2800" i="1" dirty="0" err="1" smtClean="0"/>
              <a:t>arneomai</a:t>
            </a:r>
            <a:r>
              <a:rPr lang="en-US" sz="2800" i="1" dirty="0" smtClean="0"/>
              <a:t>: </a:t>
            </a:r>
            <a:r>
              <a:rPr lang="en-US" sz="2800" dirty="0" smtClean="0"/>
              <a:t>to refuse, disown, reject</a:t>
            </a:r>
          </a:p>
          <a:p>
            <a:r>
              <a:rPr lang="en-US" sz="2800" b="1" dirty="0" smtClean="0"/>
              <a:t>Acts 1:8 …</a:t>
            </a:r>
            <a:r>
              <a:rPr lang="en-US" sz="2800" dirty="0" smtClean="0"/>
              <a:t>but you will receive power when the Holy Spirit has come upon you; and you shall be My witnesses both in Jerusalem, and in all Judea and Samaria, and even to the remotest part of the earth.“</a:t>
            </a:r>
          </a:p>
          <a:p>
            <a:pPr algn="ctr">
              <a:spcBef>
                <a:spcPts val="0"/>
              </a:spcBef>
              <a:buNone/>
            </a:pPr>
            <a:endParaRPr lang="en-US" sz="900" b="1" dirty="0" smtClean="0"/>
          </a:p>
          <a:p>
            <a:pPr algn="ctr">
              <a:spcBef>
                <a:spcPts val="0"/>
              </a:spcBef>
              <a:buNone/>
            </a:pPr>
            <a:r>
              <a:rPr lang="en-US" sz="2800" b="1" dirty="0" smtClean="0"/>
              <a:t>DENYING THE POWER IS </a:t>
            </a:r>
          </a:p>
          <a:p>
            <a:pPr algn="ctr">
              <a:spcBef>
                <a:spcPts val="0"/>
              </a:spcBef>
              <a:buNone/>
            </a:pPr>
            <a:r>
              <a:rPr lang="en-US" sz="2800" b="1" dirty="0" smtClean="0"/>
              <a:t>REJECTING THE HOLY SPIRIT</a:t>
            </a:r>
          </a:p>
          <a:p>
            <a:pPr>
              <a:spcBef>
                <a:spcPts val="0"/>
              </a:spcBef>
            </a:pPr>
            <a:endParaRPr lang="en-US" sz="900" b="1" dirty="0" smtClean="0"/>
          </a:p>
          <a:p>
            <a:pPr>
              <a:spcBef>
                <a:spcPts val="0"/>
              </a:spcBef>
            </a:pPr>
            <a:r>
              <a:rPr lang="en-US" sz="2800" b="1" dirty="0" smtClean="0"/>
              <a:t>Matthew 7:22-23  </a:t>
            </a:r>
            <a:r>
              <a:rPr lang="en-US" sz="2800" dirty="0" smtClean="0"/>
              <a:t>"Many will say to Me on that day, 'Lord, Lord, did we not prophesy </a:t>
            </a:r>
            <a:r>
              <a:rPr lang="en-US" sz="2800" b="1" dirty="0" smtClean="0"/>
              <a:t>in Your name</a:t>
            </a:r>
            <a:r>
              <a:rPr lang="en-US" sz="2800" dirty="0" smtClean="0"/>
              <a:t>, and in Your name cast out demons, and in Your name perform many miracles?’ "And then I will declare to them, 'I never knew you; </a:t>
            </a:r>
            <a:r>
              <a:rPr lang="en-US" sz="2800" cap="small" dirty="0" smtClean="0"/>
              <a:t>DEPART FROM</a:t>
            </a:r>
            <a:r>
              <a:rPr lang="en-US" sz="2800" dirty="0" smtClean="0"/>
              <a:t> </a:t>
            </a:r>
            <a:r>
              <a:rPr lang="en-US" sz="2800" cap="small" dirty="0" smtClean="0"/>
              <a:t>ME</a:t>
            </a:r>
            <a:r>
              <a:rPr lang="en-US" sz="2800" dirty="0" smtClean="0"/>
              <a:t>, </a:t>
            </a:r>
            <a:r>
              <a:rPr lang="en-US" sz="2800" cap="small" dirty="0" smtClean="0"/>
              <a:t>YOU WHO PRACTICE LAWLESSNESS</a:t>
            </a:r>
            <a:r>
              <a:rPr lang="en-US" sz="2800" dirty="0" smtClean="0"/>
              <a:t>.’</a:t>
            </a:r>
            <a:r>
              <a:rPr lang="en-US" sz="2800" b="1" dirty="0" smtClean="0"/>
              <a:t>”</a:t>
            </a:r>
          </a:p>
          <a:p>
            <a:pPr>
              <a:spcBef>
                <a:spcPts val="0"/>
              </a:spcBef>
            </a:pPr>
            <a:r>
              <a:rPr lang="en-US" sz="2800" b="1" dirty="0" smtClean="0"/>
              <a:t>In Your name = by your authority</a:t>
            </a:r>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smtClean="0"/>
              <a:t>DECEIVED OR DECEITFUL</a:t>
            </a:r>
            <a:endParaRPr lang="en-US" dirty="0"/>
          </a:p>
        </p:txBody>
      </p:sp>
      <p:sp>
        <p:nvSpPr>
          <p:cNvPr id="3" name="Content Placeholder 2"/>
          <p:cNvSpPr>
            <a:spLocks noGrp="1"/>
          </p:cNvSpPr>
          <p:nvPr>
            <p:ph idx="1"/>
          </p:nvPr>
        </p:nvSpPr>
        <p:spPr/>
        <p:txBody>
          <a:bodyPr>
            <a:normAutofit/>
          </a:bodyPr>
          <a:lstStyle/>
          <a:p>
            <a:pPr>
              <a:lnSpc>
                <a:spcPct val="95000"/>
              </a:lnSpc>
              <a:spcBef>
                <a:spcPts val="300"/>
              </a:spcBef>
            </a:pPr>
            <a:r>
              <a:rPr lang="en-US" sz="2800" dirty="0" smtClean="0"/>
              <a:t>Are such people intentional deceivers?</a:t>
            </a:r>
          </a:p>
          <a:p>
            <a:pPr>
              <a:lnSpc>
                <a:spcPct val="95000"/>
              </a:lnSpc>
              <a:spcBef>
                <a:spcPts val="300"/>
              </a:spcBef>
            </a:pPr>
            <a:r>
              <a:rPr lang="en-US" sz="2800" dirty="0" smtClean="0"/>
              <a:t>Are such people deceived?</a:t>
            </a:r>
          </a:p>
          <a:p>
            <a:pPr>
              <a:lnSpc>
                <a:spcPct val="95000"/>
              </a:lnSpc>
              <a:spcBef>
                <a:spcPts val="300"/>
              </a:spcBef>
            </a:pPr>
            <a:r>
              <a:rPr lang="en-US" sz="2800" dirty="0" smtClean="0"/>
              <a:t>Both-and: sometimes both sides to a question can be right because they are seeing different perspectives of the same truth or different parts of the same truth</a:t>
            </a:r>
          </a:p>
          <a:p>
            <a:pPr>
              <a:lnSpc>
                <a:spcPct val="95000"/>
              </a:lnSpc>
              <a:spcBef>
                <a:spcPts val="300"/>
              </a:spcBef>
            </a:pPr>
            <a:r>
              <a:rPr lang="en-US" sz="2800" dirty="0" smtClean="0"/>
              <a:t>Either-or: sometimes it is impossible for both sides of a debate or argument to be correct</a:t>
            </a:r>
          </a:p>
          <a:p>
            <a:pPr>
              <a:lnSpc>
                <a:spcPct val="95000"/>
              </a:lnSpc>
              <a:spcBef>
                <a:spcPts val="300"/>
              </a:spcBef>
            </a:pPr>
            <a:r>
              <a:rPr lang="en-US" sz="2800" dirty="0" smtClean="0"/>
              <a:t>People who are not in right standing with God are frequently fooled by deception and “buy the lie”</a:t>
            </a:r>
          </a:p>
          <a:p>
            <a:pPr>
              <a:lnSpc>
                <a:spcPct val="95000"/>
              </a:lnSpc>
              <a:spcBef>
                <a:spcPts val="300"/>
              </a:spcBef>
            </a:pPr>
            <a:r>
              <a:rPr lang="en-US" sz="2800" b="1" dirty="0" smtClean="0"/>
              <a:t>John 8:31-32 </a:t>
            </a:r>
            <a:r>
              <a:rPr lang="en-US" sz="2800" dirty="0" smtClean="0"/>
              <a:t> So Jesus was saying to those Jews who had believed Him, "If you continue in My word, </a:t>
            </a:r>
            <a:r>
              <a:rPr lang="en-US" sz="2800" i="1" dirty="0" smtClean="0"/>
              <a:t>then</a:t>
            </a:r>
            <a:r>
              <a:rPr lang="en-US" sz="2800" dirty="0" smtClean="0"/>
              <a:t> you are truly disciples of Mine; and you will know the truth, and the truth will make you free." </a:t>
            </a:r>
          </a:p>
          <a:p>
            <a:pPr>
              <a:lnSpc>
                <a:spcPct val="95000"/>
              </a:lnSpc>
              <a:spcBef>
                <a:spcPts val="300"/>
              </a:spcBef>
            </a:pPr>
            <a:endParaRPr lang="en-US" sz="28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smtClean="0"/>
              <a:t>KNOWLEDGE OF TRUTH</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800" b="1" dirty="0" smtClean="0"/>
              <a:t>Study the word until you know what it says and what it means:  John 17:17 </a:t>
            </a:r>
            <a:r>
              <a:rPr lang="en-US" sz="2800" dirty="0" smtClean="0"/>
              <a:t>"Sanctify them in the truth; Your word is truth.” </a:t>
            </a:r>
          </a:p>
          <a:p>
            <a:pPr>
              <a:lnSpc>
                <a:spcPct val="90000"/>
              </a:lnSpc>
              <a:spcBef>
                <a:spcPts val="200"/>
              </a:spcBef>
            </a:pPr>
            <a:r>
              <a:rPr lang="en-US" sz="2800" dirty="0" smtClean="0"/>
              <a:t>If you know God and His word is true, then there will be responses that follow:</a:t>
            </a:r>
          </a:p>
          <a:p>
            <a:pPr>
              <a:lnSpc>
                <a:spcPct val="90000"/>
              </a:lnSpc>
              <a:spcBef>
                <a:spcPts val="200"/>
              </a:spcBef>
            </a:pPr>
            <a:r>
              <a:rPr lang="en-US" sz="2800" u="sng" dirty="0" smtClean="0"/>
              <a:t>THANKSGIVING:</a:t>
            </a:r>
            <a:r>
              <a:rPr lang="en-US" sz="2800" dirty="0" smtClean="0"/>
              <a:t> </a:t>
            </a:r>
            <a:r>
              <a:rPr lang="en-US" sz="2800" b="1" dirty="0" smtClean="0"/>
              <a:t>1 Thessalonians </a:t>
            </a:r>
            <a:r>
              <a:rPr lang="en-US" sz="2800" b="1" spc="-150" dirty="0" smtClean="0"/>
              <a:t>5:16-19</a:t>
            </a:r>
            <a:r>
              <a:rPr lang="en-US" sz="2800" b="1" dirty="0" smtClean="0"/>
              <a:t> </a:t>
            </a:r>
            <a:r>
              <a:rPr lang="en-US" sz="2800" dirty="0" smtClean="0"/>
              <a:t> Rejoice always; pray without ceasing; in everything give thanks</a:t>
            </a:r>
            <a:r>
              <a:rPr lang="en-US" sz="2800" spc="-150" dirty="0" smtClean="0"/>
              <a:t>; for </a:t>
            </a:r>
            <a:r>
              <a:rPr lang="en-US" sz="2800" dirty="0" smtClean="0"/>
              <a:t>this is God's will for you in Christ Jesus.</a:t>
            </a:r>
            <a:r>
              <a:rPr lang="en-US" sz="2800" baseline="30000" dirty="0" smtClean="0"/>
              <a:t> </a:t>
            </a:r>
            <a:r>
              <a:rPr lang="en-US" sz="2800" dirty="0" smtClean="0"/>
              <a:t> Do not quench the Spirit;</a:t>
            </a:r>
          </a:p>
          <a:p>
            <a:pPr>
              <a:lnSpc>
                <a:spcPct val="90000"/>
              </a:lnSpc>
              <a:spcBef>
                <a:spcPts val="200"/>
              </a:spcBef>
            </a:pPr>
            <a:r>
              <a:rPr lang="en-US" sz="2800" b="1" dirty="0" smtClean="0"/>
              <a:t>Romans 8:28 </a:t>
            </a:r>
            <a:r>
              <a:rPr lang="en-US" sz="2800" dirty="0" smtClean="0"/>
              <a:t>And we know that God causes all things to work together for good to those who love God</a:t>
            </a:r>
            <a:r>
              <a:rPr lang="en-US" sz="2800" spc="-150" dirty="0" smtClean="0"/>
              <a:t>, to those who </a:t>
            </a:r>
            <a:r>
              <a:rPr lang="en-US" sz="2800" dirty="0" smtClean="0"/>
              <a:t>are called according to </a:t>
            </a:r>
            <a:r>
              <a:rPr lang="en-US" sz="2800" i="1" dirty="0" smtClean="0"/>
              <a:t>His</a:t>
            </a:r>
            <a:r>
              <a:rPr lang="en-US" sz="2800" dirty="0" smtClean="0"/>
              <a:t> purpose.</a:t>
            </a:r>
          </a:p>
          <a:p>
            <a:pPr>
              <a:lnSpc>
                <a:spcPct val="90000"/>
              </a:lnSpc>
              <a:spcBef>
                <a:spcPts val="200"/>
              </a:spcBef>
            </a:pPr>
            <a:r>
              <a:rPr lang="en-US" sz="2800" dirty="0" smtClean="0"/>
              <a:t>When we can give thanks in the midst of difficult circumstances, it shows that we </a:t>
            </a:r>
            <a:r>
              <a:rPr lang="en-US" sz="2800" b="1" dirty="0" smtClean="0"/>
              <a:t>know</a:t>
            </a:r>
            <a:r>
              <a:rPr lang="en-US" sz="2800" dirty="0" smtClean="0"/>
              <a:t> and trust God</a:t>
            </a:r>
            <a:endParaRPr lang="en-US"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smtClean="0"/>
              <a:t>WORSHIP</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sz="2800" dirty="0" smtClean="0"/>
              <a:t>Worship during adversity shows that we trust God</a:t>
            </a:r>
          </a:p>
          <a:p>
            <a:pPr>
              <a:lnSpc>
                <a:spcPct val="90000"/>
              </a:lnSpc>
              <a:spcBef>
                <a:spcPts val="200"/>
              </a:spcBef>
            </a:pPr>
            <a:r>
              <a:rPr lang="en-US" sz="2800" b="1" dirty="0" smtClean="0"/>
              <a:t>Exodus 33:19 </a:t>
            </a:r>
            <a:r>
              <a:rPr lang="en-US" sz="2800" dirty="0" smtClean="0"/>
              <a:t> And He said, "I Myself will make all My goodness pass before you, and will proclaim the name of the </a:t>
            </a:r>
            <a:r>
              <a:rPr lang="en-US" sz="2800" cap="small" dirty="0" smtClean="0"/>
              <a:t>LORD</a:t>
            </a:r>
            <a:r>
              <a:rPr lang="en-US" sz="2800" dirty="0" smtClean="0"/>
              <a:t> before you; and I will be gracious to whom I will be gracious, and will show compassion on whom I will show compassion." </a:t>
            </a:r>
          </a:p>
          <a:p>
            <a:pPr>
              <a:lnSpc>
                <a:spcPct val="90000"/>
              </a:lnSpc>
              <a:spcBef>
                <a:spcPts val="200"/>
              </a:spcBef>
            </a:pPr>
            <a:r>
              <a:rPr lang="en-US" sz="2800" dirty="0" smtClean="0"/>
              <a:t>God has a right to do as He pleases; He doesn’t wield His sovereign power as a tyrant</a:t>
            </a:r>
          </a:p>
          <a:p>
            <a:pPr>
              <a:lnSpc>
                <a:spcPct val="90000"/>
              </a:lnSpc>
              <a:spcBef>
                <a:spcPts val="200"/>
              </a:spcBef>
            </a:pPr>
            <a:r>
              <a:rPr lang="en-US" sz="2800" b="1" dirty="0" smtClean="0"/>
              <a:t>Matthew 4:8-10 </a:t>
            </a:r>
            <a:r>
              <a:rPr lang="en-US" sz="2800" dirty="0" smtClean="0"/>
              <a:t> Again, the devil took Him to a very high mountain and showed Him </a:t>
            </a:r>
            <a:r>
              <a:rPr lang="en-US" sz="2800" spc="-150" dirty="0" smtClean="0"/>
              <a:t>all the </a:t>
            </a:r>
            <a:r>
              <a:rPr lang="en-US" sz="2800" dirty="0" smtClean="0"/>
              <a:t>kingdoms of the world and their glory; and he said to Him, "All these things I will give You, if You fall down and worship me.” Then Jesus said to him</a:t>
            </a:r>
            <a:r>
              <a:rPr lang="en-US" sz="2800" spc="-150" dirty="0" smtClean="0"/>
              <a:t>, "Go, </a:t>
            </a:r>
            <a:r>
              <a:rPr lang="en-US" sz="2800" dirty="0" smtClean="0"/>
              <a:t>Satan! For it is written, '</a:t>
            </a:r>
            <a:r>
              <a:rPr lang="en-US" sz="2800" cap="small" dirty="0" smtClean="0"/>
              <a:t>YOU SHALL WORSHIP THE</a:t>
            </a:r>
            <a:r>
              <a:rPr lang="en-US" sz="2800" dirty="0" smtClean="0"/>
              <a:t> </a:t>
            </a:r>
            <a:r>
              <a:rPr lang="en-US" sz="2800" cap="small" dirty="0" smtClean="0"/>
              <a:t>LORD YOUR</a:t>
            </a:r>
            <a:r>
              <a:rPr lang="en-US" sz="2800" dirty="0" smtClean="0"/>
              <a:t> </a:t>
            </a:r>
            <a:r>
              <a:rPr lang="en-US" sz="2800" cap="small" dirty="0" smtClean="0"/>
              <a:t>GOD</a:t>
            </a:r>
            <a:r>
              <a:rPr lang="en-US" sz="2800" dirty="0" smtClean="0"/>
              <a:t>, </a:t>
            </a:r>
            <a:r>
              <a:rPr lang="en-US" sz="2800" cap="small" dirty="0" smtClean="0"/>
              <a:t>AND</a:t>
            </a:r>
            <a:r>
              <a:rPr lang="en-US" sz="2800" dirty="0" smtClean="0"/>
              <a:t> </a:t>
            </a:r>
            <a:r>
              <a:rPr lang="en-US" sz="2800" cap="small" dirty="0" smtClean="0"/>
              <a:t>SERVE</a:t>
            </a:r>
            <a:r>
              <a:rPr lang="en-US" sz="2800" dirty="0" smtClean="0"/>
              <a:t> </a:t>
            </a:r>
            <a:r>
              <a:rPr lang="en-US" sz="2800" cap="small" dirty="0" smtClean="0"/>
              <a:t>HIM ONLY</a:t>
            </a:r>
            <a:r>
              <a:rPr lang="en-US" sz="2800" dirty="0" smtClean="0"/>
              <a:t>.’”</a:t>
            </a:r>
            <a:endParaRPr lang="en-US"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pPr>
              <a:buNone/>
            </a:pPr>
            <a:r>
              <a:rPr lang="en-US" dirty="0" smtClean="0"/>
              <a:t>HUMILITY</a:t>
            </a:r>
            <a:endParaRPr lang="en-US" dirty="0"/>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sz="2800" dirty="0" smtClean="0"/>
              <a:t>Humility is both a response to trials as well as its fruit</a:t>
            </a:r>
          </a:p>
          <a:p>
            <a:pPr>
              <a:lnSpc>
                <a:spcPct val="90000"/>
              </a:lnSpc>
              <a:spcBef>
                <a:spcPts val="200"/>
              </a:spcBef>
            </a:pPr>
            <a:r>
              <a:rPr lang="en-US" sz="2800" b="1" dirty="0" smtClean="0"/>
              <a:t>1 Peter 5:6-10  </a:t>
            </a:r>
            <a:r>
              <a:rPr lang="en-US" sz="2800" dirty="0" smtClean="0"/>
              <a:t>Therefore humble yourselves under the mighty hand of God, that He may exalt you at the proper time, casting all your anxiety on Him, because He cares for you. Be of sober </a:t>
            </a:r>
            <a:r>
              <a:rPr lang="en-US" sz="2800" i="1" dirty="0" smtClean="0"/>
              <a:t>spirit,</a:t>
            </a:r>
            <a:r>
              <a:rPr lang="en-US" sz="2800" dirty="0" smtClean="0"/>
              <a:t> be on the alert. Your adversary, the devil, prowls around like a roaring lion, seeking someone to devour. But resist him, firm in </a:t>
            </a:r>
            <a:r>
              <a:rPr lang="en-US" sz="2800" i="1" dirty="0" smtClean="0"/>
              <a:t>your</a:t>
            </a:r>
            <a:r>
              <a:rPr lang="en-US" sz="2800" dirty="0" smtClean="0"/>
              <a:t> faith, knowing that the same experiences of suffering are being accomplished by your brethren who are in the world. After you have suffered for a little while, the God of all grace, who called you to His eternal glory in Christ, will Himself perfect, confirm, strengthen </a:t>
            </a:r>
            <a:r>
              <a:rPr lang="en-US" sz="2800" i="1" dirty="0" smtClean="0"/>
              <a:t>and</a:t>
            </a:r>
            <a:r>
              <a:rPr lang="en-US" sz="2800" dirty="0" smtClean="0"/>
              <a:t> establish you. </a:t>
            </a:r>
          </a:p>
          <a:p>
            <a:pPr>
              <a:lnSpc>
                <a:spcPct val="90000"/>
              </a:lnSpc>
              <a:spcBef>
                <a:spcPts val="200"/>
              </a:spcBef>
            </a:pPr>
            <a:r>
              <a:rPr lang="en-US" sz="2800" b="1" dirty="0" smtClean="0"/>
              <a:t>James 4:6</a:t>
            </a:r>
            <a:r>
              <a:rPr lang="en-US" sz="2800" dirty="0" smtClean="0"/>
              <a:t>…"</a:t>
            </a:r>
            <a:r>
              <a:rPr lang="en-US" sz="2400" cap="small" dirty="0" smtClean="0"/>
              <a:t>GOD IS OPPOSED TO THE PROUD</a:t>
            </a:r>
            <a:r>
              <a:rPr lang="en-US" sz="2400" dirty="0" smtClean="0"/>
              <a:t>, </a:t>
            </a:r>
            <a:r>
              <a:rPr lang="en-US" sz="2400" cap="small" dirty="0" smtClean="0"/>
              <a:t>BUT GIVES GRACE TO THE HUMBLE</a:t>
            </a:r>
            <a:r>
              <a:rPr lang="en-US" sz="2800" dirty="0" smtClean="0"/>
              <a:t>.” </a:t>
            </a:r>
            <a:endParaRPr lang="en-US"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dirty="0" smtClean="0"/>
              <a:t>FORGIVENESS</a:t>
            </a:r>
            <a:endParaRPr lang="en-US" dirty="0"/>
          </a:p>
        </p:txBody>
      </p:sp>
      <p:sp>
        <p:nvSpPr>
          <p:cNvPr id="3" name="Content Placeholder 2"/>
          <p:cNvSpPr>
            <a:spLocks noGrp="1"/>
          </p:cNvSpPr>
          <p:nvPr>
            <p:ph idx="1"/>
          </p:nvPr>
        </p:nvSpPr>
        <p:spPr/>
        <p:txBody>
          <a:bodyPr>
            <a:normAutofit/>
          </a:bodyPr>
          <a:lstStyle/>
          <a:p>
            <a:r>
              <a:rPr lang="en-US" sz="2800" dirty="0" smtClean="0"/>
              <a:t>Adversity often comes at the hands of people who commit deliberate, hurtful actions</a:t>
            </a:r>
          </a:p>
          <a:p>
            <a:r>
              <a:rPr lang="en-US" sz="2800" dirty="0" smtClean="0"/>
              <a:t>Our nature is to harbor resentment and seek revenge</a:t>
            </a:r>
          </a:p>
          <a:p>
            <a:r>
              <a:rPr lang="en-US" sz="2800" b="1" dirty="0" smtClean="0"/>
              <a:t>Ephesians 4:31-32 </a:t>
            </a:r>
            <a:r>
              <a:rPr lang="en-US" sz="2800" dirty="0" smtClean="0"/>
              <a:t> Let all bitterness and wrath and anger and clamor and slander be put away from you, along with all malice.  Be kind to one another, tender-hearted, forgiving each other, just as God in Christ also has forgiven you. </a:t>
            </a:r>
          </a:p>
          <a:p>
            <a:r>
              <a:rPr lang="en-US" sz="2800" b="1" dirty="0" smtClean="0"/>
              <a:t>Hebrews 10:30-31  </a:t>
            </a:r>
            <a:r>
              <a:rPr lang="en-US" sz="2800" dirty="0" smtClean="0"/>
              <a:t>For we know Him who said, "</a:t>
            </a:r>
            <a:r>
              <a:rPr lang="en-US" sz="2400" cap="small" dirty="0" smtClean="0"/>
              <a:t>VENGEANCE IS</a:t>
            </a:r>
            <a:r>
              <a:rPr lang="en-US" sz="2400" dirty="0" smtClean="0"/>
              <a:t> </a:t>
            </a:r>
            <a:r>
              <a:rPr lang="en-US" sz="2400" cap="small" dirty="0" smtClean="0"/>
              <a:t>MINE</a:t>
            </a:r>
            <a:r>
              <a:rPr lang="en-US" sz="2400" dirty="0" smtClean="0"/>
              <a:t>, I </a:t>
            </a:r>
            <a:r>
              <a:rPr lang="en-US" sz="2400" cap="small" dirty="0" smtClean="0"/>
              <a:t>WILL REPAY</a:t>
            </a:r>
            <a:r>
              <a:rPr lang="en-US" sz="2400" dirty="0" smtClean="0"/>
              <a:t>." </a:t>
            </a:r>
            <a:r>
              <a:rPr lang="en-US" sz="2800" dirty="0" smtClean="0"/>
              <a:t>And again, "</a:t>
            </a:r>
            <a:r>
              <a:rPr lang="en-US" sz="2400" cap="small" dirty="0" smtClean="0"/>
              <a:t>THE</a:t>
            </a:r>
            <a:r>
              <a:rPr lang="en-US" sz="2400" dirty="0" smtClean="0"/>
              <a:t> </a:t>
            </a:r>
            <a:r>
              <a:rPr lang="en-US" sz="2400" cap="small" dirty="0" smtClean="0"/>
              <a:t>LORD WILL JUDGE</a:t>
            </a:r>
            <a:r>
              <a:rPr lang="en-US" sz="2400" dirty="0" smtClean="0"/>
              <a:t> </a:t>
            </a:r>
            <a:r>
              <a:rPr lang="en-US" sz="2400" cap="small" dirty="0" smtClean="0"/>
              <a:t>HIS PEOPLE</a:t>
            </a:r>
            <a:r>
              <a:rPr lang="en-US" sz="2400" dirty="0" smtClean="0"/>
              <a:t>.”  </a:t>
            </a:r>
            <a:r>
              <a:rPr lang="en-US" sz="2800" dirty="0" smtClean="0"/>
              <a:t>It is a terrifying thing to fall into the hands of the living God. </a:t>
            </a:r>
          </a:p>
          <a:p>
            <a:endParaRPr lang="en-US" sz="28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578</TotalTime>
  <Words>580</Words>
  <Application>Microsoft Office PowerPoint</Application>
  <PresentationFormat>On-screen Show (4:3)</PresentationFormat>
  <Paragraphs>70</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VERSE FOR THE JOURNEY</vt:lpstr>
      <vt:lpstr>LEARNING TO TRUST GOD</vt:lpstr>
      <vt:lpstr>DENYING THE POWER</vt:lpstr>
      <vt:lpstr>DECEIVED OR DECEITFUL</vt:lpstr>
      <vt:lpstr>KNOWLEDGE OF TRUTH</vt:lpstr>
      <vt:lpstr>WORSHIP</vt:lpstr>
      <vt:lpstr>HUMILITY</vt:lpstr>
      <vt:lpstr>FORGIVENESS</vt:lpstr>
      <vt:lpstr>PRAYING FOR DELIVERANCE</vt:lpstr>
      <vt:lpstr>RECOGNIZING ATTACK</vt:lpstr>
      <vt:lpstr>SIGNS OF THE TIMES</vt:lpstr>
      <vt:lpstr>Slide 13</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6</cp:revision>
  <dcterms:created xsi:type="dcterms:W3CDTF">2019-12-19T15:54:54Z</dcterms:created>
  <dcterms:modified xsi:type="dcterms:W3CDTF">2019-12-30T16:52:03Z</dcterms:modified>
</cp:coreProperties>
</file>