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
  </p:notesMasterIdLst>
  <p:sldIdLst>
    <p:sldId id="258" r:id="rId2"/>
    <p:sldId id="256" r:id="rId3"/>
    <p:sldId id="263" r:id="rId4"/>
    <p:sldId id="261" r:id="rId5"/>
    <p:sldId id="260" r:id="rId6"/>
    <p:sldId id="262" r:id="rId7"/>
    <p:sldId id="264" r:id="rId8"/>
    <p:sldId id="265" r:id="rId9"/>
    <p:sldId id="266" r:id="rId10"/>
    <p:sldId id="267" r:id="rId11"/>
    <p:sldId id="268" r:id="rId12"/>
    <p:sldId id="259" r:id="rId13"/>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5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291" autoAdjust="0"/>
  </p:normalViewPr>
  <p:slideViewPr>
    <p:cSldViewPr snapToGrid="0">
      <p:cViewPr varScale="1">
        <p:scale>
          <a:sx n="68" d="100"/>
          <a:sy n="68" d="100"/>
        </p:scale>
        <p:origin x="1470" y="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7103" cy="470663"/>
          </a:xfrm>
          <a:prstGeom prst="rect">
            <a:avLst/>
          </a:prstGeom>
        </p:spPr>
        <p:txBody>
          <a:bodyPr vert="horz" lIns="93576" tIns="46787" rIns="93576" bIns="46787" rtlCol="0"/>
          <a:lstStyle>
            <a:lvl1pPr algn="l">
              <a:defRPr sz="1200"/>
            </a:lvl1pPr>
          </a:lstStyle>
          <a:p>
            <a:endParaRPr lang="en-US"/>
          </a:p>
        </p:txBody>
      </p:sp>
      <p:sp>
        <p:nvSpPr>
          <p:cNvPr id="3" name="Date Placeholder 2"/>
          <p:cNvSpPr>
            <a:spLocks noGrp="1"/>
          </p:cNvSpPr>
          <p:nvPr>
            <p:ph type="dt" idx="1"/>
          </p:nvPr>
        </p:nvSpPr>
        <p:spPr>
          <a:xfrm>
            <a:off x="4023783" y="1"/>
            <a:ext cx="3077103" cy="470663"/>
          </a:xfrm>
          <a:prstGeom prst="rect">
            <a:avLst/>
          </a:prstGeom>
        </p:spPr>
        <p:txBody>
          <a:bodyPr vert="horz" lIns="93576" tIns="46787" rIns="93576" bIns="46787" rtlCol="0"/>
          <a:lstStyle>
            <a:lvl1pPr algn="r">
              <a:defRPr sz="1200"/>
            </a:lvl1pPr>
          </a:lstStyle>
          <a:p>
            <a:fld id="{1BC00777-AD18-4942-9C2D-8648A452A832}" type="datetimeFigureOut">
              <a:rPr lang="en-US" smtClean="0"/>
              <a:t>4/26/2020</a:t>
            </a:fld>
            <a:endParaRPr lang="en-US"/>
          </a:p>
        </p:txBody>
      </p:sp>
      <p:sp>
        <p:nvSpPr>
          <p:cNvPr id="4" name="Slide Image Placeholder 3"/>
          <p:cNvSpPr>
            <a:spLocks noGrp="1" noRot="1" noChangeAspect="1"/>
          </p:cNvSpPr>
          <p:nvPr>
            <p:ph type="sldImg" idx="2"/>
          </p:nvPr>
        </p:nvSpPr>
        <p:spPr>
          <a:xfrm>
            <a:off x="1439863" y="1174750"/>
            <a:ext cx="4222750" cy="3167063"/>
          </a:xfrm>
          <a:prstGeom prst="rect">
            <a:avLst/>
          </a:prstGeom>
          <a:noFill/>
          <a:ln w="12700">
            <a:solidFill>
              <a:prstClr val="black"/>
            </a:solidFill>
          </a:ln>
        </p:spPr>
        <p:txBody>
          <a:bodyPr vert="horz" lIns="93576" tIns="46787" rIns="93576" bIns="46787" rtlCol="0" anchor="ctr"/>
          <a:lstStyle/>
          <a:p>
            <a:endParaRPr lang="en-US"/>
          </a:p>
        </p:txBody>
      </p:sp>
      <p:sp>
        <p:nvSpPr>
          <p:cNvPr id="5" name="Notes Placeholder 4"/>
          <p:cNvSpPr>
            <a:spLocks noGrp="1"/>
          </p:cNvSpPr>
          <p:nvPr>
            <p:ph type="body" sz="quarter" idx="3"/>
          </p:nvPr>
        </p:nvSpPr>
        <p:spPr>
          <a:xfrm>
            <a:off x="709611" y="4518360"/>
            <a:ext cx="5683253" cy="3695938"/>
          </a:xfrm>
          <a:prstGeom prst="rect">
            <a:avLst/>
          </a:prstGeom>
        </p:spPr>
        <p:txBody>
          <a:bodyPr vert="horz" lIns="93576" tIns="46787" rIns="93576" bIns="467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917812"/>
            <a:ext cx="3077103" cy="470663"/>
          </a:xfrm>
          <a:prstGeom prst="rect">
            <a:avLst/>
          </a:prstGeom>
        </p:spPr>
        <p:txBody>
          <a:bodyPr vert="horz" lIns="93576" tIns="46787" rIns="93576" bIns="46787" rtlCol="0" anchor="b"/>
          <a:lstStyle>
            <a:lvl1pPr algn="l">
              <a:defRPr sz="1200"/>
            </a:lvl1pPr>
          </a:lstStyle>
          <a:p>
            <a:endParaRPr lang="en-US"/>
          </a:p>
        </p:txBody>
      </p:sp>
      <p:sp>
        <p:nvSpPr>
          <p:cNvPr id="7" name="Slide Number Placeholder 6"/>
          <p:cNvSpPr>
            <a:spLocks noGrp="1"/>
          </p:cNvSpPr>
          <p:nvPr>
            <p:ph type="sldNum" sz="quarter" idx="5"/>
          </p:nvPr>
        </p:nvSpPr>
        <p:spPr>
          <a:xfrm>
            <a:off x="4023783" y="8917812"/>
            <a:ext cx="3077103" cy="470663"/>
          </a:xfrm>
          <a:prstGeom prst="rect">
            <a:avLst/>
          </a:prstGeom>
        </p:spPr>
        <p:txBody>
          <a:bodyPr vert="horz" lIns="93576" tIns="46787" rIns="93576" bIns="46787" rtlCol="0" anchor="b"/>
          <a:lstStyle>
            <a:lvl1pPr algn="r">
              <a:defRPr sz="1200"/>
            </a:lvl1pPr>
          </a:lstStyle>
          <a:p>
            <a:fld id="{10B30750-CF6F-464E-9BFB-BBDB3A255D15}" type="slidenum">
              <a:rPr lang="en-US" smtClean="0"/>
              <a:t>‹#›</a:t>
            </a:fld>
            <a:endParaRPr lang="en-US"/>
          </a:p>
        </p:txBody>
      </p:sp>
    </p:spTree>
    <p:extLst>
      <p:ext uri="{BB962C8B-B14F-4D97-AF65-F5344CB8AC3E}">
        <p14:creationId xmlns:p14="http://schemas.microsoft.com/office/powerpoint/2010/main" val="1125113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B30750-CF6F-464E-9BFB-BBDB3A255D15}" type="slidenum">
              <a:rPr lang="en-US" smtClean="0"/>
              <a:t>2</a:t>
            </a:fld>
            <a:endParaRPr lang="en-US"/>
          </a:p>
        </p:txBody>
      </p:sp>
    </p:spTree>
    <p:extLst>
      <p:ext uri="{BB962C8B-B14F-4D97-AF65-F5344CB8AC3E}">
        <p14:creationId xmlns:p14="http://schemas.microsoft.com/office/powerpoint/2010/main" val="3039627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900"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5"/>
          </p:nvPr>
        </p:nvSpPr>
        <p:spPr/>
        <p:txBody>
          <a:bodyPr/>
          <a:lstStyle/>
          <a:p>
            <a:fld id="{10B30750-CF6F-464E-9BFB-BBDB3A255D15}" type="slidenum">
              <a:rPr lang="en-US" smtClean="0"/>
              <a:t>4</a:t>
            </a:fld>
            <a:endParaRPr lang="en-US"/>
          </a:p>
        </p:txBody>
      </p:sp>
    </p:spTree>
    <p:extLst>
      <p:ext uri="{BB962C8B-B14F-4D97-AF65-F5344CB8AC3E}">
        <p14:creationId xmlns:p14="http://schemas.microsoft.com/office/powerpoint/2010/main" val="631953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B30750-CF6F-464E-9BFB-BBDB3A255D15}" type="slidenum">
              <a:rPr lang="en-US" smtClean="0"/>
              <a:t>5</a:t>
            </a:fld>
            <a:endParaRPr lang="en-US"/>
          </a:p>
        </p:txBody>
      </p:sp>
    </p:spTree>
    <p:extLst>
      <p:ext uri="{BB962C8B-B14F-4D97-AF65-F5344CB8AC3E}">
        <p14:creationId xmlns:p14="http://schemas.microsoft.com/office/powerpoint/2010/main" val="1849068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HEN</a:t>
            </a:r>
          </a:p>
        </p:txBody>
      </p:sp>
      <p:sp>
        <p:nvSpPr>
          <p:cNvPr id="4" name="Slide Number Placeholder 3"/>
          <p:cNvSpPr>
            <a:spLocks noGrp="1"/>
          </p:cNvSpPr>
          <p:nvPr>
            <p:ph type="sldNum" sz="quarter" idx="5"/>
          </p:nvPr>
        </p:nvSpPr>
        <p:spPr/>
        <p:txBody>
          <a:bodyPr/>
          <a:lstStyle/>
          <a:p>
            <a:fld id="{10B30750-CF6F-464E-9BFB-BBDB3A255D15}" type="slidenum">
              <a:rPr lang="en-US" smtClean="0"/>
              <a:t>10</a:t>
            </a:fld>
            <a:endParaRPr lang="en-US"/>
          </a:p>
        </p:txBody>
      </p:sp>
    </p:spTree>
    <p:extLst>
      <p:ext uri="{BB962C8B-B14F-4D97-AF65-F5344CB8AC3E}">
        <p14:creationId xmlns:p14="http://schemas.microsoft.com/office/powerpoint/2010/main" val="3457685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B30750-CF6F-464E-9BFB-BBDB3A255D15}" type="slidenum">
              <a:rPr lang="en-US" smtClean="0"/>
              <a:t>11</a:t>
            </a:fld>
            <a:endParaRPr lang="en-US"/>
          </a:p>
        </p:txBody>
      </p:sp>
    </p:spTree>
    <p:extLst>
      <p:ext uri="{BB962C8B-B14F-4D97-AF65-F5344CB8AC3E}">
        <p14:creationId xmlns:p14="http://schemas.microsoft.com/office/powerpoint/2010/main" val="2698766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8ECB4C3-9D8A-4199-9BF8-BA88866E79FB}" type="datetimeFigureOut">
              <a:rPr lang="en-US" smtClean="0"/>
              <a:t>4/26/2020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F05D5B-6BD5-4F60-86C5-06C1A15E9FC9}" type="slidenum">
              <a:rPr lang="en-US" smtClean="0"/>
              <a:t>‹#›</a:t>
            </a:fld>
            <a:endParaRPr lang="en-US"/>
          </a:p>
        </p:txBody>
      </p:sp>
    </p:spTree>
    <p:extLst>
      <p:ext uri="{BB962C8B-B14F-4D97-AF65-F5344CB8AC3E}">
        <p14:creationId xmlns:p14="http://schemas.microsoft.com/office/powerpoint/2010/main" val="3871380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ECB4C3-9D8A-4199-9BF8-BA88866E79FB}" type="datetimeFigureOut">
              <a:rPr lang="en-US" smtClean="0"/>
              <a:t>4/26/2020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F05D5B-6BD5-4F60-86C5-06C1A15E9FC9}" type="slidenum">
              <a:rPr lang="en-US" smtClean="0"/>
              <a:t>‹#›</a:t>
            </a:fld>
            <a:endParaRPr lang="en-US"/>
          </a:p>
        </p:txBody>
      </p:sp>
    </p:spTree>
    <p:extLst>
      <p:ext uri="{BB962C8B-B14F-4D97-AF65-F5344CB8AC3E}">
        <p14:creationId xmlns:p14="http://schemas.microsoft.com/office/powerpoint/2010/main" val="2761296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ECB4C3-9D8A-4199-9BF8-BA88866E79FB}" type="datetimeFigureOut">
              <a:rPr lang="en-US" smtClean="0"/>
              <a:t>4/26/2020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F05D5B-6BD5-4F60-86C5-06C1A15E9FC9}" type="slidenum">
              <a:rPr lang="en-US" smtClean="0"/>
              <a:t>‹#›</a:t>
            </a:fld>
            <a:endParaRPr lang="en-US"/>
          </a:p>
        </p:txBody>
      </p:sp>
    </p:spTree>
    <p:extLst>
      <p:ext uri="{BB962C8B-B14F-4D97-AF65-F5344CB8AC3E}">
        <p14:creationId xmlns:p14="http://schemas.microsoft.com/office/powerpoint/2010/main" val="899693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8ECB4C3-9D8A-4199-9BF8-BA88866E79FB}" type="datetimeFigureOut">
              <a:rPr lang="en-US" smtClean="0"/>
              <a:t>4/26/2020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F05D5B-6BD5-4F60-86C5-06C1A15E9FC9}" type="slidenum">
              <a:rPr lang="en-US" smtClean="0"/>
              <a:t>‹#›</a:t>
            </a:fld>
            <a:endParaRPr lang="en-US"/>
          </a:p>
        </p:txBody>
      </p:sp>
    </p:spTree>
    <p:extLst>
      <p:ext uri="{BB962C8B-B14F-4D97-AF65-F5344CB8AC3E}">
        <p14:creationId xmlns:p14="http://schemas.microsoft.com/office/powerpoint/2010/main" val="3297574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ECB4C3-9D8A-4199-9BF8-BA88866E79FB}" type="datetimeFigureOut">
              <a:rPr lang="en-US" smtClean="0"/>
              <a:t>4/26/2020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F05D5B-6BD5-4F60-86C5-06C1A15E9FC9}" type="slidenum">
              <a:rPr lang="en-US" smtClean="0"/>
              <a:t>‹#›</a:t>
            </a:fld>
            <a:endParaRPr lang="en-US"/>
          </a:p>
        </p:txBody>
      </p:sp>
    </p:spTree>
    <p:extLst>
      <p:ext uri="{BB962C8B-B14F-4D97-AF65-F5344CB8AC3E}">
        <p14:creationId xmlns:p14="http://schemas.microsoft.com/office/powerpoint/2010/main" val="2121737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8ECB4C3-9D8A-4199-9BF8-BA88866E79FB}" type="datetimeFigureOut">
              <a:rPr lang="en-US" smtClean="0"/>
              <a:t>4/26/2020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F05D5B-6BD5-4F60-86C5-06C1A15E9FC9}" type="slidenum">
              <a:rPr lang="en-US" smtClean="0"/>
              <a:t>‹#›</a:t>
            </a:fld>
            <a:endParaRPr lang="en-US"/>
          </a:p>
        </p:txBody>
      </p:sp>
    </p:spTree>
    <p:extLst>
      <p:ext uri="{BB962C8B-B14F-4D97-AF65-F5344CB8AC3E}">
        <p14:creationId xmlns:p14="http://schemas.microsoft.com/office/powerpoint/2010/main" val="3377464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8ECB4C3-9D8A-4199-9BF8-BA88866E79FB}" type="datetimeFigureOut">
              <a:rPr lang="en-US" smtClean="0"/>
              <a:t>4/26/2020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F05D5B-6BD5-4F60-86C5-06C1A15E9FC9}" type="slidenum">
              <a:rPr lang="en-US" smtClean="0"/>
              <a:t>‹#›</a:t>
            </a:fld>
            <a:endParaRPr lang="en-US"/>
          </a:p>
        </p:txBody>
      </p:sp>
    </p:spTree>
    <p:extLst>
      <p:ext uri="{BB962C8B-B14F-4D97-AF65-F5344CB8AC3E}">
        <p14:creationId xmlns:p14="http://schemas.microsoft.com/office/powerpoint/2010/main" val="31073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8ECB4C3-9D8A-4199-9BF8-BA88866E79FB}" type="datetimeFigureOut">
              <a:rPr lang="en-US" smtClean="0"/>
              <a:t>4/26/2020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F05D5B-6BD5-4F60-86C5-06C1A15E9FC9}" type="slidenum">
              <a:rPr lang="en-US" smtClean="0"/>
              <a:t>‹#›</a:t>
            </a:fld>
            <a:endParaRPr lang="en-US"/>
          </a:p>
        </p:txBody>
      </p:sp>
    </p:spTree>
    <p:extLst>
      <p:ext uri="{BB962C8B-B14F-4D97-AF65-F5344CB8AC3E}">
        <p14:creationId xmlns:p14="http://schemas.microsoft.com/office/powerpoint/2010/main" val="3504333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ECB4C3-9D8A-4199-9BF8-BA88866E79FB}" type="datetimeFigureOut">
              <a:rPr lang="en-US" smtClean="0"/>
              <a:t>4/26/2020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F05D5B-6BD5-4F60-86C5-06C1A15E9FC9}" type="slidenum">
              <a:rPr lang="en-US" smtClean="0"/>
              <a:t>‹#›</a:t>
            </a:fld>
            <a:endParaRPr lang="en-US"/>
          </a:p>
        </p:txBody>
      </p:sp>
    </p:spTree>
    <p:extLst>
      <p:ext uri="{BB962C8B-B14F-4D97-AF65-F5344CB8AC3E}">
        <p14:creationId xmlns:p14="http://schemas.microsoft.com/office/powerpoint/2010/main" val="4109174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8ECB4C3-9D8A-4199-9BF8-BA88866E79FB}" type="datetimeFigureOut">
              <a:rPr lang="en-US" smtClean="0"/>
              <a:t>4/26/2020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F05D5B-6BD5-4F60-86C5-06C1A15E9FC9}" type="slidenum">
              <a:rPr lang="en-US" smtClean="0"/>
              <a:t>‹#›</a:t>
            </a:fld>
            <a:endParaRPr lang="en-US"/>
          </a:p>
        </p:txBody>
      </p:sp>
    </p:spTree>
    <p:extLst>
      <p:ext uri="{BB962C8B-B14F-4D97-AF65-F5344CB8AC3E}">
        <p14:creationId xmlns:p14="http://schemas.microsoft.com/office/powerpoint/2010/main" val="1297693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8ECB4C3-9D8A-4199-9BF8-BA88866E79FB}" type="datetimeFigureOut">
              <a:rPr lang="en-US" smtClean="0"/>
              <a:t>4/26/2020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F05D5B-6BD5-4F60-86C5-06C1A15E9FC9}" type="slidenum">
              <a:rPr lang="en-US" smtClean="0"/>
              <a:t>‹#›</a:t>
            </a:fld>
            <a:endParaRPr lang="en-US"/>
          </a:p>
        </p:txBody>
      </p:sp>
    </p:spTree>
    <p:extLst>
      <p:ext uri="{BB962C8B-B14F-4D97-AF65-F5344CB8AC3E}">
        <p14:creationId xmlns:p14="http://schemas.microsoft.com/office/powerpoint/2010/main" val="1172654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ECB4C3-9D8A-4199-9BF8-BA88866E79FB}" type="datetimeFigureOut">
              <a:rPr lang="en-US" smtClean="0"/>
              <a:t>4/26/2020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F05D5B-6BD5-4F60-86C5-06C1A15E9FC9}" type="slidenum">
              <a:rPr lang="en-US" smtClean="0"/>
              <a:t>‹#›</a:t>
            </a:fld>
            <a:endParaRPr lang="en-US"/>
          </a:p>
        </p:txBody>
      </p:sp>
    </p:spTree>
    <p:extLst>
      <p:ext uri="{BB962C8B-B14F-4D97-AF65-F5344CB8AC3E}">
        <p14:creationId xmlns:p14="http://schemas.microsoft.com/office/powerpoint/2010/main" val="14863203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80FF4-F24F-48DC-9846-159570261A84}"/>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E2327C0F-C705-4B0D-8046-FA3CDF8D084B}"/>
              </a:ext>
            </a:extLst>
          </p:cNvPr>
          <p:cNvSpPr>
            <a:spLocks noGrp="1"/>
          </p:cNvSpPr>
          <p:nvPr>
            <p:ph type="subTitle" idx="1"/>
          </p:nvPr>
        </p:nvSpPr>
        <p:spPr/>
        <p:txBody>
          <a:bodyPr/>
          <a:lstStyle/>
          <a:p>
            <a:endParaRPr lang="en-US" dirty="0"/>
          </a:p>
        </p:txBody>
      </p:sp>
      <p:pic>
        <p:nvPicPr>
          <p:cNvPr id="4" name="Picture 3" descr="A close up of a logo&#10;&#10;Description automatically generated">
            <a:extLst>
              <a:ext uri="{FF2B5EF4-FFF2-40B4-BE49-F238E27FC236}">
                <a16:creationId xmlns:a16="http://schemas.microsoft.com/office/drawing/2014/main" id="{8045422F-7258-40AC-BD2E-2469AA448922}"/>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r="-1"/>
          <a:stretch/>
        </p:blipFill>
        <p:spPr>
          <a:xfrm rot="10800000">
            <a:off x="-457202" y="80963"/>
            <a:ext cx="9601202" cy="6858000"/>
          </a:xfrm>
          <a:prstGeom prst="rect">
            <a:avLst/>
          </a:prstGeom>
          <a:ln w="57150">
            <a:noFill/>
          </a:ln>
        </p:spPr>
      </p:pic>
      <p:sp>
        <p:nvSpPr>
          <p:cNvPr id="6" name="TextBox 5">
            <a:extLst>
              <a:ext uri="{FF2B5EF4-FFF2-40B4-BE49-F238E27FC236}">
                <a16:creationId xmlns:a16="http://schemas.microsoft.com/office/drawing/2014/main" id="{740C6FEB-760C-4C71-9356-5D06171CBE28}"/>
              </a:ext>
            </a:extLst>
          </p:cNvPr>
          <p:cNvSpPr txBox="1"/>
          <p:nvPr/>
        </p:nvSpPr>
        <p:spPr>
          <a:xfrm>
            <a:off x="1828802" y="927351"/>
            <a:ext cx="6533321" cy="830997"/>
          </a:xfrm>
          <a:prstGeom prst="rect">
            <a:avLst/>
          </a:prstGeom>
          <a:solidFill>
            <a:srgbClr val="F8F8F8"/>
          </a:solidFill>
          <a:ln w="76200">
            <a:solidFill>
              <a:srgbClr val="660066"/>
            </a:solidFill>
          </a:ln>
        </p:spPr>
        <p:txBody>
          <a:bodyPr wrap="square" rtlCol="0">
            <a:spAutoFit/>
          </a:bodyPr>
          <a:lstStyle/>
          <a:p>
            <a:pPr algn="ctr"/>
            <a:r>
              <a:rPr lang="en-US" sz="4800" dirty="0">
                <a:effectLst>
                  <a:outerShdw blurRad="38100" dist="38100" dir="2700000" algn="tl">
                    <a:srgbClr val="000000">
                      <a:alpha val="43137"/>
                    </a:srgbClr>
                  </a:outerShdw>
                </a:effectLst>
              </a:rPr>
              <a:t>CHRIST ABOVE ALL</a:t>
            </a:r>
          </a:p>
        </p:txBody>
      </p:sp>
      <p:sp>
        <p:nvSpPr>
          <p:cNvPr id="8" name="TextBox 7">
            <a:extLst>
              <a:ext uri="{FF2B5EF4-FFF2-40B4-BE49-F238E27FC236}">
                <a16:creationId xmlns:a16="http://schemas.microsoft.com/office/drawing/2014/main" id="{3E3CAC51-8260-4E3A-AA29-38A85E0401D8}"/>
              </a:ext>
            </a:extLst>
          </p:cNvPr>
          <p:cNvSpPr txBox="1"/>
          <p:nvPr/>
        </p:nvSpPr>
        <p:spPr>
          <a:xfrm>
            <a:off x="2873697" y="4632326"/>
            <a:ext cx="4034951" cy="1569660"/>
          </a:xfrm>
          <a:prstGeom prst="rect">
            <a:avLst/>
          </a:prstGeom>
          <a:solidFill>
            <a:schemeClr val="accent6">
              <a:lumMod val="20000"/>
              <a:lumOff val="80000"/>
            </a:schemeClr>
          </a:solidFill>
          <a:ln w="38100">
            <a:solidFill>
              <a:srgbClr val="660066"/>
            </a:solidFill>
          </a:ln>
        </p:spPr>
        <p:txBody>
          <a:bodyPr wrap="none" rtlCol="0">
            <a:spAutoFit/>
          </a:bodyPr>
          <a:lstStyle/>
          <a:p>
            <a:pPr algn="ctr"/>
            <a:r>
              <a:rPr lang="en-US" sz="2400" b="1" dirty="0">
                <a:solidFill>
                  <a:srgbClr val="660033"/>
                </a:solidFill>
              </a:rPr>
              <a:t>JoLynn Gower</a:t>
            </a:r>
          </a:p>
          <a:p>
            <a:pPr algn="ctr"/>
            <a:r>
              <a:rPr lang="en-US" sz="2400" b="1" dirty="0">
                <a:solidFill>
                  <a:srgbClr val="660033"/>
                </a:solidFill>
              </a:rPr>
              <a:t>Spring 2020</a:t>
            </a:r>
          </a:p>
          <a:p>
            <a:pPr algn="ctr"/>
            <a:r>
              <a:rPr lang="en-US" sz="2400" b="1" dirty="0">
                <a:solidFill>
                  <a:srgbClr val="660033"/>
                </a:solidFill>
              </a:rPr>
              <a:t>493-6151</a:t>
            </a:r>
          </a:p>
          <a:p>
            <a:pPr algn="ctr"/>
            <a:r>
              <a:rPr lang="en-US" sz="2400" b="1" dirty="0">
                <a:solidFill>
                  <a:srgbClr val="660033"/>
                </a:solidFill>
              </a:rPr>
              <a:t>jgower@guardingthetruth.org</a:t>
            </a:r>
          </a:p>
        </p:txBody>
      </p:sp>
      <p:sp>
        <p:nvSpPr>
          <p:cNvPr id="7" name="TextBox 6">
            <a:extLst>
              <a:ext uri="{FF2B5EF4-FFF2-40B4-BE49-F238E27FC236}">
                <a16:creationId xmlns:a16="http://schemas.microsoft.com/office/drawing/2014/main" id="{95DA06E6-FB5C-4630-A1E3-29AABD079C97}"/>
              </a:ext>
            </a:extLst>
          </p:cNvPr>
          <p:cNvSpPr txBox="1"/>
          <p:nvPr/>
        </p:nvSpPr>
        <p:spPr>
          <a:xfrm>
            <a:off x="7315202" y="6347791"/>
            <a:ext cx="990977" cy="369332"/>
          </a:xfrm>
          <a:prstGeom prst="rect">
            <a:avLst/>
          </a:prstGeom>
          <a:noFill/>
        </p:spPr>
        <p:txBody>
          <a:bodyPr wrap="none" rtlCol="0">
            <a:spAutoFit/>
          </a:bodyPr>
          <a:lstStyle/>
          <a:p>
            <a:r>
              <a:rPr lang="en-US" dirty="0"/>
              <a:t>Lesson 8</a:t>
            </a:r>
          </a:p>
        </p:txBody>
      </p:sp>
    </p:spTree>
    <p:extLst>
      <p:ext uri="{BB962C8B-B14F-4D97-AF65-F5344CB8AC3E}">
        <p14:creationId xmlns:p14="http://schemas.microsoft.com/office/powerpoint/2010/main" val="3308595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CE967-CE46-42E8-8E6B-D21359ACCC2E}"/>
              </a:ext>
            </a:extLst>
          </p:cNvPr>
          <p:cNvSpPr>
            <a:spLocks noGrp="1"/>
          </p:cNvSpPr>
          <p:nvPr>
            <p:ph type="ctrTitle"/>
          </p:nvPr>
        </p:nvSpPr>
        <p:spPr>
          <a:xfrm>
            <a:off x="0" y="2"/>
            <a:ext cx="9144000" cy="998804"/>
          </a:xfrm>
          <a:solidFill>
            <a:schemeClr val="accent6">
              <a:lumMod val="20000"/>
              <a:lumOff val="80000"/>
            </a:schemeClr>
          </a:solidFill>
        </p:spPr>
        <p:txBody>
          <a:bodyPr>
            <a:normAutofit/>
          </a:bodyPr>
          <a:lstStyle/>
          <a:p>
            <a:r>
              <a:rPr lang="en-US" sz="4800" dirty="0">
                <a:solidFill>
                  <a:srgbClr val="002060"/>
                </a:solidFill>
                <a:latin typeface="Tahoma" panose="020B0604030504040204" pitchFamily="34" charset="0"/>
                <a:ea typeface="Tahoma" panose="020B0604030504040204" pitchFamily="34" charset="0"/>
                <a:cs typeface="Tahoma" panose="020B0604030504040204" pitchFamily="34" charset="0"/>
              </a:rPr>
              <a:t>IMAGE RESTORATION</a:t>
            </a:r>
          </a:p>
        </p:txBody>
      </p:sp>
      <p:sp>
        <p:nvSpPr>
          <p:cNvPr id="3" name="Subtitle 2">
            <a:extLst>
              <a:ext uri="{FF2B5EF4-FFF2-40B4-BE49-F238E27FC236}">
                <a16:creationId xmlns:a16="http://schemas.microsoft.com/office/drawing/2014/main" id="{A25E09BC-0E00-4EA4-B129-8A6001D933E7}"/>
              </a:ext>
            </a:extLst>
          </p:cNvPr>
          <p:cNvSpPr>
            <a:spLocks noGrp="1"/>
          </p:cNvSpPr>
          <p:nvPr>
            <p:ph type="subTitle" idx="1"/>
          </p:nvPr>
        </p:nvSpPr>
        <p:spPr>
          <a:xfrm>
            <a:off x="0" y="998806"/>
            <a:ext cx="9144000" cy="5859197"/>
          </a:xfrm>
          <a:solidFill>
            <a:schemeClr val="accent6">
              <a:lumMod val="20000"/>
              <a:lumOff val="80000"/>
            </a:schemeClr>
          </a:solidFill>
        </p:spPr>
        <p:txBody>
          <a:bodyPr>
            <a:noAutofit/>
          </a:bodyPr>
          <a:lstStyle/>
          <a:p>
            <a:pPr marL="457200" indent="-457200" algn="l">
              <a:spcBef>
                <a:spcPts val="200"/>
              </a:spcBef>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When sin entered, the image of God in man became skewed</a:t>
            </a:r>
          </a:p>
          <a:p>
            <a:pPr marL="457200" indent="-457200" algn="l">
              <a:spcBef>
                <a:spcPts val="200"/>
              </a:spcBef>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In Christ, the image is being renewed according to the image of our creator</a:t>
            </a:r>
          </a:p>
          <a:p>
            <a:pPr marL="457200" indent="-457200" algn="l">
              <a:spcBef>
                <a:spcPts val="200"/>
              </a:spcBef>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We grow in knowledge of the Word of God</a:t>
            </a:r>
          </a:p>
          <a:p>
            <a:pPr marL="457200" indent="-457200" algn="l">
              <a:spcBef>
                <a:spcPts val="200"/>
              </a:spcBef>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We are transformed by the Spirit of God</a:t>
            </a:r>
          </a:p>
          <a:p>
            <a:pPr marL="457200" indent="-457200" algn="l">
              <a:spcBef>
                <a:spcPts val="200"/>
              </a:spcBef>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We are renewed into the image of God</a:t>
            </a:r>
          </a:p>
          <a:p>
            <a:pPr marL="457200" indent="-457200" algn="l">
              <a:spcBef>
                <a:spcPts val="200"/>
              </a:spcBef>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No nationalities: neither Jew nor Greek</a:t>
            </a:r>
          </a:p>
          <a:p>
            <a:pPr marL="457200" indent="-457200" algn="l">
              <a:spcBef>
                <a:spcPts val="200"/>
              </a:spcBef>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No recognition of former religious differences (neither circumcised or uncircumcised)</a:t>
            </a:r>
          </a:p>
          <a:p>
            <a:pPr marL="457200" indent="-457200" algn="l">
              <a:spcBef>
                <a:spcPts val="200"/>
              </a:spcBef>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No cultural distinctions (no status advantage)</a:t>
            </a:r>
          </a:p>
          <a:p>
            <a:pPr marL="457200" indent="-457200" algn="l">
              <a:spcBef>
                <a:spcPts val="200"/>
              </a:spcBef>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No economic or political status (slave or free)</a:t>
            </a:r>
          </a:p>
          <a:p>
            <a:pPr marL="457200" indent="-457200" algn="l">
              <a:spcBef>
                <a:spcPts val="200"/>
              </a:spcBef>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In the letter to the Galatians, Paul makes an even further observation: neither male nor female</a:t>
            </a:r>
          </a:p>
        </p:txBody>
      </p:sp>
    </p:spTree>
    <p:extLst>
      <p:ext uri="{BB962C8B-B14F-4D97-AF65-F5344CB8AC3E}">
        <p14:creationId xmlns:p14="http://schemas.microsoft.com/office/powerpoint/2010/main" val="3191637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CE967-CE46-42E8-8E6B-D21359ACCC2E}"/>
              </a:ext>
            </a:extLst>
          </p:cNvPr>
          <p:cNvSpPr>
            <a:spLocks noGrp="1"/>
          </p:cNvSpPr>
          <p:nvPr>
            <p:ph type="ctrTitle"/>
          </p:nvPr>
        </p:nvSpPr>
        <p:spPr>
          <a:xfrm>
            <a:off x="0" y="2"/>
            <a:ext cx="9144000" cy="954156"/>
          </a:xfrm>
          <a:solidFill>
            <a:schemeClr val="accent6">
              <a:lumMod val="20000"/>
              <a:lumOff val="80000"/>
            </a:schemeClr>
          </a:solidFill>
        </p:spPr>
        <p:txBody>
          <a:bodyPr>
            <a:normAutofit fontScale="90000"/>
          </a:bodyPr>
          <a:lstStyle/>
          <a:p>
            <a:r>
              <a:rPr lang="en-US" sz="4800" dirty="0">
                <a:solidFill>
                  <a:srgbClr val="002060"/>
                </a:solidFill>
                <a:latin typeface="Tahoma" panose="020B0604030504040204" pitchFamily="34" charset="0"/>
                <a:ea typeface="Tahoma" panose="020B0604030504040204" pitchFamily="34" charset="0"/>
                <a:cs typeface="Tahoma" panose="020B0604030504040204" pitchFamily="34" charset="0"/>
              </a:rPr>
              <a:t>RACE, COLOR, SOCIAL STANDING</a:t>
            </a:r>
          </a:p>
        </p:txBody>
      </p:sp>
      <p:sp>
        <p:nvSpPr>
          <p:cNvPr id="3" name="Subtitle 2">
            <a:extLst>
              <a:ext uri="{FF2B5EF4-FFF2-40B4-BE49-F238E27FC236}">
                <a16:creationId xmlns:a16="http://schemas.microsoft.com/office/drawing/2014/main" id="{A25E09BC-0E00-4EA4-B129-8A6001D933E7}"/>
              </a:ext>
            </a:extLst>
          </p:cNvPr>
          <p:cNvSpPr>
            <a:spLocks noGrp="1"/>
          </p:cNvSpPr>
          <p:nvPr>
            <p:ph type="subTitle" idx="1"/>
          </p:nvPr>
        </p:nvSpPr>
        <p:spPr>
          <a:xfrm>
            <a:off x="0" y="954160"/>
            <a:ext cx="9144000" cy="5903843"/>
          </a:xfrm>
          <a:solidFill>
            <a:schemeClr val="accent6">
              <a:lumMod val="20000"/>
              <a:lumOff val="80000"/>
            </a:schemeClr>
          </a:solidFill>
        </p:spPr>
        <p:txBody>
          <a:bodyPr>
            <a:noAutofit/>
          </a:bodyPr>
          <a:lstStyle/>
          <a:p>
            <a:pPr marL="457200" indent="-457200" algn="l">
              <a:spcBef>
                <a:spcPts val="200"/>
              </a:spcBef>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Race, color, or social/educational standing clearly have no place in the church Paul is describing</a:t>
            </a:r>
          </a:p>
          <a:p>
            <a:pPr marL="457200" indent="-457200" algn="l">
              <a:spcBef>
                <a:spcPts val="200"/>
              </a:spcBef>
              <a:buFont typeface="Wingdings" panose="05000000000000000000" pitchFamily="2" charset="2"/>
              <a:buChar char="q"/>
            </a:pPr>
            <a:r>
              <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rPr>
              <a:t>Colossians 3:12-14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So, as those who have been chosen of God, holy and beloved, put on a heart of compassion, kindness, humility, gentleness and patience; bearing with one another, and forgiving each other, whoever has a complaint against anyone; just as the Lord forgave you, so also should you. </a:t>
            </a:r>
            <a:b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b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Beyond all these things </a:t>
            </a:r>
            <a:r>
              <a:rPr lang="en-US" sz="2800" i="1" dirty="0">
                <a:solidFill>
                  <a:srgbClr val="002060"/>
                </a:solidFill>
                <a:latin typeface="Tahoma" panose="020B0604030504040204" pitchFamily="34" charset="0"/>
                <a:ea typeface="Tahoma" panose="020B0604030504040204" pitchFamily="34" charset="0"/>
                <a:cs typeface="Tahoma" panose="020B0604030504040204" pitchFamily="34" charset="0"/>
              </a:rPr>
              <a:t>put on</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love, which is the perfect bond of unity. </a:t>
            </a:r>
          </a:p>
          <a:p>
            <a:pPr marL="457200" indent="-457200" algn="l">
              <a:spcBef>
                <a:spcPts val="200"/>
              </a:spcBef>
              <a:buFont typeface="Wingdings" panose="05000000000000000000" pitchFamily="2" charset="2"/>
              <a:buChar char="q"/>
            </a:pPr>
            <a:r>
              <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rPr>
              <a:t>Colossians 3:15-16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Let the peace of Christ rule in your hearts, to which indeed you were called in one body; and be thankful. Let the word of Christ richly dwell within you, with all wisdom teaching and admonishing one another…</a:t>
            </a:r>
          </a:p>
        </p:txBody>
      </p:sp>
    </p:spTree>
    <p:extLst>
      <p:ext uri="{BB962C8B-B14F-4D97-AF65-F5344CB8AC3E}">
        <p14:creationId xmlns:p14="http://schemas.microsoft.com/office/powerpoint/2010/main" val="34692271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CE967-CE46-42E8-8E6B-D21359ACCC2E}"/>
              </a:ext>
            </a:extLst>
          </p:cNvPr>
          <p:cNvSpPr>
            <a:spLocks noGrp="1"/>
          </p:cNvSpPr>
          <p:nvPr>
            <p:ph type="ctrTitle"/>
          </p:nvPr>
        </p:nvSpPr>
        <p:spPr>
          <a:xfrm>
            <a:off x="0" y="2"/>
            <a:ext cx="9144000" cy="928046"/>
          </a:xfrm>
          <a:solidFill>
            <a:schemeClr val="accent6">
              <a:lumMod val="20000"/>
              <a:lumOff val="80000"/>
            </a:schemeClr>
          </a:solidFill>
        </p:spPr>
        <p:txBody>
          <a:bodyPr>
            <a:normAutofit/>
          </a:bodyPr>
          <a:lstStyle/>
          <a:p>
            <a:r>
              <a:rPr lang="en-US" sz="4800" dirty="0">
                <a:solidFill>
                  <a:srgbClr val="002060"/>
                </a:solidFill>
                <a:latin typeface="Tahoma" panose="020B0604030504040204" pitchFamily="34" charset="0"/>
                <a:ea typeface="Tahoma" panose="020B0604030504040204" pitchFamily="34" charset="0"/>
                <a:cs typeface="Tahoma" panose="020B0604030504040204" pitchFamily="34" charset="0"/>
              </a:rPr>
              <a:t>THE PEACE OF CHRIST</a:t>
            </a:r>
          </a:p>
        </p:txBody>
      </p:sp>
      <p:sp>
        <p:nvSpPr>
          <p:cNvPr id="3" name="Subtitle 2">
            <a:extLst>
              <a:ext uri="{FF2B5EF4-FFF2-40B4-BE49-F238E27FC236}">
                <a16:creationId xmlns:a16="http://schemas.microsoft.com/office/drawing/2014/main" id="{A25E09BC-0E00-4EA4-B129-8A6001D933E7}"/>
              </a:ext>
            </a:extLst>
          </p:cNvPr>
          <p:cNvSpPr>
            <a:spLocks noGrp="1"/>
          </p:cNvSpPr>
          <p:nvPr>
            <p:ph type="subTitle" idx="1"/>
          </p:nvPr>
        </p:nvSpPr>
        <p:spPr>
          <a:xfrm>
            <a:off x="0" y="928048"/>
            <a:ext cx="9144000" cy="5929956"/>
          </a:xfrm>
          <a:solidFill>
            <a:schemeClr val="accent6">
              <a:lumMod val="20000"/>
              <a:lumOff val="80000"/>
            </a:schemeClr>
          </a:solidFill>
        </p:spPr>
        <p:txBody>
          <a:bodyPr>
            <a:noAutofit/>
          </a:bodyPr>
          <a:lstStyle/>
          <a:p>
            <a:pPr marL="457200" indent="-457200" algn="l">
              <a:spcBef>
                <a:spcPts val="200"/>
              </a:spcBef>
              <a:buClr>
                <a:srgbClr val="002060"/>
              </a:buClr>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Peace: </a:t>
            </a:r>
            <a:r>
              <a:rPr lang="en-US" sz="2800" i="1" dirty="0" err="1">
                <a:solidFill>
                  <a:srgbClr val="002060"/>
                </a:solidFill>
                <a:latin typeface="Tahoma" panose="020B0604030504040204" pitchFamily="34" charset="0"/>
                <a:ea typeface="Tahoma" panose="020B0604030504040204" pitchFamily="34" charset="0"/>
                <a:cs typeface="Tahoma" panose="020B0604030504040204" pitchFamily="34" charset="0"/>
              </a:rPr>
              <a:t>eirene</a:t>
            </a:r>
            <a:r>
              <a:rPr lang="en-US" sz="2800" i="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the absence of conflict or confusion</a:t>
            </a:r>
          </a:p>
          <a:p>
            <a:pPr marL="457200" indent="-457200" algn="l">
              <a:spcBef>
                <a:spcPts val="200"/>
              </a:spcBef>
              <a:buClr>
                <a:srgbClr val="002060"/>
              </a:buClr>
              <a:buFont typeface="Wingdings" panose="05000000000000000000" pitchFamily="2" charset="2"/>
              <a:buChar char="q"/>
            </a:pPr>
            <a:r>
              <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rPr>
              <a:t>Philippians 4:4-7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Rejoice in the Lord always; again I will say, rejoice! Let your gentle </a:t>
            </a:r>
            <a:r>
              <a:rPr lang="en-US" sz="2800" i="1" dirty="0">
                <a:solidFill>
                  <a:srgbClr val="002060"/>
                </a:solidFill>
                <a:latin typeface="Tahoma" panose="020B0604030504040204" pitchFamily="34" charset="0"/>
                <a:ea typeface="Tahoma" panose="020B0604030504040204" pitchFamily="34" charset="0"/>
                <a:cs typeface="Tahoma" panose="020B0604030504040204" pitchFamily="34" charset="0"/>
              </a:rPr>
              <a:t>spirit</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be known to all men. The Lord is near. Be anxious for nothing, but in everything by prayer and supplication with thanksgiving let your requests be made known to God. And the peace of God, which surpasses all comprehension, will guard your hearts and your minds in Christ Jesus. </a:t>
            </a:r>
          </a:p>
          <a:p>
            <a:pPr marL="457200" indent="-457200" algn="l">
              <a:spcBef>
                <a:spcPts val="200"/>
              </a:spcBef>
              <a:buClr>
                <a:srgbClr val="002060"/>
              </a:buClr>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Guard: </a:t>
            </a:r>
            <a:r>
              <a:rPr lang="en-US" sz="2800" i="1" dirty="0" err="1">
                <a:solidFill>
                  <a:srgbClr val="002060"/>
                </a:solidFill>
                <a:latin typeface="Tahoma" panose="020B0604030504040204" pitchFamily="34" charset="0"/>
                <a:ea typeface="Tahoma" panose="020B0604030504040204" pitchFamily="34" charset="0"/>
                <a:cs typeface="Tahoma" panose="020B0604030504040204" pitchFamily="34" charset="0"/>
              </a:rPr>
              <a:t>phroureo</a:t>
            </a:r>
            <a:r>
              <a:rPr lang="en-US" sz="2800" i="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to be an advance sentinel</a:t>
            </a:r>
          </a:p>
          <a:p>
            <a:pPr marL="457200" indent="-457200" algn="l">
              <a:spcBef>
                <a:spcPts val="200"/>
              </a:spcBef>
              <a:buClr>
                <a:srgbClr val="002060"/>
              </a:buClr>
              <a:buFont typeface="Wingdings" panose="05000000000000000000" pitchFamily="2" charset="2"/>
              <a:buChar char="q"/>
            </a:pPr>
            <a:r>
              <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rPr>
              <a:t>Colossians 3:17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Whatever you do in word or deed, </a:t>
            </a:r>
            <a:r>
              <a:rPr lang="en-US" sz="2800" i="1" dirty="0">
                <a:solidFill>
                  <a:srgbClr val="002060"/>
                </a:solidFill>
                <a:latin typeface="Tahoma" panose="020B0604030504040204" pitchFamily="34" charset="0"/>
                <a:ea typeface="Tahoma" panose="020B0604030504040204" pitchFamily="34" charset="0"/>
                <a:cs typeface="Tahoma" panose="020B0604030504040204" pitchFamily="34" charset="0"/>
              </a:rPr>
              <a:t>do</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all in the name of the Lord Jesus, giving thanks through Him to God the Father. </a:t>
            </a:r>
          </a:p>
          <a:p>
            <a:pPr marL="457200" indent="-457200" algn="l">
              <a:spcBef>
                <a:spcPts val="200"/>
              </a:spcBef>
              <a:buClr>
                <a:srgbClr val="002060"/>
              </a:buClr>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Wherever we go, we bear the name </a:t>
            </a:r>
            <a:r>
              <a:rPr lang="en-US" sz="2800">
                <a:solidFill>
                  <a:srgbClr val="002060"/>
                </a:solidFill>
                <a:latin typeface="Tahoma" panose="020B0604030504040204" pitchFamily="34" charset="0"/>
                <a:ea typeface="Tahoma" panose="020B0604030504040204" pitchFamily="34" charset="0"/>
                <a:cs typeface="Tahoma" panose="020B0604030504040204" pitchFamily="34" charset="0"/>
              </a:rPr>
              <a:t>of Christ</a:t>
            </a:r>
            <a:b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br>
            <a:endPar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85552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CE967-CE46-42E8-8E6B-D21359ACCC2E}"/>
              </a:ext>
            </a:extLst>
          </p:cNvPr>
          <p:cNvSpPr>
            <a:spLocks noGrp="1"/>
          </p:cNvSpPr>
          <p:nvPr>
            <p:ph type="ctrTitle"/>
          </p:nvPr>
        </p:nvSpPr>
        <p:spPr>
          <a:xfrm>
            <a:off x="0" y="2"/>
            <a:ext cx="9144000" cy="993912"/>
          </a:xfrm>
          <a:solidFill>
            <a:schemeClr val="accent6">
              <a:lumMod val="20000"/>
              <a:lumOff val="80000"/>
            </a:schemeClr>
          </a:solidFill>
        </p:spPr>
        <p:txBody>
          <a:bodyPr>
            <a:normAutofit/>
          </a:bodyPr>
          <a:lstStyle/>
          <a:p>
            <a:r>
              <a:rPr lang="en-US" sz="4800" dirty="0">
                <a:solidFill>
                  <a:srgbClr val="002060"/>
                </a:solidFill>
                <a:latin typeface="Tahoma" panose="020B0604030504040204" pitchFamily="34" charset="0"/>
                <a:ea typeface="Tahoma" panose="020B0604030504040204" pitchFamily="34" charset="0"/>
                <a:cs typeface="Tahoma" panose="020B0604030504040204" pitchFamily="34" charset="0"/>
              </a:rPr>
              <a:t>VERSE FOR THE JOURNEY</a:t>
            </a:r>
          </a:p>
        </p:txBody>
      </p:sp>
      <p:sp>
        <p:nvSpPr>
          <p:cNvPr id="3" name="Subtitle 2">
            <a:extLst>
              <a:ext uri="{FF2B5EF4-FFF2-40B4-BE49-F238E27FC236}">
                <a16:creationId xmlns:a16="http://schemas.microsoft.com/office/drawing/2014/main" id="{A25E09BC-0E00-4EA4-B129-8A6001D933E7}"/>
              </a:ext>
            </a:extLst>
          </p:cNvPr>
          <p:cNvSpPr>
            <a:spLocks noGrp="1"/>
          </p:cNvSpPr>
          <p:nvPr>
            <p:ph type="subTitle" idx="1"/>
          </p:nvPr>
        </p:nvSpPr>
        <p:spPr>
          <a:xfrm>
            <a:off x="0" y="993916"/>
            <a:ext cx="9144000" cy="5864087"/>
          </a:xfrm>
          <a:solidFill>
            <a:schemeClr val="accent6">
              <a:lumMod val="20000"/>
              <a:lumOff val="80000"/>
            </a:schemeClr>
          </a:solidFill>
        </p:spPr>
        <p:txBody>
          <a:bodyPr>
            <a:noAutofit/>
          </a:bodyPr>
          <a:lstStyle/>
          <a:p>
            <a:pPr marL="457200" indent="-457200">
              <a:lnSpc>
                <a:spcPct val="95000"/>
              </a:lnSpc>
              <a:spcBef>
                <a:spcPts val="200"/>
              </a:spcBef>
              <a:buFont typeface="Wingdings" panose="05000000000000000000" pitchFamily="2" charset="2"/>
              <a:buChar char="q"/>
            </a:pPr>
            <a:r>
              <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rPr>
              <a:t>Colossians 3:1-2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Therefore if you have been raised up with Christ, keep seeking the things above, where Christ </a:t>
            </a:r>
            <a:r>
              <a:rPr lang="en-US" sz="2800" spc="-150" dirty="0">
                <a:solidFill>
                  <a:srgbClr val="002060"/>
                </a:solidFill>
                <a:latin typeface="Tahoma" panose="020B0604030504040204" pitchFamily="34" charset="0"/>
                <a:ea typeface="Tahoma" panose="020B0604030504040204" pitchFamily="34" charset="0"/>
                <a:cs typeface="Tahoma" panose="020B0604030504040204" pitchFamily="34" charset="0"/>
              </a:rPr>
              <a:t>is, seated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at the right </a:t>
            </a:r>
            <a:r>
              <a:rPr lang="en-US" sz="2800" spc="-150" dirty="0">
                <a:solidFill>
                  <a:srgbClr val="002060"/>
                </a:solidFill>
                <a:latin typeface="Tahoma" panose="020B0604030504040204" pitchFamily="34" charset="0"/>
                <a:ea typeface="Tahoma" panose="020B0604030504040204" pitchFamily="34" charset="0"/>
                <a:cs typeface="Tahoma" panose="020B0604030504040204" pitchFamily="34" charset="0"/>
              </a:rPr>
              <a:t>hand of God.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Set your mind on the things above</a:t>
            </a:r>
            <a:r>
              <a:rPr lang="en-US" sz="2800" spc="-150" dirty="0">
                <a:solidFill>
                  <a:srgbClr val="002060"/>
                </a:solidFill>
                <a:latin typeface="Tahoma" panose="020B0604030504040204" pitchFamily="34" charset="0"/>
                <a:ea typeface="Tahoma" panose="020B0604030504040204" pitchFamily="34" charset="0"/>
                <a:cs typeface="Tahoma" panose="020B0604030504040204" pitchFamily="34" charset="0"/>
              </a:rPr>
              <a:t>, not on the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things that </a:t>
            </a:r>
            <a:r>
              <a:rPr lang="en-US" sz="2800" spc="-150" dirty="0">
                <a:solidFill>
                  <a:srgbClr val="002060"/>
                </a:solidFill>
                <a:latin typeface="Tahoma" panose="020B0604030504040204" pitchFamily="34" charset="0"/>
                <a:ea typeface="Tahoma" panose="020B0604030504040204" pitchFamily="34" charset="0"/>
                <a:cs typeface="Tahoma" panose="020B0604030504040204" pitchFamily="34" charset="0"/>
              </a:rPr>
              <a:t>are on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earth </a:t>
            </a:r>
          </a:p>
          <a:p>
            <a:pPr marL="457200" indent="-457200">
              <a:lnSpc>
                <a:spcPct val="95000"/>
              </a:lnSpc>
              <a:spcBef>
                <a:spcPts val="200"/>
              </a:spcBef>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Mind: </a:t>
            </a:r>
            <a:r>
              <a:rPr lang="en-US" sz="2800" i="1" dirty="0" err="1">
                <a:solidFill>
                  <a:srgbClr val="002060"/>
                </a:solidFill>
                <a:latin typeface="Tahoma" panose="020B0604030504040204" pitchFamily="34" charset="0"/>
                <a:ea typeface="Tahoma" panose="020B0604030504040204" pitchFamily="34" charset="0"/>
                <a:cs typeface="Tahoma" panose="020B0604030504040204" pitchFamily="34" charset="0"/>
              </a:rPr>
              <a:t>phroneo</a:t>
            </a:r>
            <a:r>
              <a:rPr lang="en-US" sz="2800" i="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understanding, attitude</a:t>
            </a:r>
          </a:p>
          <a:p>
            <a:pPr marL="457200" indent="-457200" algn="l">
              <a:spcBef>
                <a:spcPts val="300"/>
              </a:spcBef>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We have considered the fact that deceived and deluded people are easy prey for the enemy</a:t>
            </a:r>
          </a:p>
          <a:p>
            <a:pPr marL="457200" indent="-457200" algn="l">
              <a:spcBef>
                <a:spcPts val="300"/>
              </a:spcBef>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It doesn’t take long for the enemy to assess vulnerability and begin a plan to take us captive</a:t>
            </a:r>
          </a:p>
          <a:p>
            <a:pPr marL="457200" indent="-457200" algn="l">
              <a:lnSpc>
                <a:spcPct val="95000"/>
              </a:lnSpc>
              <a:spcBef>
                <a:spcPts val="200"/>
              </a:spcBef>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Today we will consider the level of personal discipline and morality that is required to prevent us from falling victim to these sorts of things</a:t>
            </a:r>
          </a:p>
          <a:p>
            <a:pPr marL="457200" indent="-457200" algn="l">
              <a:lnSpc>
                <a:spcPct val="95000"/>
              </a:lnSpc>
              <a:spcBef>
                <a:spcPts val="200"/>
              </a:spcBef>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It is important to declare and defend the truth</a:t>
            </a:r>
          </a:p>
          <a:p>
            <a:pPr marL="457200" indent="-457200" algn="l">
              <a:lnSpc>
                <a:spcPct val="95000"/>
              </a:lnSpc>
              <a:spcBef>
                <a:spcPts val="200"/>
              </a:spcBef>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WE MUST ALSO DEMONSTRATE IT!</a:t>
            </a:r>
          </a:p>
        </p:txBody>
      </p:sp>
    </p:spTree>
    <p:extLst>
      <p:ext uri="{BB962C8B-B14F-4D97-AF65-F5344CB8AC3E}">
        <p14:creationId xmlns:p14="http://schemas.microsoft.com/office/powerpoint/2010/main" val="4004735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CE967-CE46-42E8-8E6B-D21359ACCC2E}"/>
              </a:ext>
            </a:extLst>
          </p:cNvPr>
          <p:cNvSpPr>
            <a:spLocks noGrp="1"/>
          </p:cNvSpPr>
          <p:nvPr>
            <p:ph type="ctrTitle"/>
          </p:nvPr>
        </p:nvSpPr>
        <p:spPr>
          <a:xfrm>
            <a:off x="0" y="2"/>
            <a:ext cx="9144000" cy="901146"/>
          </a:xfrm>
          <a:solidFill>
            <a:schemeClr val="accent6">
              <a:lumMod val="20000"/>
              <a:lumOff val="80000"/>
            </a:schemeClr>
          </a:solidFill>
        </p:spPr>
        <p:txBody>
          <a:bodyPr>
            <a:normAutofit/>
          </a:bodyPr>
          <a:lstStyle/>
          <a:p>
            <a:r>
              <a:rPr lang="en-US" sz="4800" dirty="0">
                <a:solidFill>
                  <a:srgbClr val="002060"/>
                </a:solidFill>
                <a:latin typeface="Tahoma" panose="020B0604030504040204" pitchFamily="34" charset="0"/>
                <a:ea typeface="Tahoma" panose="020B0604030504040204" pitchFamily="34" charset="0"/>
                <a:cs typeface="Tahoma" panose="020B0604030504040204" pitchFamily="34" charset="0"/>
              </a:rPr>
              <a:t>THINGS ABOVE</a:t>
            </a:r>
          </a:p>
        </p:txBody>
      </p:sp>
      <p:sp>
        <p:nvSpPr>
          <p:cNvPr id="3" name="Subtitle 2">
            <a:extLst>
              <a:ext uri="{FF2B5EF4-FFF2-40B4-BE49-F238E27FC236}">
                <a16:creationId xmlns:a16="http://schemas.microsoft.com/office/drawing/2014/main" id="{A25E09BC-0E00-4EA4-B129-8A6001D933E7}"/>
              </a:ext>
            </a:extLst>
          </p:cNvPr>
          <p:cNvSpPr>
            <a:spLocks noGrp="1"/>
          </p:cNvSpPr>
          <p:nvPr>
            <p:ph type="subTitle" idx="1"/>
          </p:nvPr>
        </p:nvSpPr>
        <p:spPr>
          <a:xfrm>
            <a:off x="-119270" y="901148"/>
            <a:ext cx="9263270" cy="5956854"/>
          </a:xfrm>
          <a:solidFill>
            <a:schemeClr val="accent6">
              <a:lumMod val="20000"/>
              <a:lumOff val="80000"/>
            </a:schemeClr>
          </a:solidFill>
        </p:spPr>
        <p:txBody>
          <a:bodyPr>
            <a:noAutofit/>
          </a:bodyPr>
          <a:lstStyle/>
          <a:p>
            <a:pPr marL="457200" indent="-457200" algn="l">
              <a:spcBef>
                <a:spcPts val="200"/>
              </a:spcBef>
              <a:buFont typeface="Wingdings" panose="05000000000000000000" pitchFamily="2" charset="2"/>
              <a:buChar char="q"/>
            </a:pPr>
            <a:r>
              <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rPr>
              <a:t>Colossians</a:t>
            </a:r>
            <a:r>
              <a:rPr lang="en-US" sz="2800" b="1" spc="-150" dirty="0">
                <a:solidFill>
                  <a:srgbClr val="002060"/>
                </a:solidFill>
                <a:latin typeface="Tahoma" panose="020B0604030504040204" pitchFamily="34" charset="0"/>
                <a:ea typeface="Tahoma" panose="020B0604030504040204" pitchFamily="34" charset="0"/>
                <a:cs typeface="Tahoma" panose="020B0604030504040204" pitchFamily="34" charset="0"/>
              </a:rPr>
              <a:t> 3:1-3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Therefore if </a:t>
            </a:r>
            <a:r>
              <a:rPr lang="en-US" sz="2800" spc="-150" dirty="0">
                <a:solidFill>
                  <a:srgbClr val="002060"/>
                </a:solidFill>
                <a:latin typeface="Tahoma" panose="020B0604030504040204" pitchFamily="34" charset="0"/>
                <a:ea typeface="Tahoma" panose="020B0604030504040204" pitchFamily="34" charset="0"/>
                <a:cs typeface="Tahoma" panose="020B0604030504040204" pitchFamily="34" charset="0"/>
              </a:rPr>
              <a:t>you have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been raised up with Christ</a:t>
            </a:r>
            <a:r>
              <a:rPr lang="en-US" sz="2800" spc="-150" dirty="0">
                <a:solidFill>
                  <a:srgbClr val="002060"/>
                </a:solidFill>
                <a:latin typeface="Tahoma" panose="020B0604030504040204" pitchFamily="34" charset="0"/>
                <a:ea typeface="Tahoma" panose="020B0604030504040204" pitchFamily="34" charset="0"/>
                <a:cs typeface="Tahoma" panose="020B0604030504040204" pitchFamily="34" charset="0"/>
              </a:rPr>
              <a:t>, keep seeking the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things above, where Christ is, seated at the right hand of God. Set your mind on the </a:t>
            </a:r>
            <a:r>
              <a:rPr lang="en-US" sz="2800" spc="-150" dirty="0">
                <a:solidFill>
                  <a:srgbClr val="002060"/>
                </a:solidFill>
                <a:latin typeface="Tahoma" panose="020B0604030504040204" pitchFamily="34" charset="0"/>
                <a:ea typeface="Tahoma" panose="020B0604030504040204" pitchFamily="34" charset="0"/>
                <a:cs typeface="Tahoma" panose="020B0604030504040204" pitchFamily="34" charset="0"/>
              </a:rPr>
              <a:t>things above, not on the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things that are on earth. For you have died </a:t>
            </a:r>
            <a:r>
              <a:rPr lang="en-US" sz="2800" spc="-150" dirty="0">
                <a:solidFill>
                  <a:srgbClr val="002060"/>
                </a:solidFill>
                <a:latin typeface="Tahoma" panose="020B0604030504040204" pitchFamily="34" charset="0"/>
                <a:ea typeface="Tahoma" panose="020B0604030504040204" pitchFamily="34" charset="0"/>
                <a:cs typeface="Tahoma" panose="020B0604030504040204" pitchFamily="34" charset="0"/>
              </a:rPr>
              <a:t>and your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life is </a:t>
            </a:r>
            <a:r>
              <a:rPr lang="en-US" sz="2800" spc="-150" dirty="0">
                <a:solidFill>
                  <a:srgbClr val="002060"/>
                </a:solidFill>
                <a:latin typeface="Tahoma" panose="020B0604030504040204" pitchFamily="34" charset="0"/>
                <a:ea typeface="Tahoma" panose="020B0604030504040204" pitchFamily="34" charset="0"/>
                <a:cs typeface="Tahoma" panose="020B0604030504040204" pitchFamily="34" charset="0"/>
              </a:rPr>
              <a:t>hidden with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Christ in God. </a:t>
            </a:r>
          </a:p>
          <a:p>
            <a:pPr marL="457200" indent="-457200" algn="l">
              <a:spcBef>
                <a:spcPts val="200"/>
              </a:spcBef>
              <a:buFont typeface="Wingdings" panose="05000000000000000000" pitchFamily="2" charset="2"/>
              <a:buChar char="q"/>
            </a:pPr>
            <a:r>
              <a:rPr lang="en-US" sz="2800" spc="-150" dirty="0">
                <a:solidFill>
                  <a:srgbClr val="002060"/>
                </a:solidFill>
                <a:latin typeface="Tahoma" panose="020B0604030504040204" pitchFamily="34" charset="0"/>
                <a:ea typeface="Tahoma" panose="020B0604030504040204" pitchFamily="34" charset="0"/>
                <a:cs typeface="Tahoma" panose="020B0604030504040204" pitchFamily="34" charset="0"/>
              </a:rPr>
              <a:t>In pagan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cultures</a:t>
            </a:r>
            <a:r>
              <a:rPr lang="en-US" sz="2800" spc="-150" dirty="0">
                <a:solidFill>
                  <a:srgbClr val="002060"/>
                </a:solidFill>
                <a:latin typeface="Tahoma" panose="020B0604030504040204" pitchFamily="34" charset="0"/>
                <a:ea typeface="Tahoma" panose="020B0604030504040204" pitchFamily="34" charset="0"/>
                <a:cs typeface="Tahoma" panose="020B0604030504040204" pitchFamily="34" charset="0"/>
              </a:rPr>
              <a:t>, belief and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behavi</a:t>
            </a:r>
            <a:r>
              <a:rPr lang="en-US" sz="2800" spc="-150" dirty="0">
                <a:solidFill>
                  <a:srgbClr val="002060"/>
                </a:solidFill>
                <a:latin typeface="Tahoma" panose="020B0604030504040204" pitchFamily="34" charset="0"/>
                <a:ea typeface="Tahoma" panose="020B0604030504040204" pitchFamily="34" charset="0"/>
                <a:cs typeface="Tahoma" panose="020B0604030504040204" pitchFamily="34" charset="0"/>
              </a:rPr>
              <a:t>or</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2800" spc="-150" dirty="0">
                <a:solidFill>
                  <a:srgbClr val="002060"/>
                </a:solidFill>
                <a:latin typeface="Tahoma" panose="020B0604030504040204" pitchFamily="34" charset="0"/>
                <a:ea typeface="Tahoma" panose="020B0604030504040204" pitchFamily="34" charset="0"/>
                <a:cs typeface="Tahoma" panose="020B0604030504040204" pitchFamily="34" charset="0"/>
              </a:rPr>
              <a:t>had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li</a:t>
            </a:r>
            <a:r>
              <a:rPr lang="en-US" sz="2800" spc="-150" dirty="0">
                <a:solidFill>
                  <a:srgbClr val="002060"/>
                </a:solidFill>
                <a:latin typeface="Tahoma" panose="020B0604030504040204" pitchFamily="34" charset="0"/>
                <a:ea typeface="Tahoma" panose="020B0604030504040204" pitchFamily="34" charset="0"/>
                <a:cs typeface="Tahoma" panose="020B0604030504040204" pitchFamily="34" charset="0"/>
              </a:rPr>
              <a:t>ttle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correlation</a:t>
            </a:r>
          </a:p>
          <a:p>
            <a:pPr marL="457200" indent="-457200" algn="l">
              <a:spcBef>
                <a:spcPts val="200"/>
              </a:spcBef>
              <a:buFont typeface="Wingdings" panose="05000000000000000000" pitchFamily="2" charset="2"/>
              <a:buChar char="q"/>
            </a:pPr>
            <a:r>
              <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rPr>
              <a:t>Substitution: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Christ died for us</a:t>
            </a:r>
          </a:p>
          <a:p>
            <a:pPr marL="457200" indent="-457200" algn="l">
              <a:spcBef>
                <a:spcPts val="200"/>
              </a:spcBef>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Identification: we died with Him; we are “in Christ” through the Holy Spirit; so Paul says we died with Him</a:t>
            </a:r>
          </a:p>
          <a:p>
            <a:pPr marL="457200" indent="-457200" algn="l">
              <a:spcBef>
                <a:spcPts val="200"/>
              </a:spcBef>
              <a:buFont typeface="Wingdings" panose="05000000000000000000" pitchFamily="2" charset="2"/>
              <a:buChar char="q"/>
            </a:pPr>
            <a:r>
              <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rPr>
              <a:t>Titus 1:15-16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To the pure, all things are pure; but to those who are defiled and unbelieving, nothing is pure, but both their mind and their conscience are defiled.  They profess to know God, but by </a:t>
            </a:r>
            <a:r>
              <a:rPr lang="en-US" sz="2800" i="1" dirty="0">
                <a:solidFill>
                  <a:srgbClr val="002060"/>
                </a:solidFill>
                <a:latin typeface="Tahoma" panose="020B0604030504040204" pitchFamily="34" charset="0"/>
                <a:ea typeface="Tahoma" panose="020B0604030504040204" pitchFamily="34" charset="0"/>
                <a:cs typeface="Tahoma" panose="020B0604030504040204" pitchFamily="34" charset="0"/>
              </a:rPr>
              <a:t>their</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deeds they deny </a:t>
            </a:r>
            <a:r>
              <a:rPr lang="en-US" sz="2800" i="1" dirty="0">
                <a:solidFill>
                  <a:srgbClr val="002060"/>
                </a:solidFill>
                <a:latin typeface="Tahoma" panose="020B0604030504040204" pitchFamily="34" charset="0"/>
                <a:ea typeface="Tahoma" panose="020B0604030504040204" pitchFamily="34" charset="0"/>
                <a:cs typeface="Tahoma" panose="020B0604030504040204" pitchFamily="34" charset="0"/>
              </a:rPr>
              <a:t>Him,</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being detestable and disobedient and worthless for any good deed.</a:t>
            </a:r>
          </a:p>
        </p:txBody>
      </p:sp>
    </p:spTree>
    <p:extLst>
      <p:ext uri="{BB962C8B-B14F-4D97-AF65-F5344CB8AC3E}">
        <p14:creationId xmlns:p14="http://schemas.microsoft.com/office/powerpoint/2010/main" val="96450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CE967-CE46-42E8-8E6B-D21359ACCC2E}"/>
              </a:ext>
            </a:extLst>
          </p:cNvPr>
          <p:cNvSpPr>
            <a:spLocks noGrp="1"/>
          </p:cNvSpPr>
          <p:nvPr>
            <p:ph type="ctrTitle"/>
          </p:nvPr>
        </p:nvSpPr>
        <p:spPr>
          <a:xfrm>
            <a:off x="0" y="4"/>
            <a:ext cx="9144000" cy="875209"/>
          </a:xfrm>
          <a:solidFill>
            <a:schemeClr val="accent6">
              <a:lumMod val="20000"/>
              <a:lumOff val="80000"/>
            </a:schemeClr>
          </a:solidFill>
        </p:spPr>
        <p:txBody>
          <a:bodyPr>
            <a:normAutofit/>
          </a:bodyPr>
          <a:lstStyle/>
          <a:p>
            <a:r>
              <a:rPr lang="en-US" sz="4800" dirty="0">
                <a:solidFill>
                  <a:srgbClr val="002060"/>
                </a:solidFill>
                <a:latin typeface="Tahoma" panose="020B0604030504040204" pitchFamily="34" charset="0"/>
                <a:ea typeface="Tahoma" panose="020B0604030504040204" pitchFamily="34" charset="0"/>
                <a:cs typeface="Tahoma" panose="020B0604030504040204" pitchFamily="34" charset="0"/>
              </a:rPr>
              <a:t>ALIVE WITH CHRIST</a:t>
            </a:r>
          </a:p>
        </p:txBody>
      </p:sp>
      <p:sp>
        <p:nvSpPr>
          <p:cNvPr id="3" name="Subtitle 2">
            <a:extLst>
              <a:ext uri="{FF2B5EF4-FFF2-40B4-BE49-F238E27FC236}">
                <a16:creationId xmlns:a16="http://schemas.microsoft.com/office/drawing/2014/main" id="{A25E09BC-0E00-4EA4-B129-8A6001D933E7}"/>
              </a:ext>
            </a:extLst>
          </p:cNvPr>
          <p:cNvSpPr>
            <a:spLocks noGrp="1"/>
          </p:cNvSpPr>
          <p:nvPr>
            <p:ph type="subTitle" idx="1"/>
          </p:nvPr>
        </p:nvSpPr>
        <p:spPr>
          <a:xfrm>
            <a:off x="0" y="875213"/>
            <a:ext cx="9144000" cy="5982791"/>
          </a:xfrm>
          <a:solidFill>
            <a:schemeClr val="accent6">
              <a:lumMod val="20000"/>
              <a:lumOff val="80000"/>
            </a:schemeClr>
          </a:solidFill>
        </p:spPr>
        <p:txBody>
          <a:bodyPr>
            <a:noAutofit/>
          </a:bodyPr>
          <a:lstStyle/>
          <a:p>
            <a:pPr marL="457200" indent="-457200" algn="l">
              <a:lnSpc>
                <a:spcPct val="87000"/>
              </a:lnSpc>
              <a:spcBef>
                <a:spcPts val="0"/>
              </a:spcBef>
              <a:buFont typeface="Wingdings" panose="05000000000000000000" pitchFamily="2" charset="2"/>
              <a:buChar char="q"/>
            </a:pPr>
            <a:r>
              <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rPr>
              <a:t>Ephesians 2:4-7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But God, being rich in mercy, because of His great </a:t>
            </a:r>
            <a:r>
              <a:rPr lang="en-US" sz="2800" spc="-150" dirty="0">
                <a:solidFill>
                  <a:srgbClr val="002060"/>
                </a:solidFill>
                <a:latin typeface="Tahoma" panose="020B0604030504040204" pitchFamily="34" charset="0"/>
                <a:ea typeface="Tahoma" panose="020B0604030504040204" pitchFamily="34" charset="0"/>
                <a:cs typeface="Tahoma" panose="020B0604030504040204" pitchFamily="34" charset="0"/>
              </a:rPr>
              <a:t>love with which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He loved us, even when we were dead in our transgressions, made us alive together with Christ (by grace you have been saved</a:t>
            </a:r>
            <a:r>
              <a:rPr lang="en-US" sz="2800" spc="-150" dirty="0">
                <a:solidFill>
                  <a:srgbClr val="002060"/>
                </a:solidFill>
                <a:latin typeface="Tahoma" panose="020B0604030504040204" pitchFamily="34" charset="0"/>
                <a:ea typeface="Tahoma" panose="020B0604030504040204" pitchFamily="34" charset="0"/>
                <a:cs typeface="Tahoma" panose="020B0604030504040204" pitchFamily="34" charset="0"/>
              </a:rPr>
              <a:t>), and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raised us up with Him, and seated us with Him in the heavenly </a:t>
            </a:r>
            <a:r>
              <a:rPr lang="en-US" sz="2800" i="1" dirty="0">
                <a:solidFill>
                  <a:srgbClr val="002060"/>
                </a:solidFill>
                <a:latin typeface="Tahoma" panose="020B0604030504040204" pitchFamily="34" charset="0"/>
                <a:ea typeface="Tahoma" panose="020B0604030504040204" pitchFamily="34" charset="0"/>
                <a:cs typeface="Tahoma" panose="020B0604030504040204" pitchFamily="34" charset="0"/>
              </a:rPr>
              <a:t>places</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in Christ Jesus, so that in the </a:t>
            </a:r>
            <a:r>
              <a:rPr lang="en-US" sz="2800" spc="-150" dirty="0">
                <a:solidFill>
                  <a:srgbClr val="002060"/>
                </a:solidFill>
                <a:latin typeface="Tahoma" panose="020B0604030504040204" pitchFamily="34" charset="0"/>
                <a:ea typeface="Tahoma" panose="020B0604030504040204" pitchFamily="34" charset="0"/>
                <a:cs typeface="Tahoma" panose="020B0604030504040204" pitchFamily="34" charset="0"/>
              </a:rPr>
              <a:t>ages to come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He might show the surpassing riches of His grace in kindness toward us in Christ Jesus. </a:t>
            </a:r>
          </a:p>
          <a:p>
            <a:pPr marL="457200" indent="-457200" algn="l">
              <a:lnSpc>
                <a:spcPct val="87000"/>
              </a:lnSpc>
              <a:spcBef>
                <a:spcPts val="0"/>
              </a:spcBef>
              <a:buFont typeface="Wingdings" panose="05000000000000000000" pitchFamily="2" charset="2"/>
              <a:buChar char="q"/>
            </a:pPr>
            <a:r>
              <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rPr>
              <a:t>Romans 8:31-34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If God </a:t>
            </a:r>
            <a:r>
              <a:rPr lang="en-US" sz="2800" i="1" dirty="0">
                <a:solidFill>
                  <a:srgbClr val="002060"/>
                </a:solidFill>
                <a:latin typeface="Tahoma" panose="020B0604030504040204" pitchFamily="34" charset="0"/>
                <a:ea typeface="Tahoma" panose="020B0604030504040204" pitchFamily="34" charset="0"/>
                <a:cs typeface="Tahoma" panose="020B0604030504040204" pitchFamily="34" charset="0"/>
              </a:rPr>
              <a:t>is</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for us, who </a:t>
            </a:r>
            <a:r>
              <a:rPr lang="en-US" sz="2800" i="1" dirty="0">
                <a:solidFill>
                  <a:srgbClr val="002060"/>
                </a:solidFill>
                <a:latin typeface="Tahoma" panose="020B0604030504040204" pitchFamily="34" charset="0"/>
                <a:ea typeface="Tahoma" panose="020B0604030504040204" pitchFamily="34" charset="0"/>
                <a:cs typeface="Tahoma" panose="020B0604030504040204" pitchFamily="34" charset="0"/>
              </a:rPr>
              <a:t>is</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against us? He who did not spare His own Son, but delivered Him over for us all, how will He not also with Him freely give us all things?  Who will bring a charge against God's elect? God is the one who justifies; </a:t>
            </a:r>
            <a:b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b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who is the one who condemns? Christ Jesus is He who died, yes, rather who was raised, who is at the right hand of God, who also intercedes for us. </a:t>
            </a:r>
            <a:b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br>
            <a:endPar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32172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CE967-CE46-42E8-8E6B-D21359ACCC2E}"/>
              </a:ext>
            </a:extLst>
          </p:cNvPr>
          <p:cNvSpPr>
            <a:spLocks noGrp="1"/>
          </p:cNvSpPr>
          <p:nvPr>
            <p:ph type="ctrTitle"/>
          </p:nvPr>
        </p:nvSpPr>
        <p:spPr>
          <a:xfrm>
            <a:off x="0" y="3"/>
            <a:ext cx="9144000" cy="928252"/>
          </a:xfrm>
          <a:solidFill>
            <a:schemeClr val="accent6">
              <a:lumMod val="20000"/>
              <a:lumOff val="80000"/>
            </a:schemeClr>
          </a:solidFill>
        </p:spPr>
        <p:txBody>
          <a:bodyPr>
            <a:normAutofit/>
          </a:bodyPr>
          <a:lstStyle/>
          <a:p>
            <a:r>
              <a:rPr lang="en-US" sz="4800" dirty="0">
                <a:solidFill>
                  <a:srgbClr val="002060"/>
                </a:solidFill>
                <a:latin typeface="Tahoma" panose="020B0604030504040204" pitchFamily="34" charset="0"/>
                <a:ea typeface="Tahoma" panose="020B0604030504040204" pitchFamily="34" charset="0"/>
                <a:cs typeface="Tahoma" panose="020B0604030504040204" pitchFamily="34" charset="0"/>
              </a:rPr>
              <a:t>MOTIVATION</a:t>
            </a:r>
          </a:p>
        </p:txBody>
      </p:sp>
      <p:sp>
        <p:nvSpPr>
          <p:cNvPr id="3" name="Subtitle 2">
            <a:extLst>
              <a:ext uri="{FF2B5EF4-FFF2-40B4-BE49-F238E27FC236}">
                <a16:creationId xmlns:a16="http://schemas.microsoft.com/office/drawing/2014/main" id="{A25E09BC-0E00-4EA4-B129-8A6001D933E7}"/>
              </a:ext>
            </a:extLst>
          </p:cNvPr>
          <p:cNvSpPr>
            <a:spLocks noGrp="1"/>
          </p:cNvSpPr>
          <p:nvPr>
            <p:ph type="subTitle" idx="1"/>
          </p:nvPr>
        </p:nvSpPr>
        <p:spPr>
          <a:xfrm>
            <a:off x="0" y="928255"/>
            <a:ext cx="9144000" cy="5929749"/>
          </a:xfrm>
          <a:solidFill>
            <a:schemeClr val="accent6">
              <a:lumMod val="20000"/>
              <a:lumOff val="80000"/>
            </a:schemeClr>
          </a:solidFill>
        </p:spPr>
        <p:txBody>
          <a:bodyPr>
            <a:noAutofit/>
          </a:bodyPr>
          <a:lstStyle/>
          <a:p>
            <a:pPr marL="457200" indent="-457200" algn="l">
              <a:spcBef>
                <a:spcPts val="200"/>
              </a:spcBef>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The motivation and strength for our lives should come from heaven and not from earth</a:t>
            </a:r>
          </a:p>
          <a:p>
            <a:pPr marL="457200" indent="-457200" algn="l">
              <a:spcBef>
                <a:spcPts val="200"/>
              </a:spcBef>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It follows that God will give us things to do while we are on earth</a:t>
            </a:r>
          </a:p>
          <a:p>
            <a:pPr marL="457200" indent="-457200" algn="l">
              <a:spcBef>
                <a:spcPts val="200"/>
              </a:spcBef>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When God says “go” we must go; if God says “wait” we must wait</a:t>
            </a:r>
          </a:p>
          <a:p>
            <a:pPr marL="457200" indent="-457200" algn="l">
              <a:spcBef>
                <a:spcPts val="200"/>
              </a:spcBef>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Fear is a powerful deterrent</a:t>
            </a:r>
          </a:p>
          <a:p>
            <a:pPr marL="457200" indent="-457200" algn="l">
              <a:spcBef>
                <a:spcPts val="200"/>
              </a:spcBef>
              <a:buFont typeface="Wingdings" panose="05000000000000000000" pitchFamily="2" charset="2"/>
              <a:buChar char="q"/>
            </a:pPr>
            <a:r>
              <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rPr>
              <a:t>Numbers 13:30-31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Then Caleb quieted the people before Moses and said, "We should by all means go up and take possession of it, for we will surely overcome it." But the men who had gone up with him said, "We are not able to go up against the people, for they are too strong for us." </a:t>
            </a:r>
          </a:p>
          <a:p>
            <a:pPr marL="457200" indent="-457200" algn="l">
              <a:spcBef>
                <a:spcPts val="200"/>
              </a:spcBef>
              <a:buFont typeface="Wingdings" panose="05000000000000000000" pitchFamily="2" charset="2"/>
              <a:buChar char="q"/>
            </a:pPr>
            <a:r>
              <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rPr>
              <a:t>Numbers 14:4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So they said to one another, "Let us appoint a leader and return to Egypt." </a:t>
            </a:r>
          </a:p>
        </p:txBody>
      </p:sp>
    </p:spTree>
    <p:extLst>
      <p:ext uri="{BB962C8B-B14F-4D97-AF65-F5344CB8AC3E}">
        <p14:creationId xmlns:p14="http://schemas.microsoft.com/office/powerpoint/2010/main" val="3695208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CE967-CE46-42E8-8E6B-D21359ACCC2E}"/>
              </a:ext>
            </a:extLst>
          </p:cNvPr>
          <p:cNvSpPr>
            <a:spLocks noGrp="1"/>
          </p:cNvSpPr>
          <p:nvPr>
            <p:ph type="ctrTitle"/>
          </p:nvPr>
        </p:nvSpPr>
        <p:spPr>
          <a:xfrm>
            <a:off x="0" y="3"/>
            <a:ext cx="9144000" cy="927651"/>
          </a:xfrm>
          <a:solidFill>
            <a:schemeClr val="accent6">
              <a:lumMod val="20000"/>
              <a:lumOff val="80000"/>
            </a:schemeClr>
          </a:solidFill>
        </p:spPr>
        <p:txBody>
          <a:bodyPr>
            <a:normAutofit/>
          </a:bodyPr>
          <a:lstStyle/>
          <a:p>
            <a:r>
              <a:rPr lang="en-US" sz="4800" dirty="0">
                <a:solidFill>
                  <a:srgbClr val="002060"/>
                </a:solidFill>
                <a:latin typeface="Tahoma" panose="020B0604030504040204" pitchFamily="34" charset="0"/>
                <a:ea typeface="Tahoma" panose="020B0604030504040204" pitchFamily="34" charset="0"/>
                <a:cs typeface="Tahoma" panose="020B0604030504040204" pitchFamily="34" charset="0"/>
              </a:rPr>
              <a:t>WHAT HAS TO GO?</a:t>
            </a:r>
          </a:p>
        </p:txBody>
      </p:sp>
      <p:sp>
        <p:nvSpPr>
          <p:cNvPr id="3" name="Subtitle 2">
            <a:extLst>
              <a:ext uri="{FF2B5EF4-FFF2-40B4-BE49-F238E27FC236}">
                <a16:creationId xmlns:a16="http://schemas.microsoft.com/office/drawing/2014/main" id="{A25E09BC-0E00-4EA4-B129-8A6001D933E7}"/>
              </a:ext>
            </a:extLst>
          </p:cNvPr>
          <p:cNvSpPr>
            <a:spLocks noGrp="1"/>
          </p:cNvSpPr>
          <p:nvPr>
            <p:ph type="subTitle" idx="1"/>
          </p:nvPr>
        </p:nvSpPr>
        <p:spPr>
          <a:xfrm>
            <a:off x="0" y="927654"/>
            <a:ext cx="9144000" cy="5930348"/>
          </a:xfrm>
          <a:solidFill>
            <a:schemeClr val="accent6">
              <a:lumMod val="20000"/>
              <a:lumOff val="80000"/>
            </a:schemeClr>
          </a:solidFill>
        </p:spPr>
        <p:txBody>
          <a:bodyPr>
            <a:noAutofit/>
          </a:bodyPr>
          <a:lstStyle/>
          <a:p>
            <a:pPr marL="457200" indent="-457200" algn="l">
              <a:spcBef>
                <a:spcPts val="200"/>
              </a:spcBef>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For a beautiful garden, you have to pull some weeds</a:t>
            </a:r>
          </a:p>
          <a:p>
            <a:pPr marL="457200" indent="-457200" algn="l">
              <a:spcBef>
                <a:spcPts val="200"/>
              </a:spcBef>
              <a:buFont typeface="Wingdings" panose="05000000000000000000" pitchFamily="2" charset="2"/>
              <a:buChar char="q"/>
            </a:pPr>
            <a:r>
              <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rPr>
              <a:t>Colossians 3:5-8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Therefore consider the members of your earthly body as dead to immorality, impurity, passion, evil desire, and greed, which amounts to idolatry. For it is because of these things that the wrath of God will come upon the sons of disobedience, and in them you also once walked, when you were living in them. </a:t>
            </a:r>
          </a:p>
          <a:p>
            <a:pPr marL="457200" indent="-457200" algn="l">
              <a:spcBef>
                <a:spcPts val="200"/>
              </a:spcBef>
              <a:buFont typeface="Wingdings" panose="05000000000000000000" pitchFamily="2" charset="2"/>
              <a:buChar char="q"/>
            </a:pPr>
            <a:r>
              <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rPr>
              <a:t>Romans 12:1-2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Therefore I urge you, brethren, by the mercies of God, to present your bodies a living and holy sacrifice, acceptable to God, </a:t>
            </a:r>
            <a:r>
              <a:rPr lang="en-US" sz="2800" i="1" dirty="0">
                <a:solidFill>
                  <a:srgbClr val="002060"/>
                </a:solidFill>
                <a:latin typeface="Tahoma" panose="020B0604030504040204" pitchFamily="34" charset="0"/>
                <a:ea typeface="Tahoma" panose="020B0604030504040204" pitchFamily="34" charset="0"/>
                <a:cs typeface="Tahoma" panose="020B0604030504040204" pitchFamily="34" charset="0"/>
              </a:rPr>
              <a:t>which is</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your spiritual service of worship. And do not be conformed to this world, but be transformed by the renewing of your mind</a:t>
            </a:r>
            <a:r>
              <a:rPr lang="en-US" sz="2800" spc="-150" dirty="0">
                <a:solidFill>
                  <a:srgbClr val="002060"/>
                </a:solidFill>
                <a:latin typeface="Tahoma" panose="020B0604030504040204" pitchFamily="34" charset="0"/>
                <a:ea typeface="Tahoma" panose="020B0604030504040204" pitchFamily="34" charset="0"/>
                <a:cs typeface="Tahoma" panose="020B0604030504040204" pitchFamily="34" charset="0"/>
              </a:rPr>
              <a:t>, so that you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may prove what the will of God is, that which is good and acceptable and perfect. </a:t>
            </a:r>
          </a:p>
          <a:p>
            <a:pPr marL="457200" indent="-457200" algn="l">
              <a:spcBef>
                <a:spcPts val="200"/>
              </a:spcBef>
              <a:buFont typeface="Wingdings" panose="05000000000000000000" pitchFamily="2" charset="2"/>
              <a:buChar char="q"/>
            </a:pPr>
            <a:endPar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42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CE967-CE46-42E8-8E6B-D21359ACCC2E}"/>
              </a:ext>
            </a:extLst>
          </p:cNvPr>
          <p:cNvSpPr>
            <a:spLocks noGrp="1"/>
          </p:cNvSpPr>
          <p:nvPr>
            <p:ph type="ctrTitle"/>
          </p:nvPr>
        </p:nvSpPr>
        <p:spPr>
          <a:xfrm>
            <a:off x="0" y="2"/>
            <a:ext cx="9144000" cy="858127"/>
          </a:xfrm>
          <a:solidFill>
            <a:schemeClr val="accent6">
              <a:lumMod val="20000"/>
              <a:lumOff val="80000"/>
            </a:schemeClr>
          </a:solidFill>
        </p:spPr>
        <p:txBody>
          <a:bodyPr>
            <a:normAutofit/>
          </a:bodyPr>
          <a:lstStyle/>
          <a:p>
            <a:r>
              <a:rPr lang="en-US" sz="4800" dirty="0">
                <a:solidFill>
                  <a:srgbClr val="00153E"/>
                </a:solidFill>
                <a:latin typeface="Tahoma" panose="020B0604030504040204" pitchFamily="34" charset="0"/>
                <a:ea typeface="Tahoma" panose="020B0604030504040204" pitchFamily="34" charset="0"/>
                <a:cs typeface="Tahoma" panose="020B0604030504040204" pitchFamily="34" charset="0"/>
              </a:rPr>
              <a:t>PLANT SOME SEEDS</a:t>
            </a:r>
          </a:p>
        </p:txBody>
      </p:sp>
      <p:sp>
        <p:nvSpPr>
          <p:cNvPr id="3" name="Subtitle 2">
            <a:extLst>
              <a:ext uri="{FF2B5EF4-FFF2-40B4-BE49-F238E27FC236}">
                <a16:creationId xmlns:a16="http://schemas.microsoft.com/office/drawing/2014/main" id="{A25E09BC-0E00-4EA4-B129-8A6001D933E7}"/>
              </a:ext>
            </a:extLst>
          </p:cNvPr>
          <p:cNvSpPr>
            <a:spLocks noGrp="1"/>
          </p:cNvSpPr>
          <p:nvPr>
            <p:ph type="subTitle" idx="1"/>
          </p:nvPr>
        </p:nvSpPr>
        <p:spPr>
          <a:xfrm>
            <a:off x="0" y="858130"/>
            <a:ext cx="9144000" cy="5999874"/>
          </a:xfrm>
          <a:solidFill>
            <a:schemeClr val="accent6">
              <a:lumMod val="20000"/>
              <a:lumOff val="80000"/>
            </a:schemeClr>
          </a:solidFill>
        </p:spPr>
        <p:txBody>
          <a:bodyPr>
            <a:noAutofit/>
          </a:bodyPr>
          <a:lstStyle/>
          <a:p>
            <a:pPr marL="457200" indent="-457200" algn="l">
              <a:lnSpc>
                <a:spcPct val="88000"/>
              </a:lnSpc>
              <a:spcBef>
                <a:spcPts val="0"/>
              </a:spcBef>
              <a:buFont typeface="Wingdings" panose="05000000000000000000" pitchFamily="2" charset="2"/>
              <a:buChar char="q"/>
            </a:pPr>
            <a:r>
              <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rPr>
              <a:t>James 2:14-17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What use is it, my brethren, if someone says he has faith but he has no works? Can that faith save him?  If a brother or sister is without clothing and in need of daily food, and one of you says to them, "Go in peace, be warmed and be filled," and yet you do not give them what is necessary for </a:t>
            </a:r>
            <a:r>
              <a:rPr lang="en-US" sz="2800" i="1" dirty="0">
                <a:solidFill>
                  <a:srgbClr val="002060"/>
                </a:solidFill>
                <a:latin typeface="Tahoma" panose="020B0604030504040204" pitchFamily="34" charset="0"/>
                <a:ea typeface="Tahoma" panose="020B0604030504040204" pitchFamily="34" charset="0"/>
                <a:cs typeface="Tahoma" panose="020B0604030504040204" pitchFamily="34" charset="0"/>
              </a:rPr>
              <a:t>their</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body, what use is that? Even so faith, if it has no works, is dead, </a:t>
            </a:r>
            <a:r>
              <a:rPr lang="en-US" sz="2800" i="1" dirty="0">
                <a:solidFill>
                  <a:srgbClr val="002060"/>
                </a:solidFill>
                <a:latin typeface="Tahoma" panose="020B0604030504040204" pitchFamily="34" charset="0"/>
                <a:ea typeface="Tahoma" panose="020B0604030504040204" pitchFamily="34" charset="0"/>
                <a:cs typeface="Tahoma" panose="020B0604030504040204" pitchFamily="34" charset="0"/>
              </a:rPr>
              <a:t>being</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by itself. </a:t>
            </a:r>
          </a:p>
          <a:p>
            <a:pPr marL="457200" indent="-457200" algn="l">
              <a:lnSpc>
                <a:spcPct val="88000"/>
              </a:lnSpc>
              <a:spcBef>
                <a:spcPts val="0"/>
              </a:spcBef>
              <a:buFont typeface="Wingdings" panose="05000000000000000000" pitchFamily="2" charset="2"/>
              <a:buChar char="q"/>
            </a:pPr>
            <a:r>
              <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rPr>
              <a:t>Matthew 13:13-15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"Therefore I speak to them in parables; because while seeing they do not see, and while hearing they do not hear, nor do they understand. "In their case the prophecy of Isaiah is being fulfilled, which says, '</a:t>
            </a:r>
            <a:r>
              <a:rPr lang="en-US" sz="2800" cap="small" dirty="0">
                <a:solidFill>
                  <a:srgbClr val="002060"/>
                </a:solidFill>
                <a:latin typeface="Tahoma" panose="020B0604030504040204" pitchFamily="34" charset="0"/>
                <a:ea typeface="Tahoma" panose="020B0604030504040204" pitchFamily="34" charset="0"/>
                <a:cs typeface="Tahoma" panose="020B0604030504040204" pitchFamily="34" charset="0"/>
              </a:rPr>
              <a:t>YOU WILL KEEP ON HEARING</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2800" cap="small" dirty="0">
                <a:solidFill>
                  <a:srgbClr val="002060"/>
                </a:solidFill>
                <a:latin typeface="Tahoma" panose="020B0604030504040204" pitchFamily="34" charset="0"/>
                <a:ea typeface="Tahoma" panose="020B0604030504040204" pitchFamily="34" charset="0"/>
                <a:cs typeface="Tahoma" panose="020B0604030504040204" pitchFamily="34" charset="0"/>
              </a:rPr>
              <a:t>BUT</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2800" cap="small" dirty="0">
                <a:solidFill>
                  <a:srgbClr val="002060"/>
                </a:solidFill>
                <a:latin typeface="Tahoma" panose="020B0604030504040204" pitchFamily="34" charset="0"/>
                <a:ea typeface="Tahoma" panose="020B0604030504040204" pitchFamily="34" charset="0"/>
                <a:cs typeface="Tahoma" panose="020B0604030504040204" pitchFamily="34" charset="0"/>
              </a:rPr>
              <a:t>WILL NOT UNDERSTAND</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2800" cap="small" dirty="0">
                <a:solidFill>
                  <a:srgbClr val="002060"/>
                </a:solidFill>
                <a:latin typeface="Tahoma" panose="020B0604030504040204" pitchFamily="34" charset="0"/>
                <a:ea typeface="Tahoma" panose="020B0604030504040204" pitchFamily="34" charset="0"/>
                <a:cs typeface="Tahoma" panose="020B0604030504040204" pitchFamily="34" charset="0"/>
              </a:rPr>
              <a:t>YOU WILL KEEP ON SEEING</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2800" cap="small" dirty="0">
                <a:solidFill>
                  <a:srgbClr val="002060"/>
                </a:solidFill>
                <a:latin typeface="Tahoma" panose="020B0604030504040204" pitchFamily="34" charset="0"/>
                <a:ea typeface="Tahoma" panose="020B0604030504040204" pitchFamily="34" charset="0"/>
                <a:cs typeface="Tahoma" panose="020B0604030504040204" pitchFamily="34" charset="0"/>
              </a:rPr>
              <a:t>BUT WILL NOT PERCEIVE</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2277789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CE967-CE46-42E8-8E6B-D21359ACCC2E}"/>
              </a:ext>
            </a:extLst>
          </p:cNvPr>
          <p:cNvSpPr>
            <a:spLocks noGrp="1"/>
          </p:cNvSpPr>
          <p:nvPr>
            <p:ph type="ctrTitle"/>
          </p:nvPr>
        </p:nvSpPr>
        <p:spPr>
          <a:xfrm>
            <a:off x="0" y="3"/>
            <a:ext cx="9144000" cy="901147"/>
          </a:xfrm>
          <a:solidFill>
            <a:schemeClr val="accent6">
              <a:lumMod val="20000"/>
              <a:lumOff val="80000"/>
            </a:schemeClr>
          </a:solidFill>
        </p:spPr>
        <p:txBody>
          <a:bodyPr>
            <a:normAutofit/>
          </a:bodyPr>
          <a:lstStyle/>
          <a:p>
            <a:r>
              <a:rPr lang="en-US" sz="4800" dirty="0">
                <a:solidFill>
                  <a:srgbClr val="002060"/>
                </a:solidFill>
                <a:latin typeface="Tahoma" panose="020B0604030504040204" pitchFamily="34" charset="0"/>
                <a:ea typeface="Tahoma" panose="020B0604030504040204" pitchFamily="34" charset="0"/>
                <a:cs typeface="Tahoma" panose="020B0604030504040204" pitchFamily="34" charset="0"/>
              </a:rPr>
              <a:t>SPECIFIC WEEDS</a:t>
            </a:r>
          </a:p>
        </p:txBody>
      </p:sp>
      <p:sp>
        <p:nvSpPr>
          <p:cNvPr id="3" name="Subtitle 2">
            <a:extLst>
              <a:ext uri="{FF2B5EF4-FFF2-40B4-BE49-F238E27FC236}">
                <a16:creationId xmlns:a16="http://schemas.microsoft.com/office/drawing/2014/main" id="{A25E09BC-0E00-4EA4-B129-8A6001D933E7}"/>
              </a:ext>
            </a:extLst>
          </p:cNvPr>
          <p:cNvSpPr>
            <a:spLocks noGrp="1"/>
          </p:cNvSpPr>
          <p:nvPr>
            <p:ph type="subTitle" idx="1"/>
          </p:nvPr>
        </p:nvSpPr>
        <p:spPr>
          <a:xfrm>
            <a:off x="0" y="901150"/>
            <a:ext cx="9144000" cy="5956853"/>
          </a:xfrm>
          <a:solidFill>
            <a:schemeClr val="accent6">
              <a:lumMod val="20000"/>
              <a:lumOff val="80000"/>
            </a:schemeClr>
          </a:solidFill>
        </p:spPr>
        <p:txBody>
          <a:bodyPr>
            <a:noAutofit/>
          </a:bodyPr>
          <a:lstStyle/>
          <a:p>
            <a:pPr marL="457200" indent="-457200" algn="l">
              <a:spcBef>
                <a:spcPts val="200"/>
              </a:spcBef>
              <a:buFont typeface="Wingdings" panose="05000000000000000000" pitchFamily="2" charset="2"/>
              <a:buChar char="q"/>
            </a:pPr>
            <a:r>
              <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rPr>
              <a:t>Colossians 3:5-9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Therefore consider the members of your earthly body as dead to immorality, impurity, passion, evil desire, and greed, which amounts to </a:t>
            </a:r>
            <a:r>
              <a:rPr lang="en-US" sz="2800" spc="-150" dirty="0">
                <a:solidFill>
                  <a:srgbClr val="002060"/>
                </a:solidFill>
                <a:latin typeface="Tahoma" panose="020B0604030504040204" pitchFamily="34" charset="0"/>
                <a:ea typeface="Tahoma" panose="020B0604030504040204" pitchFamily="34" charset="0"/>
                <a:cs typeface="Tahoma" panose="020B0604030504040204" pitchFamily="34" charset="0"/>
              </a:rPr>
              <a:t>idolatry. For it is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because of these things that the wrath of God will come upon the sons of disobedience, and in them you also once walked, when you were living in them. But now you also, put them all aside: anger, wrath, malice, slander, </a:t>
            </a:r>
            <a:r>
              <a:rPr lang="en-US" sz="2800" i="1" dirty="0">
                <a:solidFill>
                  <a:srgbClr val="002060"/>
                </a:solidFill>
                <a:latin typeface="Tahoma" panose="020B0604030504040204" pitchFamily="34" charset="0"/>
                <a:ea typeface="Tahoma" panose="020B0604030504040204" pitchFamily="34" charset="0"/>
                <a:cs typeface="Tahoma" panose="020B0604030504040204" pitchFamily="34" charset="0"/>
              </a:rPr>
              <a:t>and</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abusive speech from your mouth. Do not lie to one another…</a:t>
            </a:r>
          </a:p>
          <a:p>
            <a:pPr marL="457200" indent="-457200" algn="l">
              <a:spcBef>
                <a:spcPts val="200"/>
              </a:spcBef>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Sins in good favor – acceptable social sins—the ones that we unfortunately get used to</a:t>
            </a:r>
          </a:p>
          <a:p>
            <a:pPr marL="457200" indent="-457200" algn="l">
              <a:spcBef>
                <a:spcPts val="200"/>
              </a:spcBef>
              <a:buFont typeface="Wingdings" panose="05000000000000000000" pitchFamily="2" charset="2"/>
              <a:buChar char="q"/>
            </a:pPr>
            <a:r>
              <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rPr>
              <a:t>Romans 6:4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Therefore we have been buried with Him through baptism into death, so that as Christ was raised from the dead through the glory of the Father, so we too might walk in newness of life. </a:t>
            </a:r>
            <a:b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br>
            <a:endPar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457200" indent="-457200" algn="l">
              <a:spcBef>
                <a:spcPts val="200"/>
              </a:spcBef>
              <a:buFont typeface="Wingdings" panose="05000000000000000000" pitchFamily="2" charset="2"/>
              <a:buChar char="q"/>
            </a:pPr>
            <a:endPar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19106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CE967-CE46-42E8-8E6B-D21359ACCC2E}"/>
              </a:ext>
            </a:extLst>
          </p:cNvPr>
          <p:cNvSpPr>
            <a:spLocks noGrp="1"/>
          </p:cNvSpPr>
          <p:nvPr>
            <p:ph type="ctrTitle"/>
          </p:nvPr>
        </p:nvSpPr>
        <p:spPr>
          <a:xfrm>
            <a:off x="0" y="2"/>
            <a:ext cx="9144000" cy="1020416"/>
          </a:xfrm>
          <a:solidFill>
            <a:schemeClr val="accent6">
              <a:lumMod val="20000"/>
              <a:lumOff val="80000"/>
            </a:schemeClr>
          </a:solidFill>
        </p:spPr>
        <p:txBody>
          <a:bodyPr>
            <a:normAutofit/>
          </a:bodyPr>
          <a:lstStyle/>
          <a:p>
            <a:r>
              <a:rPr lang="en-US" sz="4800" dirty="0">
                <a:solidFill>
                  <a:srgbClr val="002060"/>
                </a:solidFill>
                <a:latin typeface="Tahoma" panose="020B0604030504040204" pitchFamily="34" charset="0"/>
                <a:ea typeface="Tahoma" panose="020B0604030504040204" pitchFamily="34" charset="0"/>
                <a:cs typeface="Tahoma" panose="020B0604030504040204" pitchFamily="34" charset="0"/>
              </a:rPr>
              <a:t>NEW FOR OLD</a:t>
            </a:r>
          </a:p>
        </p:txBody>
      </p:sp>
      <p:sp>
        <p:nvSpPr>
          <p:cNvPr id="3" name="Subtitle 2">
            <a:extLst>
              <a:ext uri="{FF2B5EF4-FFF2-40B4-BE49-F238E27FC236}">
                <a16:creationId xmlns:a16="http://schemas.microsoft.com/office/drawing/2014/main" id="{A25E09BC-0E00-4EA4-B129-8A6001D933E7}"/>
              </a:ext>
            </a:extLst>
          </p:cNvPr>
          <p:cNvSpPr>
            <a:spLocks noGrp="1"/>
          </p:cNvSpPr>
          <p:nvPr>
            <p:ph type="subTitle" idx="1"/>
          </p:nvPr>
        </p:nvSpPr>
        <p:spPr>
          <a:xfrm>
            <a:off x="0" y="1020420"/>
            <a:ext cx="9144000" cy="5837583"/>
          </a:xfrm>
          <a:solidFill>
            <a:schemeClr val="accent6">
              <a:lumMod val="20000"/>
              <a:lumOff val="80000"/>
            </a:schemeClr>
          </a:solidFill>
        </p:spPr>
        <p:txBody>
          <a:bodyPr>
            <a:noAutofit/>
          </a:bodyPr>
          <a:lstStyle/>
          <a:p>
            <a:pPr marL="457200" indent="-457200" algn="l">
              <a:spcBef>
                <a:spcPts val="100"/>
              </a:spcBef>
              <a:buFont typeface="Wingdings" panose="05000000000000000000" pitchFamily="2" charset="2"/>
              <a:buChar char="q"/>
            </a:pPr>
            <a:r>
              <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rPr>
              <a:t>Colossians 3:9-11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Do not lie to one another, since you laid aside the old self with its </a:t>
            </a:r>
            <a:r>
              <a:rPr lang="en-US" sz="2800" i="1" dirty="0">
                <a:solidFill>
                  <a:srgbClr val="002060"/>
                </a:solidFill>
                <a:latin typeface="Tahoma" panose="020B0604030504040204" pitchFamily="34" charset="0"/>
                <a:ea typeface="Tahoma" panose="020B0604030504040204" pitchFamily="34" charset="0"/>
                <a:cs typeface="Tahoma" panose="020B0604030504040204" pitchFamily="34" charset="0"/>
              </a:rPr>
              <a:t>evil</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practices, and have put on the </a:t>
            </a:r>
            <a:r>
              <a:rPr lang="en-US" sz="2800" u="sng" dirty="0">
                <a:solidFill>
                  <a:srgbClr val="002060"/>
                </a:solidFill>
                <a:latin typeface="Tahoma" panose="020B0604030504040204" pitchFamily="34" charset="0"/>
                <a:ea typeface="Tahoma" panose="020B0604030504040204" pitchFamily="34" charset="0"/>
                <a:cs typeface="Tahoma" panose="020B0604030504040204" pitchFamily="34" charset="0"/>
              </a:rPr>
              <a:t>new</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self who is being renewed to a true knowledge according to the image of the One who created him— </a:t>
            </a:r>
            <a:r>
              <a:rPr lang="en-US" sz="2800" i="1" dirty="0">
                <a:solidFill>
                  <a:srgbClr val="002060"/>
                </a:solidFill>
                <a:latin typeface="Tahoma" panose="020B0604030504040204" pitchFamily="34" charset="0"/>
                <a:ea typeface="Tahoma" panose="020B0604030504040204" pitchFamily="34" charset="0"/>
                <a:cs typeface="Tahoma" panose="020B0604030504040204" pitchFamily="34" charset="0"/>
              </a:rPr>
              <a:t> renewal</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in which there is no </a:t>
            </a:r>
            <a:r>
              <a:rPr lang="en-US" sz="2800" i="1" dirty="0">
                <a:solidFill>
                  <a:srgbClr val="002060"/>
                </a:solidFill>
                <a:latin typeface="Tahoma" panose="020B0604030504040204" pitchFamily="34" charset="0"/>
                <a:ea typeface="Tahoma" panose="020B0604030504040204" pitchFamily="34" charset="0"/>
                <a:cs typeface="Tahoma" panose="020B0604030504040204" pitchFamily="34" charset="0"/>
              </a:rPr>
              <a:t>distinction between</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Greek and Jew, circumcised and uncircumcised, barbarian, Scythian, slave and freeman, but Christ is all, and in all. </a:t>
            </a:r>
          </a:p>
          <a:p>
            <a:pPr marL="457200" indent="-457200" algn="l">
              <a:spcBef>
                <a:spcPts val="100"/>
              </a:spcBef>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A non-Greek was a “barbarian” in their culture</a:t>
            </a:r>
          </a:p>
          <a:p>
            <a:pPr marL="457200" indent="-457200" algn="l">
              <a:spcBef>
                <a:spcPts val="100"/>
              </a:spcBef>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A Scythian was the worst of the worst, uncouth and savage</a:t>
            </a:r>
          </a:p>
          <a:p>
            <a:pPr marL="457200" indent="-457200" algn="l">
              <a:spcBef>
                <a:spcPts val="100"/>
              </a:spcBef>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New: </a:t>
            </a:r>
            <a:r>
              <a:rPr lang="en-US" sz="2800" i="1" dirty="0" err="1">
                <a:solidFill>
                  <a:srgbClr val="002060"/>
                </a:solidFill>
                <a:latin typeface="Tahoma" panose="020B0604030504040204" pitchFamily="34" charset="0"/>
                <a:ea typeface="Tahoma" panose="020B0604030504040204" pitchFamily="34" charset="0"/>
                <a:cs typeface="Tahoma" panose="020B0604030504040204" pitchFamily="34" charset="0"/>
              </a:rPr>
              <a:t>neos</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renewed: </a:t>
            </a:r>
            <a:r>
              <a:rPr lang="en-US" sz="2800" i="1" dirty="0" err="1">
                <a:solidFill>
                  <a:srgbClr val="002060"/>
                </a:solidFill>
                <a:latin typeface="Tahoma" panose="020B0604030504040204" pitchFamily="34" charset="0"/>
                <a:ea typeface="Tahoma" panose="020B0604030504040204" pitchFamily="34" charset="0"/>
                <a:cs typeface="Tahoma" panose="020B0604030504040204" pitchFamily="34" charset="0"/>
              </a:rPr>
              <a:t>anakainoo</a:t>
            </a:r>
            <a:endParaRPr lang="en-US" sz="2800" i="1"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457200" indent="-457200" algn="l">
              <a:spcBef>
                <a:spcPts val="100"/>
              </a:spcBef>
              <a:buFont typeface="Wingdings" panose="05000000000000000000" pitchFamily="2" charset="2"/>
              <a:buChar char="q"/>
            </a:pPr>
            <a:r>
              <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rPr>
              <a:t>2 Corinthians 5:17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Therefore if anyone is in Christ, </a:t>
            </a:r>
            <a:r>
              <a:rPr lang="en-US" sz="2800" i="1" dirty="0">
                <a:solidFill>
                  <a:srgbClr val="002060"/>
                </a:solidFill>
                <a:latin typeface="Tahoma" panose="020B0604030504040204" pitchFamily="34" charset="0"/>
                <a:ea typeface="Tahoma" panose="020B0604030504040204" pitchFamily="34" charset="0"/>
                <a:cs typeface="Tahoma" panose="020B0604030504040204" pitchFamily="34" charset="0"/>
              </a:rPr>
              <a:t>he is</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a new creature; the old things passed away; behold, new things have come. </a:t>
            </a:r>
            <a:endParaRPr lang="en-US" sz="2800" i="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695910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9866</TotalTime>
  <Words>1662</Words>
  <Application>Microsoft Office PowerPoint</Application>
  <PresentationFormat>On-screen Show (4:3)</PresentationFormat>
  <Paragraphs>74</Paragraphs>
  <Slides>12</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Tahoma</vt:lpstr>
      <vt:lpstr>Wingdings</vt:lpstr>
      <vt:lpstr>Office Theme</vt:lpstr>
      <vt:lpstr>PowerPoint Presentation</vt:lpstr>
      <vt:lpstr>VERSE FOR THE JOURNEY</vt:lpstr>
      <vt:lpstr>THINGS ABOVE</vt:lpstr>
      <vt:lpstr>ALIVE WITH CHRIST</vt:lpstr>
      <vt:lpstr>MOTIVATION</vt:lpstr>
      <vt:lpstr>WHAT HAS TO GO?</vt:lpstr>
      <vt:lpstr>PLANT SOME SEEDS</vt:lpstr>
      <vt:lpstr>SPECIFIC WEEDS</vt:lpstr>
      <vt:lpstr>NEW FOR OLD</vt:lpstr>
      <vt:lpstr>IMAGE RESTORATION</vt:lpstr>
      <vt:lpstr>RACE, COLOR, SOCIAL STANDING</vt:lpstr>
      <vt:lpstr>THE PEACE OF CHRIST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JoLynn Gower</dc:creator>
  <cp:lastModifiedBy>JoLynn Gower</cp:lastModifiedBy>
  <cp:revision>120</cp:revision>
  <cp:lastPrinted>2020-04-23T19:31:56Z</cp:lastPrinted>
  <dcterms:created xsi:type="dcterms:W3CDTF">2020-02-29T20:22:33Z</dcterms:created>
  <dcterms:modified xsi:type="dcterms:W3CDTF">2020-04-26T20:00:14Z</dcterms:modified>
</cp:coreProperties>
</file>