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8" r:id="rId2"/>
    <p:sldId id="256" r:id="rId3"/>
    <p:sldId id="263" r:id="rId4"/>
    <p:sldId id="261" r:id="rId5"/>
    <p:sldId id="260" r:id="rId6"/>
    <p:sldId id="262" r:id="rId7"/>
    <p:sldId id="264" r:id="rId8"/>
    <p:sldId id="265" r:id="rId9"/>
    <p:sldId id="266" r:id="rId10"/>
    <p:sldId id="267" r:id="rId11"/>
    <p:sldId id="268" r:id="rId12"/>
    <p:sldId id="259" r:id="rId13"/>
  </p:sldIdLst>
  <p:sldSz cx="9144000" cy="6858000" type="screen4x3"/>
  <p:notesSz cx="7086600" cy="9024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91" autoAdjust="0"/>
  </p:normalViewPr>
  <p:slideViewPr>
    <p:cSldViewPr snapToGrid="0">
      <p:cViewPr>
        <p:scale>
          <a:sx n="70" d="100"/>
          <a:sy n="70" d="100"/>
        </p:scale>
        <p:origin x="1410" y="-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0225" cy="4524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4014789" y="1"/>
            <a:ext cx="3070225" cy="452438"/>
          </a:xfrm>
          <a:prstGeom prst="rect">
            <a:avLst/>
          </a:prstGeom>
        </p:spPr>
        <p:txBody>
          <a:bodyPr vert="horz" lIns="91427" tIns="45713" rIns="91427" bIns="45713" rtlCol="0"/>
          <a:lstStyle>
            <a:lvl1pPr algn="r">
              <a:defRPr sz="1200"/>
            </a:lvl1pPr>
          </a:lstStyle>
          <a:p>
            <a:fld id="{1BC00777-AD18-4942-9C2D-8648A452A832}" type="datetimeFigureOut">
              <a:rPr lang="en-US" smtClean="0"/>
              <a:t>4/14/2020</a:t>
            </a:fld>
            <a:endParaRPr lang="en-US"/>
          </a:p>
        </p:txBody>
      </p:sp>
      <p:sp>
        <p:nvSpPr>
          <p:cNvPr id="4" name="Slide Image Placeholder 3"/>
          <p:cNvSpPr>
            <a:spLocks noGrp="1" noRot="1" noChangeAspect="1"/>
          </p:cNvSpPr>
          <p:nvPr>
            <p:ph type="sldImg" idx="2"/>
          </p:nvPr>
        </p:nvSpPr>
        <p:spPr>
          <a:xfrm>
            <a:off x="1512888" y="1128713"/>
            <a:ext cx="4060825" cy="3044825"/>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8025" y="4343401"/>
            <a:ext cx="5670550" cy="3552825"/>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572500"/>
            <a:ext cx="3070225" cy="452438"/>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4014789" y="8572500"/>
            <a:ext cx="3070225" cy="452438"/>
          </a:xfrm>
          <a:prstGeom prst="rect">
            <a:avLst/>
          </a:prstGeom>
        </p:spPr>
        <p:txBody>
          <a:bodyPr vert="horz" lIns="91427" tIns="45713" rIns="91427" bIns="45713" rtlCol="0" anchor="b"/>
          <a:lstStyle>
            <a:lvl1pPr algn="r">
              <a:defRPr sz="1200"/>
            </a:lvl1pPr>
          </a:lstStyle>
          <a:p>
            <a:fld id="{10B30750-CF6F-464E-9BFB-BBDB3A255D15}" type="slidenum">
              <a:rPr lang="en-US" smtClean="0"/>
              <a:t>‹#›</a:t>
            </a:fld>
            <a:endParaRPr lang="en-US"/>
          </a:p>
        </p:txBody>
      </p:sp>
    </p:spTree>
    <p:extLst>
      <p:ext uri="{BB962C8B-B14F-4D97-AF65-F5344CB8AC3E}">
        <p14:creationId xmlns:p14="http://schemas.microsoft.com/office/powerpoint/2010/main" val="112511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B30750-CF6F-464E-9BFB-BBDB3A255D15}" type="slidenum">
              <a:rPr lang="en-US" smtClean="0"/>
              <a:t>2</a:t>
            </a:fld>
            <a:endParaRPr lang="en-US"/>
          </a:p>
        </p:txBody>
      </p:sp>
    </p:spTree>
    <p:extLst>
      <p:ext uri="{BB962C8B-B14F-4D97-AF65-F5344CB8AC3E}">
        <p14:creationId xmlns:p14="http://schemas.microsoft.com/office/powerpoint/2010/main" val="3039627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10B30750-CF6F-464E-9BFB-BBDB3A255D15}" type="slidenum">
              <a:rPr lang="en-US" smtClean="0"/>
              <a:t>4</a:t>
            </a:fld>
            <a:endParaRPr lang="en-US"/>
          </a:p>
        </p:txBody>
      </p:sp>
    </p:spTree>
    <p:extLst>
      <p:ext uri="{BB962C8B-B14F-4D97-AF65-F5344CB8AC3E}">
        <p14:creationId xmlns:p14="http://schemas.microsoft.com/office/powerpoint/2010/main" val="63195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B30750-CF6F-464E-9BFB-BBDB3A255D15}" type="slidenum">
              <a:rPr lang="en-US" smtClean="0"/>
              <a:t>5</a:t>
            </a:fld>
            <a:endParaRPr lang="en-US"/>
          </a:p>
        </p:txBody>
      </p:sp>
    </p:spTree>
    <p:extLst>
      <p:ext uri="{BB962C8B-B14F-4D97-AF65-F5344CB8AC3E}">
        <p14:creationId xmlns:p14="http://schemas.microsoft.com/office/powerpoint/2010/main" val="184906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B30750-CF6F-464E-9BFB-BBDB3A255D15}" type="slidenum">
              <a:rPr lang="en-US" smtClean="0"/>
              <a:t>11</a:t>
            </a:fld>
            <a:endParaRPr lang="en-US"/>
          </a:p>
        </p:txBody>
      </p:sp>
    </p:spTree>
    <p:extLst>
      <p:ext uri="{BB962C8B-B14F-4D97-AF65-F5344CB8AC3E}">
        <p14:creationId xmlns:p14="http://schemas.microsoft.com/office/powerpoint/2010/main" val="269876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87138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2761296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89969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8ECB4C3-9D8A-4199-9BF8-BA88866E79FB}"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29757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ECB4C3-9D8A-4199-9BF8-BA88866E79FB}"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212173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ECB4C3-9D8A-4199-9BF8-BA88866E79FB}"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37746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ECB4C3-9D8A-4199-9BF8-BA88866E79FB}"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107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ECB4C3-9D8A-4199-9BF8-BA88866E79FB}"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50433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CB4C3-9D8A-4199-9BF8-BA88866E79FB}"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410917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ECB4C3-9D8A-4199-9BF8-BA88866E79FB}"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129769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ECB4C3-9D8A-4199-9BF8-BA88866E79FB}"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117265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CB4C3-9D8A-4199-9BF8-BA88866E79FB}" type="datetimeFigureOut">
              <a:rPr lang="en-US" smtClean="0"/>
              <a:t>4/14/2020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05D5B-6BD5-4F60-86C5-06C1A15E9FC9}" type="slidenum">
              <a:rPr lang="en-US" smtClean="0"/>
              <a:t>‹#›</a:t>
            </a:fld>
            <a:endParaRPr lang="en-US"/>
          </a:p>
        </p:txBody>
      </p:sp>
    </p:spTree>
    <p:extLst>
      <p:ext uri="{BB962C8B-B14F-4D97-AF65-F5344CB8AC3E}">
        <p14:creationId xmlns:p14="http://schemas.microsoft.com/office/powerpoint/2010/main" val="1486320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0FF4-F24F-48DC-9846-159570261A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2327C0F-C705-4B0D-8046-FA3CDF8D084B}"/>
              </a:ext>
            </a:extLst>
          </p:cNvPr>
          <p:cNvSpPr>
            <a:spLocks noGrp="1"/>
          </p:cNvSpPr>
          <p:nvPr>
            <p:ph type="subTitle" idx="1"/>
          </p:nvPr>
        </p:nvSpPr>
        <p:spPr/>
        <p:txBody>
          <a:bodyPr/>
          <a:lstStyle/>
          <a:p>
            <a:endParaRPr lang="en-US"/>
          </a:p>
        </p:txBody>
      </p:sp>
      <p:pic>
        <p:nvPicPr>
          <p:cNvPr id="4" name="Picture 3"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r="-1"/>
          <a:stretch/>
        </p:blipFill>
        <p:spPr>
          <a:xfrm rot="10800000">
            <a:off x="-457202" y="80963"/>
            <a:ext cx="9601202" cy="6858000"/>
          </a:xfrm>
          <a:prstGeom prst="rect">
            <a:avLst/>
          </a:prstGeom>
          <a:ln w="57150">
            <a:noFill/>
          </a:ln>
        </p:spPr>
      </p:pic>
      <p:sp>
        <p:nvSpPr>
          <p:cNvPr id="6" name="TextBox 5">
            <a:extLst>
              <a:ext uri="{FF2B5EF4-FFF2-40B4-BE49-F238E27FC236}">
                <a16:creationId xmlns:a16="http://schemas.microsoft.com/office/drawing/2014/main" id="{740C6FEB-760C-4C71-9356-5D06171CBE28}"/>
              </a:ext>
            </a:extLst>
          </p:cNvPr>
          <p:cNvSpPr txBox="1"/>
          <p:nvPr/>
        </p:nvSpPr>
        <p:spPr>
          <a:xfrm>
            <a:off x="1828802" y="927351"/>
            <a:ext cx="6533321" cy="830997"/>
          </a:xfrm>
          <a:prstGeom prst="rect">
            <a:avLst/>
          </a:prstGeom>
          <a:solidFill>
            <a:srgbClr val="F8F8F8"/>
          </a:solidFill>
          <a:ln w="76200">
            <a:solidFill>
              <a:srgbClr val="660066"/>
            </a:solidFill>
          </a:ln>
        </p:spPr>
        <p:txBody>
          <a:bodyPr wrap="square" rtlCol="0">
            <a:spAutoFit/>
          </a:bodyPr>
          <a:lstStyle/>
          <a:p>
            <a:pPr algn="ctr"/>
            <a:r>
              <a:rPr lang="en-US" sz="4800" dirty="0">
                <a:effectLst>
                  <a:outerShdw blurRad="38100" dist="38100" dir="2700000" algn="tl">
                    <a:srgbClr val="000000">
                      <a:alpha val="43137"/>
                    </a:srgbClr>
                  </a:outerShdw>
                </a:effectLst>
              </a:rPr>
              <a:t>CHRIST ABOVE ALL</a:t>
            </a:r>
          </a:p>
        </p:txBody>
      </p:sp>
      <p:sp>
        <p:nvSpPr>
          <p:cNvPr id="8" name="TextBox 7">
            <a:extLst>
              <a:ext uri="{FF2B5EF4-FFF2-40B4-BE49-F238E27FC236}">
                <a16:creationId xmlns:a16="http://schemas.microsoft.com/office/drawing/2014/main" id="{3E3CAC51-8260-4E3A-AA29-38A85E0401D8}"/>
              </a:ext>
            </a:extLst>
          </p:cNvPr>
          <p:cNvSpPr txBox="1"/>
          <p:nvPr/>
        </p:nvSpPr>
        <p:spPr>
          <a:xfrm>
            <a:off x="2873697" y="4632326"/>
            <a:ext cx="4034951" cy="1569660"/>
          </a:xfrm>
          <a:prstGeom prst="rect">
            <a:avLst/>
          </a:prstGeom>
          <a:solidFill>
            <a:schemeClr val="accent6">
              <a:lumMod val="20000"/>
              <a:lumOff val="80000"/>
            </a:schemeClr>
          </a:solidFill>
          <a:ln w="38100">
            <a:solidFill>
              <a:srgbClr val="660066"/>
            </a:solidFill>
          </a:ln>
        </p:spPr>
        <p:txBody>
          <a:bodyPr wrap="none" rtlCol="0">
            <a:spAutoFit/>
          </a:bodyPr>
          <a:lstStyle/>
          <a:p>
            <a:pPr algn="ctr"/>
            <a:r>
              <a:rPr lang="en-US" sz="2400" b="1" dirty="0">
                <a:solidFill>
                  <a:srgbClr val="660033"/>
                </a:solidFill>
              </a:rPr>
              <a:t>JoLynn Gower</a:t>
            </a:r>
          </a:p>
          <a:p>
            <a:pPr algn="ctr"/>
            <a:r>
              <a:rPr lang="en-US" sz="2400" b="1" dirty="0">
                <a:solidFill>
                  <a:srgbClr val="660033"/>
                </a:solidFill>
              </a:rPr>
              <a:t>Spring 2020</a:t>
            </a:r>
          </a:p>
          <a:p>
            <a:pPr algn="ctr"/>
            <a:r>
              <a:rPr lang="en-US" sz="2400" b="1" dirty="0">
                <a:solidFill>
                  <a:srgbClr val="660033"/>
                </a:solidFill>
              </a:rPr>
              <a:t>493-6151</a:t>
            </a:r>
          </a:p>
          <a:p>
            <a:pPr algn="ctr"/>
            <a:r>
              <a:rPr lang="en-US" sz="2400" b="1" dirty="0">
                <a:solidFill>
                  <a:srgbClr val="660033"/>
                </a:solidFill>
              </a:rPr>
              <a:t>jgower@guardingthetruth.org</a:t>
            </a:r>
          </a:p>
        </p:txBody>
      </p:sp>
      <p:sp>
        <p:nvSpPr>
          <p:cNvPr id="7" name="TextBox 6">
            <a:extLst>
              <a:ext uri="{FF2B5EF4-FFF2-40B4-BE49-F238E27FC236}">
                <a16:creationId xmlns:a16="http://schemas.microsoft.com/office/drawing/2014/main" id="{95DA06E6-FB5C-4630-A1E3-29AABD079C97}"/>
              </a:ext>
            </a:extLst>
          </p:cNvPr>
          <p:cNvSpPr txBox="1"/>
          <p:nvPr/>
        </p:nvSpPr>
        <p:spPr>
          <a:xfrm>
            <a:off x="7315202" y="6347791"/>
            <a:ext cx="990977" cy="369332"/>
          </a:xfrm>
          <a:prstGeom prst="rect">
            <a:avLst/>
          </a:prstGeom>
          <a:noFill/>
        </p:spPr>
        <p:txBody>
          <a:bodyPr wrap="none" rtlCol="0">
            <a:spAutoFit/>
          </a:bodyPr>
          <a:lstStyle/>
          <a:p>
            <a:r>
              <a:rPr lang="en-US" dirty="0"/>
              <a:t>Lesson 7</a:t>
            </a:r>
          </a:p>
        </p:txBody>
      </p:sp>
    </p:spTree>
    <p:extLst>
      <p:ext uri="{BB962C8B-B14F-4D97-AF65-F5344CB8AC3E}">
        <p14:creationId xmlns:p14="http://schemas.microsoft.com/office/powerpoint/2010/main" val="3308595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98804"/>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APPROPRIATE JUDGMENT?</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98806"/>
            <a:ext cx="9144000" cy="5859197"/>
          </a:xfrm>
          <a:solidFill>
            <a:schemeClr val="accent6">
              <a:lumMod val="20000"/>
              <a:lumOff val="80000"/>
            </a:schemeClr>
          </a:solidFill>
        </p:spPr>
        <p:txBody>
          <a:bodyPr>
            <a:noAutofit/>
          </a:bodyPr>
          <a:lstStyle/>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1 Corinthians 5:9-13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I wrote you in my letter not to associate with immoral people; I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did</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not at all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mean</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with the immoral people of this world, or with the covetous and swindlers, or with idolaters, for then you would have to go out of the world. But actually, I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wrote to you not to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associate with any so-called brother if he is an immoral person</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or covetous, or an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idolater, or a reviler, or a drunkard, or a swindler—not even to eat with such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a one. For what have I to do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with judging outsiders? Do you not judge those who are within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the church?</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But those who are outside, God judges. </a:t>
            </a:r>
            <a:r>
              <a:rPr lang="en-US" cap="small" dirty="0">
                <a:solidFill>
                  <a:srgbClr val="002060"/>
                </a:solidFill>
                <a:latin typeface="Tahoma" panose="020B0604030504040204" pitchFamily="34" charset="0"/>
                <a:ea typeface="Tahoma" panose="020B0604030504040204" pitchFamily="34" charset="0"/>
                <a:cs typeface="Tahoma" panose="020B0604030504040204" pitchFamily="34" charset="0"/>
              </a:rPr>
              <a:t>REMOVE THE WICKED MAN FROM AMONG YOURSELVES</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1 Corinthians 5:2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You have become arrogant and have not mourned instead, so that the one who had done this deed would be removed from your midst. </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indent="-457200" algn="l">
              <a:spcBef>
                <a:spcPts val="200"/>
              </a:spcBef>
              <a:buFont typeface="Wingdings" panose="05000000000000000000" pitchFamily="2" charset="2"/>
              <a:buChar char="q"/>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1637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5415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MAKING JUDGMENTS</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54160"/>
            <a:ext cx="9144000" cy="5903843"/>
          </a:xfrm>
          <a:solidFill>
            <a:schemeClr val="accent6">
              <a:lumMod val="20000"/>
              <a:lumOff val="80000"/>
            </a:schemeClr>
          </a:solidFill>
        </p:spPr>
        <p:txBody>
          <a:bodyPr>
            <a:noAutofit/>
          </a:bodyPr>
          <a:lstStyle/>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Use the Word of God as your moral basis</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Expect the same standard to be used by God and others within the church to judge you</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1 Corinthians 2:12-14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Now we have received, not the spirit of the world, but the Spirit who is from God, so that we may know the things freely given to us by God, which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things we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also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speak, not in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words taught by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human wisdom, but in those taught by the Spirit, com</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bining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spiritual</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thoughts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ith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spiritual </a:t>
            </a:r>
            <a:r>
              <a:rPr lang="en-US" sz="2800" i="1" spc="-150" dirty="0">
                <a:solidFill>
                  <a:srgbClr val="002060"/>
                </a:solidFill>
                <a:latin typeface="Tahoma" panose="020B0604030504040204" pitchFamily="34" charset="0"/>
                <a:ea typeface="Tahoma" panose="020B0604030504040204" pitchFamily="34" charset="0"/>
                <a:cs typeface="Tahoma" panose="020B0604030504040204" pitchFamily="34" charset="0"/>
              </a:rPr>
              <a:t>words.</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But a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natural man does not accept the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things of the Spirit of God, for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they are foolishness to him; and he cannot understand them, because they are spiritually appraised. </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Jesus prayed for His disciples to be sanctified in the truth:  God’s Word is truth  (John 17:17)</a:t>
            </a:r>
          </a:p>
          <a:p>
            <a:pPr marL="457200" indent="-457200" algn="l">
              <a:spcBef>
                <a:spcPts val="200"/>
              </a:spcBef>
              <a:buFont typeface="Wingdings" panose="05000000000000000000" pitchFamily="2" charset="2"/>
              <a:buChar char="q"/>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indent="-457200" algn="l">
              <a:spcBef>
                <a:spcPts val="200"/>
              </a:spcBef>
              <a:buFont typeface="Wingdings" panose="05000000000000000000" pitchFamily="2" charset="2"/>
              <a:buChar char="q"/>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9227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2804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THE SIN OF SUPPRESSION</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28048"/>
            <a:ext cx="9144000" cy="5929956"/>
          </a:xfrm>
          <a:solidFill>
            <a:schemeClr val="accent6">
              <a:lumMod val="20000"/>
              <a:lumOff val="80000"/>
            </a:schemeClr>
          </a:solidFill>
        </p:spPr>
        <p:txBody>
          <a:bodyPr>
            <a:noAutofit/>
          </a:bodyPr>
          <a:lstStyle/>
          <a:p>
            <a:pPr marL="457200" indent="-457200" algn="l">
              <a:spcBef>
                <a:spcPts val="200"/>
              </a:spcBef>
              <a:buClr>
                <a:srgbClr val="002060"/>
              </a:buClr>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Romans </a:t>
            </a:r>
            <a:r>
              <a:rPr lang="en-US" sz="2800" b="1" spc="-150" dirty="0">
                <a:solidFill>
                  <a:srgbClr val="002060"/>
                </a:solidFill>
                <a:latin typeface="Tahoma" panose="020B0604030504040204" pitchFamily="34" charset="0"/>
                <a:ea typeface="Tahoma" panose="020B0604030504040204" pitchFamily="34" charset="0"/>
                <a:cs typeface="Tahoma" panose="020B0604030504040204" pitchFamily="34" charset="0"/>
              </a:rPr>
              <a:t>1:18-19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For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wrath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of God is revealed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from heaven against all ungodliness and unrighteousness of men who suppress the truth in unrighteousness, </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because that which is known about God is evident within them; for God made it evident to them. </a:t>
            </a:r>
          </a:p>
          <a:p>
            <a:pPr marL="457200" indent="-457200" algn="l">
              <a:spcBef>
                <a:spcPts val="200"/>
              </a:spcBef>
              <a:buClr>
                <a:srgbClr val="002060"/>
              </a:buClr>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Suppress: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katecho</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hold back something you possess</a:t>
            </a:r>
          </a:p>
          <a:p>
            <a:pPr>
              <a:spcBef>
                <a:spcPts val="200"/>
              </a:spcBef>
              <a:buClr>
                <a:srgbClr val="002060"/>
              </a:buClr>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THREE AVENUES OF ACCESS:</a:t>
            </a:r>
          </a:p>
          <a:p>
            <a:pPr algn="l">
              <a:spcBef>
                <a:spcPts val="200"/>
              </a:spcBef>
              <a:buClr>
                <a:srgbClr val="002060"/>
              </a:buClr>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1.  Nature (Romans 1:20)</a:t>
            </a:r>
          </a:p>
          <a:p>
            <a:pPr algn="l">
              <a:spcBef>
                <a:spcPts val="200"/>
              </a:spcBef>
              <a:buClr>
                <a:srgbClr val="002060"/>
              </a:buClr>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2.  Reason/conscience  (Romans 1:18, 2:15)</a:t>
            </a:r>
          </a:p>
          <a:p>
            <a:pPr algn="l">
              <a:spcBef>
                <a:spcPts val="200"/>
              </a:spcBef>
              <a:buClr>
                <a:srgbClr val="002060"/>
              </a:buClr>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3.  Scripture (John 5:39; 2 Timothy 3:16)</a:t>
            </a:r>
          </a:p>
          <a:p>
            <a:pPr marL="457200" indent="-457200" algn="l">
              <a:spcBef>
                <a:spcPts val="200"/>
              </a:spcBef>
              <a:buClr>
                <a:srgbClr val="002060"/>
              </a:buClr>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They ignore, neglect, and even push the truth aside, doing all they can to avoid and get rid of it. They want to live as they wish, not as God says. They want to live unrighteous lives, to taste and feel and see and have all the stimulating things they want.</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555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93912"/>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VERSE FOR THE JOURNEY</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93916"/>
            <a:ext cx="9144000" cy="5864087"/>
          </a:xfrm>
          <a:solidFill>
            <a:schemeClr val="accent6">
              <a:lumMod val="20000"/>
              <a:lumOff val="80000"/>
            </a:schemeClr>
          </a:solidFill>
        </p:spPr>
        <p:txBody>
          <a:bodyPr>
            <a:noAutofit/>
          </a:bodyPr>
          <a:lstStyle/>
          <a:p>
            <a:pPr marL="457200" indent="-457200">
              <a:lnSpc>
                <a:spcPct val="95000"/>
              </a:lnSpc>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3:1-2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Therefore if you have been raised up with Christ, keep seeking the things above, where Christ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is, seated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at the right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hand of God.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Set your mind on the things above</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not on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things that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are on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earth </a:t>
            </a:r>
          </a:p>
          <a:p>
            <a:pPr marL="457200" indent="-457200">
              <a:lnSpc>
                <a:spcPct val="95000"/>
              </a:lnSpc>
              <a:spcBef>
                <a:spcPts val="2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Mind: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phroneo</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understanding, attitude</a:t>
            </a:r>
          </a:p>
          <a:p>
            <a:pPr marL="457200" indent="-457200" algn="l">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Last week, we considered the fact that deceived and deluded people are easy pray for the enemy</a:t>
            </a:r>
          </a:p>
          <a:p>
            <a:pPr marL="457200" indent="-457200" algn="l">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It doesn’t take long for the enemy to assess vulnerability and begin a plan to take us captive</a:t>
            </a:r>
          </a:p>
          <a:p>
            <a:pPr marL="457200" indent="-457200" algn="l">
              <a:spcBef>
                <a:spcPts val="3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2 </a:t>
            </a:r>
            <a:r>
              <a:rPr lang="en-US" sz="2800" b="1" spc="-150" dirty="0">
                <a:solidFill>
                  <a:srgbClr val="002060"/>
                </a:solidFill>
                <a:latin typeface="Tahoma" panose="020B0604030504040204" pitchFamily="34" charset="0"/>
                <a:ea typeface="Tahoma" panose="020B0604030504040204" pitchFamily="34" charset="0"/>
                <a:cs typeface="Tahoma" panose="020B0604030504040204" pitchFamily="34" charset="0"/>
              </a:rPr>
              <a:t>Corinthians 10:3-5</a:t>
            </a: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weapons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of our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arf</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are are not of the flesh</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but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divinely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powerful for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destruction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of fortresses. </a:t>
            </a:r>
            <a:r>
              <a:rPr lang="en-US" sz="2800" i="1" spc="-150" dirty="0">
                <a:solidFill>
                  <a:srgbClr val="002060"/>
                </a:solidFill>
                <a:latin typeface="Tahoma" panose="020B0604030504040204" pitchFamily="34" charset="0"/>
                <a:ea typeface="Tahoma" panose="020B0604030504040204" pitchFamily="34" charset="0"/>
                <a:cs typeface="Tahoma" panose="020B0604030504040204" pitchFamily="34" charset="0"/>
              </a:rPr>
              <a:t>We are</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destroying speculations and every lofty</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thing raised up against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knowledge of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God, and </a:t>
            </a:r>
            <a:r>
              <a:rPr lang="en-US" sz="2800" i="1" spc="-150" dirty="0">
                <a:solidFill>
                  <a:srgbClr val="002060"/>
                </a:solidFill>
                <a:latin typeface="Tahoma" panose="020B0604030504040204" pitchFamily="34" charset="0"/>
                <a:ea typeface="Tahoma" panose="020B0604030504040204" pitchFamily="34" charset="0"/>
                <a:cs typeface="Tahoma" panose="020B0604030504040204" pitchFamily="34" charset="0"/>
              </a:rPr>
              <a:t>we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are</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taking every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thought captive to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obedience of Christ </a:t>
            </a:r>
          </a:p>
          <a:p>
            <a:pPr marL="457200" indent="-457200" algn="l">
              <a:lnSpc>
                <a:spcPct val="95000"/>
              </a:lnSpc>
              <a:spcBef>
                <a:spcPts val="200"/>
              </a:spcBef>
              <a:buFont typeface="Wingdings" panose="05000000000000000000" pitchFamily="2" charset="2"/>
              <a:buChar char="q"/>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0473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01146"/>
          </a:xfrm>
          <a:solidFill>
            <a:schemeClr val="accent6">
              <a:lumMod val="20000"/>
              <a:lumOff val="80000"/>
            </a:schemeClr>
          </a:solidFill>
        </p:spPr>
        <p:txBody>
          <a:bodyPr>
            <a:normAutofit fontScale="90000"/>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JUDGING BY DEFECTIVE DOCTRINE</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119270" y="901148"/>
            <a:ext cx="9263270" cy="5956854"/>
          </a:xfrm>
          <a:solidFill>
            <a:schemeClr val="accent6">
              <a:lumMod val="20000"/>
              <a:lumOff val="80000"/>
            </a:schemeClr>
          </a:solidFill>
        </p:spPr>
        <p:txBody>
          <a:bodyPr>
            <a:noAutofit/>
          </a:bodyPr>
          <a:lstStyle/>
          <a:p>
            <a:pPr marL="457200" indent="-457200" algn="l">
              <a:lnSpc>
                <a:spcPct val="95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LEGALISM AND RELIGIOUS ROUTINE</a:t>
            </a:r>
          </a:p>
          <a:p>
            <a:pPr marL="457200" indent="-457200" algn="l">
              <a:lnSpc>
                <a:spcPct val="95000"/>
              </a:lnSpc>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2:16-19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Therefore no one is to act as your </a:t>
            </a:r>
            <a:r>
              <a:rPr lang="en-US" sz="2800" u="sng" dirty="0">
                <a:solidFill>
                  <a:srgbClr val="002060"/>
                </a:solidFill>
                <a:latin typeface="Tahoma" panose="020B0604030504040204" pitchFamily="34" charset="0"/>
                <a:ea typeface="Tahoma" panose="020B0604030504040204" pitchFamily="34" charset="0"/>
                <a:cs typeface="Tahoma" panose="020B0604030504040204" pitchFamily="34" charset="0"/>
              </a:rPr>
              <a:t>judge</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in regard to food or drink or in respect to a festival or a new moon or a Sabbath day— things which are a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mere</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shadow of what is to come; but the subs</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tan</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ce belongs to Christ</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Let no one keep </a:t>
            </a:r>
            <a:r>
              <a:rPr lang="en-US" sz="2800" u="sng" dirty="0">
                <a:solidFill>
                  <a:srgbClr val="002060"/>
                </a:solidFill>
                <a:latin typeface="Tahoma" panose="020B0604030504040204" pitchFamily="34" charset="0"/>
                <a:ea typeface="Tahoma" panose="020B0604030504040204" pitchFamily="34" charset="0"/>
                <a:cs typeface="Tahoma" panose="020B0604030504040204" pitchFamily="34" charset="0"/>
              </a:rPr>
              <a:t>defrauding</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you of your prize by delighting in self-abasement and the worship of the angels, taking his stand on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visions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he has seen, inflated without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cause by his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fleshly mind,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and not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holding fast to the head, from whom the entire body</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being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supplied and held together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by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joints and ligaments, grows with a growth which is from God. </a:t>
            </a:r>
          </a:p>
          <a:p>
            <a:pPr marL="457200" indent="-457200" algn="l">
              <a:lnSpc>
                <a:spcPct val="95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Judge: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krino</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condemnation</a:t>
            </a:r>
          </a:p>
          <a:p>
            <a:pPr marL="457200" indent="-457200" algn="l">
              <a:lnSpc>
                <a:spcPct val="95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Defrauding: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katabrabeuo</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to call unworthy of reward</a:t>
            </a:r>
          </a:p>
        </p:txBody>
      </p:sp>
    </p:spTree>
    <p:extLst>
      <p:ext uri="{BB962C8B-B14F-4D97-AF65-F5344CB8AC3E}">
        <p14:creationId xmlns:p14="http://schemas.microsoft.com/office/powerpoint/2010/main" val="9645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4"/>
            <a:ext cx="9144000" cy="875209"/>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PERILS OF LEGALISM</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875213"/>
            <a:ext cx="9144000" cy="5982791"/>
          </a:xfrm>
          <a:solidFill>
            <a:schemeClr val="accent6">
              <a:lumMod val="20000"/>
              <a:lumOff val="80000"/>
            </a:schemeClr>
          </a:solidFill>
        </p:spPr>
        <p:txBody>
          <a:bodyPr>
            <a:noAutofit/>
          </a:bodyPr>
          <a:lstStyle/>
          <a:p>
            <a:pPr marL="457200" indent="-457200" algn="l">
              <a:spcBef>
                <a:spcPts val="1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Legalism can appear to give a deeper spiritual life when it is only dwelling on works</a:t>
            </a:r>
          </a:p>
          <a:p>
            <a:pPr marL="457200" indent="-457200" algn="l">
              <a:spcBef>
                <a:spcPts val="1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1 Corinthians 10:28-29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But if anyone says to you, "This is meat sacrificed to idols," do not eat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it,</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for the sake of the one who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informed </a:t>
            </a:r>
            <a:r>
              <a:rPr lang="en-US" sz="2800" i="1" spc="-150" dirty="0">
                <a:solidFill>
                  <a:srgbClr val="002060"/>
                </a:solidFill>
                <a:latin typeface="Tahoma" panose="020B0604030504040204" pitchFamily="34" charset="0"/>
                <a:ea typeface="Tahoma" panose="020B0604030504040204" pitchFamily="34" charset="0"/>
                <a:cs typeface="Tahoma" panose="020B0604030504040204" pitchFamily="34" charset="0"/>
              </a:rPr>
              <a:t>you,</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and for conscience' sake; I mean not your own conscience, but the other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man's;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for why is my freedom judged by another's conscience? </a:t>
            </a:r>
          </a:p>
          <a:p>
            <a:pPr marL="457200" indent="-457200" algn="l">
              <a:spcBef>
                <a:spcPts val="1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Galatians 5:13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For you were called to freedom, brethren; only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do</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not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turn</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your freedom into an opportunity for the flesh, but through love serve one another. </a:t>
            </a:r>
          </a:p>
          <a:p>
            <a:pPr marL="457200" indent="-457200" algn="l">
              <a:spcBef>
                <a:spcPts val="1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1 Peter 2:16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Act</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as free men, and do not use your freedom as a covering for evil, but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use it</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as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bondslaves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of God. </a:t>
            </a:r>
          </a:p>
        </p:txBody>
      </p:sp>
    </p:spTree>
    <p:extLst>
      <p:ext uri="{BB962C8B-B14F-4D97-AF65-F5344CB8AC3E}">
        <p14:creationId xmlns:p14="http://schemas.microsoft.com/office/powerpoint/2010/main" val="213217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3"/>
            <a:ext cx="9144000" cy="928252"/>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SPIRITUAL PERIL</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28255"/>
            <a:ext cx="9144000" cy="5929749"/>
          </a:xfrm>
          <a:solidFill>
            <a:schemeClr val="accent6">
              <a:lumMod val="20000"/>
              <a:lumOff val="80000"/>
            </a:schemeClr>
          </a:solidFill>
        </p:spPr>
        <p:txBody>
          <a:bodyPr>
            <a:noAutofit/>
          </a:bodyPr>
          <a:lstStyle/>
          <a:p>
            <a:pPr marL="457200" indent="-457200" algn="l">
              <a:spcBef>
                <a:spcPts val="3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Acts 15:10-11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"Now therefore why do you put God to the test by placing upon the neck of the disciples a yoke which neither our fathers nor we have been able to bear? But we believe that we are saved through the grace of the Lord Jesus, in the same way as they also are.“</a:t>
            </a:r>
          </a:p>
          <a:p>
            <a:pPr marL="457200" indent="-457200" algn="l">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Danger of legalism:</a:t>
            </a:r>
          </a:p>
          <a:p>
            <a:pPr algn="l">
              <a:spcBef>
                <a:spcPts val="3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1.  You think that you are saved because you have</a:t>
            </a:r>
          </a:p>
          <a:p>
            <a:pPr algn="l">
              <a:spcBef>
                <a:spcPts val="3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done the things you were told </a:t>
            </a:r>
          </a:p>
          <a:p>
            <a:pPr marL="457200" indent="-457200" algn="l">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Danger of freedom:</a:t>
            </a:r>
          </a:p>
          <a:p>
            <a:pPr algn="l">
              <a:spcBef>
                <a:spcPts val="3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1.  You think you can do anything because you are</a:t>
            </a:r>
          </a:p>
          <a:p>
            <a:pPr algn="l">
              <a:spcBef>
                <a:spcPts val="3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free</a:t>
            </a:r>
          </a:p>
          <a:p>
            <a:pPr marL="457200" indent="-457200" algn="l">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Either of these things can cause you to be unworthy to receive the reward</a:t>
            </a:r>
          </a:p>
        </p:txBody>
      </p:sp>
    </p:spTree>
    <p:extLst>
      <p:ext uri="{BB962C8B-B14F-4D97-AF65-F5344CB8AC3E}">
        <p14:creationId xmlns:p14="http://schemas.microsoft.com/office/powerpoint/2010/main" val="369520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3"/>
            <a:ext cx="9144000" cy="927651"/>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DEFRAUDING</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27654"/>
            <a:ext cx="9144000" cy="5930348"/>
          </a:xfrm>
          <a:solidFill>
            <a:schemeClr val="accent6">
              <a:lumMod val="20000"/>
              <a:lumOff val="80000"/>
            </a:schemeClr>
          </a:solidFill>
        </p:spPr>
        <p:txBody>
          <a:bodyPr>
            <a:noAutofit/>
          </a:bodyPr>
          <a:lstStyle/>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People who fall victim to legalism are defrauded of the reward Jesus intends for them</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Satan is a master of counterfeit experiences</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2 Corinthians 11:13-15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For such men are false apostles, deceitful workers, disguising themselves as apostles of Christ. No wonder, for even Satan disguises himself as an angel of light. Therefore it is not surprising if his servants also </a:t>
            </a: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disguise themselves as servants of righteousness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whose end will be according to their deeds. </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Disguise: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metaschematizo</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to transform/make your-self look like something that you are not or were not</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John 14:6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Jesus said to him, "I am the way, and the truth, and the life; no one comes to the Father but through Me.</a:t>
            </a:r>
          </a:p>
        </p:txBody>
      </p:sp>
    </p:spTree>
    <p:extLst>
      <p:ext uri="{BB962C8B-B14F-4D97-AF65-F5344CB8AC3E}">
        <p14:creationId xmlns:p14="http://schemas.microsoft.com/office/powerpoint/2010/main" val="1142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858127"/>
          </a:xfrm>
          <a:solidFill>
            <a:schemeClr val="accent6">
              <a:lumMod val="20000"/>
              <a:lumOff val="80000"/>
            </a:schemeClr>
          </a:solidFill>
        </p:spPr>
        <p:txBody>
          <a:bodyPr>
            <a:normAutofit/>
          </a:bodyPr>
          <a:lstStyle/>
          <a:p>
            <a:r>
              <a:rPr lang="en-US" sz="4800" dirty="0">
                <a:solidFill>
                  <a:srgbClr val="00153E"/>
                </a:solidFill>
                <a:latin typeface="Tahoma" panose="020B0604030504040204" pitchFamily="34" charset="0"/>
                <a:ea typeface="Tahoma" panose="020B0604030504040204" pitchFamily="34" charset="0"/>
                <a:cs typeface="Tahoma" panose="020B0604030504040204" pitchFamily="34" charset="0"/>
              </a:rPr>
              <a:t>EXAMPLES</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858130"/>
            <a:ext cx="9144000" cy="5999874"/>
          </a:xfrm>
          <a:solidFill>
            <a:schemeClr val="accent6">
              <a:lumMod val="20000"/>
              <a:lumOff val="80000"/>
            </a:schemeClr>
          </a:solidFill>
        </p:spPr>
        <p:txBody>
          <a:bodyPr>
            <a:noAutofit/>
          </a:bodyPr>
          <a:lstStyle/>
          <a:p>
            <a:pPr marL="457200" indent="-457200" algn="l">
              <a:spcBef>
                <a:spcPts val="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Colossae’s problem, was the worship of angels or the belief that Jesus wasn’t human, or….</a:t>
            </a:r>
          </a:p>
          <a:p>
            <a:pPr marL="457200" indent="-457200" algn="l">
              <a:spcBef>
                <a:spcPts val="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People who worshiped in this way were buying a lie; they were believing something that wasn’t true</a:t>
            </a:r>
          </a:p>
          <a:p>
            <a:pPr marL="457200" indent="-457200" algn="l">
              <a:spcBef>
                <a:spcPts val="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God’s Word says that Jesus is the only way to be; we pray by the power of the Spirit in the name of Jesus</a:t>
            </a:r>
          </a:p>
          <a:p>
            <a:pPr marL="457200" indent="-457200" algn="l">
              <a:spcBef>
                <a:spcPts val="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What about people who worship or pray to Mary?</a:t>
            </a:r>
          </a:p>
          <a:p>
            <a:pPr marL="457200" indent="-457200" algn="l">
              <a:spcBef>
                <a:spcPts val="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What about people who worship or pray to those who have been “accorded sainthood?”</a:t>
            </a:r>
          </a:p>
          <a:p>
            <a:pPr>
              <a:spcBef>
                <a:spcPts val="0"/>
              </a:spcBef>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The Bible calls all believers saints</a:t>
            </a:r>
          </a:p>
          <a:p>
            <a:pPr marL="457200" indent="-457200" algn="l">
              <a:spcBef>
                <a:spcPts val="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Bible says that we approach God with humility and submission to His will</a:t>
            </a:r>
          </a:p>
          <a:p>
            <a:pPr marL="457200" indent="-457200" algn="l">
              <a:spcBef>
                <a:spcPts val="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We speak of God as a testimony to others</a:t>
            </a:r>
          </a:p>
          <a:p>
            <a:pPr marL="457200" indent="-457200" algn="l">
              <a:spcBef>
                <a:spcPts val="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If we cheapen these experiences we can be defrauded of the reward God intends for us</a:t>
            </a:r>
          </a:p>
          <a:p>
            <a:pPr marL="457200" indent="-457200" algn="l">
              <a:spcBef>
                <a:spcPts val="0"/>
              </a:spcBef>
              <a:buFont typeface="Wingdings" panose="05000000000000000000" pitchFamily="2" charset="2"/>
              <a:buChar char="q"/>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indent="-457200" algn="l">
              <a:spcBef>
                <a:spcPts val="0"/>
              </a:spcBef>
              <a:buFont typeface="Wingdings" panose="05000000000000000000" pitchFamily="2" charset="2"/>
              <a:buChar char="q"/>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indent="-457200" algn="l">
              <a:spcBef>
                <a:spcPts val="0"/>
              </a:spcBef>
              <a:buFont typeface="Wingdings" panose="05000000000000000000" pitchFamily="2" charset="2"/>
              <a:buChar char="q"/>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7789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3"/>
            <a:ext cx="9144000" cy="901147"/>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ASCETICISM</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01150"/>
            <a:ext cx="9144000" cy="5956853"/>
          </a:xfrm>
          <a:solidFill>
            <a:schemeClr val="accent6">
              <a:lumMod val="20000"/>
              <a:lumOff val="80000"/>
            </a:schemeClr>
          </a:solidFill>
        </p:spPr>
        <p:txBody>
          <a:bodyPr>
            <a:noAutofit/>
          </a:bodyPr>
          <a:lstStyle/>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final topic Paul addresses in this section is the concept of rigorous  self-denial or self-mortification in order to become more holy or spiritual.</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 number of such things were popular at various times in the history of the church:</a:t>
            </a:r>
          </a:p>
          <a:p>
            <a:pPr algn="l">
              <a:spcBef>
                <a:spcPts val="1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wearing uncomfortable clothing next to the skin</a:t>
            </a:r>
          </a:p>
          <a:p>
            <a:pPr algn="l">
              <a:spcBef>
                <a:spcPts val="1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sleeping on hard beds</a:t>
            </a:r>
          </a:p>
          <a:p>
            <a:pPr algn="l">
              <a:spcBef>
                <a:spcPts val="1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self-</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flaggelation</a:t>
            </a: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spcBef>
                <a:spcPts val="1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sleep deprivation</a:t>
            </a:r>
          </a:p>
          <a:p>
            <a:pPr algn="l">
              <a:spcBef>
                <a:spcPts val="1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not speaking</a:t>
            </a:r>
          </a:p>
          <a:p>
            <a:pPr algn="l">
              <a:spcBef>
                <a:spcPts val="1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going without food (not the same as fasting)</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2:21-22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"Do not handle, do not taste, do not touch!" (which all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refer</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to</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things destined to perish with use)—in accordance with the commandments and teachings of men? </a:t>
            </a:r>
          </a:p>
          <a:p>
            <a:pPr marL="457200" indent="-457200" algn="l">
              <a:spcBef>
                <a:spcPts val="200"/>
              </a:spcBef>
              <a:buFont typeface="Wingdings" panose="05000000000000000000" pitchFamily="2" charset="2"/>
              <a:buChar char="q"/>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9106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102041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HOLY OR UNHOLY?</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1020420"/>
            <a:ext cx="9144000" cy="5837583"/>
          </a:xfrm>
          <a:solidFill>
            <a:schemeClr val="accent6">
              <a:lumMod val="20000"/>
              <a:lumOff val="80000"/>
            </a:schemeClr>
          </a:solidFill>
        </p:spPr>
        <p:txBody>
          <a:bodyPr>
            <a:noAutofit/>
          </a:bodyPr>
          <a:lstStyle/>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key: what does God say?</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2:23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These are matters which have, to be sure, the appearance of wisdom in self-made religion and self-abasement and severe treatment of the body,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but are</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of no value against fleshly indulgence. </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false teachers were tricky: they sounded true but they were not</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None of the things the advocated were the source of real spiritual growth</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Then what do you do?  You see it?  You hear it?  You know people who believe it!</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Matthew 7:1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Do not judge so that you will not be judged.” </a:t>
            </a:r>
          </a:p>
        </p:txBody>
      </p:sp>
    </p:spTree>
    <p:extLst>
      <p:ext uri="{BB962C8B-B14F-4D97-AF65-F5344CB8AC3E}">
        <p14:creationId xmlns:p14="http://schemas.microsoft.com/office/powerpoint/2010/main" val="1269591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7944</TotalTime>
  <Words>1527</Words>
  <Application>Microsoft Office PowerPoint</Application>
  <PresentationFormat>On-screen Show (4:3)</PresentationFormat>
  <Paragraphs>85</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Tahoma</vt:lpstr>
      <vt:lpstr>Wingdings</vt:lpstr>
      <vt:lpstr>Office Theme</vt:lpstr>
      <vt:lpstr>PowerPoint Presentation</vt:lpstr>
      <vt:lpstr>VERSE FOR THE JOURNEY</vt:lpstr>
      <vt:lpstr>JUDGING BY DEFECTIVE DOCTRINE</vt:lpstr>
      <vt:lpstr>PERILS OF LEGALISM</vt:lpstr>
      <vt:lpstr>SPIRITUAL PERIL</vt:lpstr>
      <vt:lpstr>DEFRAUDING</vt:lpstr>
      <vt:lpstr>EXAMPLES</vt:lpstr>
      <vt:lpstr>ASCETICISM</vt:lpstr>
      <vt:lpstr>HOLY OR UNHOLY?</vt:lpstr>
      <vt:lpstr>APPROPRIATE JUDGMENT?</vt:lpstr>
      <vt:lpstr>MAKING JUDGMENTS</vt:lpstr>
      <vt:lpstr>THE SIN OF SUPPRESSION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JoLynn Gower</dc:creator>
  <cp:lastModifiedBy>JoLynn Gower</cp:lastModifiedBy>
  <cp:revision>104</cp:revision>
  <cp:lastPrinted>2020-04-14T20:00:53Z</cp:lastPrinted>
  <dcterms:created xsi:type="dcterms:W3CDTF">2020-02-29T20:22:33Z</dcterms:created>
  <dcterms:modified xsi:type="dcterms:W3CDTF">2020-04-14T20:06:07Z</dcterms:modified>
</cp:coreProperties>
</file>