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63" r:id="rId4"/>
    <p:sldId id="261" r:id="rId5"/>
    <p:sldId id="260" r:id="rId6"/>
    <p:sldId id="262" r:id="rId7"/>
    <p:sldId id="264" r:id="rId8"/>
    <p:sldId id="265" r:id="rId9"/>
    <p:sldId id="266" r:id="rId10"/>
    <p:sldId id="267" r:id="rId11"/>
    <p:sldId id="268" r:id="rId12"/>
    <p:sldId id="259"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147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1BC00777-AD18-4942-9C2D-8648A452A832}" type="datetimeFigureOut">
              <a:rPr lang="en-US" smtClean="0"/>
              <a:t>4/8/2020</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5</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7</a:t>
            </a:fld>
            <a:endParaRPr lang="en-US"/>
          </a:p>
        </p:txBody>
      </p:sp>
    </p:spTree>
    <p:extLst>
      <p:ext uri="{BB962C8B-B14F-4D97-AF65-F5344CB8AC3E}">
        <p14:creationId xmlns:p14="http://schemas.microsoft.com/office/powerpoint/2010/main" val="3613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10B30750-CF6F-464E-9BFB-BBDB3A255D15}" type="slidenum">
              <a:rPr lang="en-US" smtClean="0"/>
              <a:t>10</a:t>
            </a:fld>
            <a:endParaRPr lang="en-US"/>
          </a:p>
        </p:txBody>
      </p:sp>
    </p:spTree>
    <p:extLst>
      <p:ext uri="{BB962C8B-B14F-4D97-AF65-F5344CB8AC3E}">
        <p14:creationId xmlns:p14="http://schemas.microsoft.com/office/powerpoint/2010/main" val="392709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11</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4/8/2020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5</a:t>
            </a:r>
          </a:p>
        </p:txBody>
      </p:sp>
    </p:spTree>
    <p:extLst>
      <p:ext uri="{BB962C8B-B14F-4D97-AF65-F5344CB8AC3E}">
        <p14:creationId xmlns:p14="http://schemas.microsoft.com/office/powerpoint/2010/main" val="3308595250"/>
      </p:ext>
    </p:extLst>
  </p:cSld>
  <p:clrMapOvr>
    <a:masterClrMapping/>
  </p:clrMapOvr>
  <mc:AlternateContent xmlns:mc="http://schemas.openxmlformats.org/markup-compatibility/2006" xmlns:p14="http://schemas.microsoft.com/office/powerpoint/2010/main">
    <mc:Choice Requires="p14">
      <p:transition spd="slow" p14:dur="2000" advTm="36320"/>
    </mc:Choice>
    <mc:Fallback xmlns="">
      <p:transition spd="slow" advTm="363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	STRIVING FOR THE SAINTS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the preacher – taking the gospel </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the prisoner – suffering for the Gentiles</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Now we will see Paul, the prayer warrior, striving in prayer for individual saints</a:t>
            </a:r>
          </a:p>
          <a:p>
            <a:pPr marL="457200" indent="-457200" algn="l">
              <a:lnSpc>
                <a:spcPct val="95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1:28-29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 proclaim Him, admonishing every man and teaching every man with all wisdom, so that we may present every man complete in Christ. For this purpose also I labor, striving according to His power, which mightily works within me. </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Striving: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agonizomai</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contending for a prize; to agonize; to labor fervently</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acknowledges that it is God who gives him the ability (power) to do this</a:t>
            </a:r>
          </a:p>
        </p:txBody>
      </p:sp>
    </p:spTree>
    <p:extLst>
      <p:ext uri="{BB962C8B-B14F-4D97-AF65-F5344CB8AC3E}">
        <p14:creationId xmlns:p14="http://schemas.microsoft.com/office/powerpoint/2010/main" val="3191637232"/>
      </p:ext>
    </p:extLst>
  </p:cSld>
  <p:clrMapOvr>
    <a:masterClrMapping/>
  </p:clrMapOvr>
  <mc:AlternateContent xmlns:mc="http://schemas.openxmlformats.org/markup-compatibility/2006" xmlns:p14="http://schemas.microsoft.com/office/powerpoint/2010/main">
    <mc:Choice Requires="p14">
      <p:transition spd="slow" p14:dur="2000" advTm="214488"/>
    </mc:Choice>
    <mc:Fallback xmlns="">
      <p:transition spd="slow" advTm="2144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WORKING THROUGH HARDSHIP</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rmAutofit/>
          </a:bodyPr>
          <a:lstStyle/>
          <a:p>
            <a:pPr marL="457200" indent="-457200" algn="l">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I want you to know how great a</a:t>
            </a:r>
            <a:r>
              <a:rPr lang="en-US" sz="2800"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u="sng"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conflict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 have on your behalf and for those who are at Laodicea, and for all those who have not personally seen my face, that their hearts may be encouraged, having been knit together in love, and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attaining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to all the wealth that comes from the full assurance of understanding,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resulting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a true knowledge of God's mystery,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that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Christ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Himself,</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whom are hidden all the treasures of wisdom and knowledge. </a:t>
            </a:r>
          </a:p>
          <a:p>
            <a:pPr marL="457200" indent="-457200" algn="l">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Conflict: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agon: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struggle; trying time</a:t>
            </a:r>
          </a:p>
          <a:p>
            <a:pPr marL="457200" indent="-457200" algn="l">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was hard to know that the false teachers promised “hidden wisdom” to a few people when Paul knew that real wisdom, spiritual wisdom, is through Christ</a:t>
            </a:r>
          </a:p>
        </p:txBody>
      </p:sp>
    </p:spTree>
    <p:extLst>
      <p:ext uri="{BB962C8B-B14F-4D97-AF65-F5344CB8AC3E}">
        <p14:creationId xmlns:p14="http://schemas.microsoft.com/office/powerpoint/2010/main" val="3469227147"/>
      </p:ext>
    </p:extLst>
  </p:cSld>
  <p:clrMapOvr>
    <a:masterClrMapping/>
  </p:clrMapOvr>
  <mc:AlternateContent xmlns:mc="http://schemas.openxmlformats.org/markup-compatibility/2006" xmlns:p14="http://schemas.microsoft.com/office/powerpoint/2010/main">
    <mc:Choice Requires="p14">
      <p:transition spd="slow" p14:dur="2000" advTm="90054"/>
    </mc:Choice>
    <mc:Fallback xmlns="">
      <p:transition spd="slow" advTm="900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759653"/>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PAUL’S PRAYER</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759656"/>
            <a:ext cx="9144000" cy="6098348"/>
          </a:xfrm>
          <a:solidFill>
            <a:schemeClr val="accent6">
              <a:lumMod val="20000"/>
              <a:lumOff val="80000"/>
            </a:schemeClr>
          </a:solidFill>
        </p:spPr>
        <p:txBody>
          <a:bodyPr>
            <a:noAutofit/>
          </a:bodyPr>
          <a:lstStyle/>
          <a:p>
            <a:pPr marL="457200" indent="-457200" algn="l">
              <a:lnSpc>
                <a:spcPct val="88000"/>
              </a:lnSpc>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Praying involves seeking the mind and heart of God</a:t>
            </a:r>
          </a:p>
          <a:p>
            <a:pPr marL="457200" indent="-457200" algn="l">
              <a:lnSpc>
                <a:spcPct val="88000"/>
              </a:lnSpc>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Ephesians 3:14-21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this reason I bow my knees before the Father, from whom every family in heaven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and on earth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derives its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name, that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would grant you,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according to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riches of His glory, to be strengthened with power through His Spirit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inner man, so that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may dwell in your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hearts through faith;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that you, being rooted and grounded in love, may be able to comprehend with all the saints what is the breadth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and length and height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and depth, and to know the love of Christ which surpasses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knowledge, that you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may be filled up to all the fullness of God.  Now to Him who is able to do far more abundantly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beyond all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that we ask or think, according to the power that works within us,  to Him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be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 glory in the church and in Christ Jesus to all generations forever and ever. Amen. </a:t>
            </a:r>
          </a:p>
          <a:p>
            <a:pPr marL="457200" indent="-457200" algn="l">
              <a:spcBef>
                <a:spcPts val="200"/>
              </a:spcBef>
              <a:buClr>
                <a:srgbClr val="002060"/>
              </a:buClr>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mc:AlternateContent xmlns:mc="http://schemas.openxmlformats.org/markup-compatibility/2006" xmlns:p14="http://schemas.microsoft.com/office/powerpoint/2010/main">
    <mc:Choice Requires="p14">
      <p:transition spd="slow" p14:dur="2000" advTm="229970"/>
    </mc:Choice>
    <mc:Fallback xmlns="">
      <p:transition spd="slow" advTm="2299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Thinking like a Colossian:</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1.  Paul is a prisoner</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2.  False teachers discredited him</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  Epaphras seemed like the real deal but he hadn’t</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returned yet</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4.  They must have had some doubt</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address these issues, Paul takes a moment out of the letter to speak about the ministry to which God had called him</a:t>
            </a:r>
          </a:p>
        </p:txBody>
      </p:sp>
    </p:spTree>
    <p:extLst>
      <p:ext uri="{BB962C8B-B14F-4D97-AF65-F5344CB8AC3E}">
        <p14:creationId xmlns:p14="http://schemas.microsoft.com/office/powerpoint/2010/main" val="4004735166"/>
      </p:ext>
    </p:extLst>
  </p:cSld>
  <p:clrMapOvr>
    <a:masterClrMapping/>
  </p:clrMapOvr>
  <mc:AlternateContent xmlns:mc="http://schemas.openxmlformats.org/markup-compatibility/2006" xmlns:p14="http://schemas.microsoft.com/office/powerpoint/2010/main">
    <mc:Choice Requires="p14">
      <p:transition spd="slow" p14:dur="2000" advTm="196910"/>
    </mc:Choice>
    <mc:Fallback xmlns="">
      <p:transition spd="slow" advTm="1969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PAUL’S CALL</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48"/>
            <a:ext cx="9144000" cy="5956854"/>
          </a:xfrm>
          <a:solidFill>
            <a:schemeClr val="accent6">
              <a:lumMod val="20000"/>
              <a:lumOff val="80000"/>
            </a:schemeClr>
          </a:solidFill>
        </p:spPr>
        <p:txBody>
          <a:bodyPr>
            <a:noAutofit/>
          </a:bodyPr>
          <a:lstStyle/>
          <a:p>
            <a:pPr marL="457200" indent="-457200" algn="l">
              <a:lnSpc>
                <a:spcPct val="88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1:25-29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this church</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 was made a minister according to the stewardship from God bestowed on me for your benefit, so that I might fully carry out the </a:t>
            </a:r>
            <a:r>
              <a:rPr lang="en-US" sz="2800" i="1" u="sng"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preaching of</a:t>
            </a:r>
            <a:r>
              <a:rPr lang="en-US" sz="2800" u="sng"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word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of God,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that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 mystery which has been hidden from the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past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ages and generations, but has now been manifested to His saints, to whom God willed to make known what is the riches of the glory of this mystery </a:t>
            </a:r>
            <a:r>
              <a:rPr lang="en-US" sz="2800" u="sng"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among the Gentiles,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which is Christ in you, the hope of glory.</a:t>
            </a:r>
            <a:r>
              <a:rPr lang="en-US" sz="28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 proclaim Him, admonishing every man and teaching every man with all wisdom, so that we may present every man complete in Christ. For this purpose also I labor, </a:t>
            </a:r>
            <a:r>
              <a:rPr lang="en-US" sz="2800" u="sng"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striving according to His power,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which mightily works within me. </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TAKE THE GOSPEL TO GENTILES AND OTHERS</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450112"/>
      </p:ext>
    </p:extLst>
  </p:cSld>
  <p:clrMapOvr>
    <a:masterClrMapping/>
  </p:clrMapOvr>
  <mc:AlternateContent xmlns:mc="http://schemas.openxmlformats.org/markup-compatibility/2006" xmlns:p14="http://schemas.microsoft.com/office/powerpoint/2010/main">
    <mc:Choice Requires="p14">
      <p:transition spd="slow" p14:dur="2000" advTm="152729"/>
    </mc:Choice>
    <mc:Fallback xmlns="">
      <p:transition spd="slow" advTm="1527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PREACHING THE WORD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Autofit/>
          </a:bodyPr>
          <a:lstStyle/>
          <a:p>
            <a:pPr marL="457200" indent="-457200" algn="l">
              <a:lnSpc>
                <a:spcPct val="87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Corinthians 5:18-20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Now all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these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things are from God, who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ec</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cile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d us to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Himself through Christ and gave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us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ministry of reconciliation, namely, that God was in Christ reconciling the world to Himself, not counting their trespasses against them, and He has committed to us the word of reconciliation. Therefore, we are ambassadors for Christ, as though God were making an appeal through us; we beg you on behalf of Christ, be reconciled to God. </a:t>
            </a:r>
          </a:p>
          <a:p>
            <a:pPr marL="457200" indent="-457200" algn="l">
              <a:lnSpc>
                <a:spcPct val="87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Acts 22:3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 am a Jew, born in Tarsus of Cilicia, but brought up in this city, educated under Gamaliel, strictly according to the law of our fathers, being zealous for God just as you all are today.”</a:t>
            </a:r>
          </a:p>
          <a:p>
            <a:pPr marL="457200" indent="-457200" algn="l">
              <a:lnSpc>
                <a:spcPct val="87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Timothy 4:13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When you come bring the cloak which I left at Troas with Carpus, and the books, especially the parchments.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lnSpc>
                <a:spcPct val="88000"/>
              </a:lnSpc>
              <a:spcBef>
                <a:spcPts val="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172676"/>
      </p:ext>
    </p:extLst>
  </p:cSld>
  <p:clrMapOvr>
    <a:masterClrMapping/>
  </p:clrMapOvr>
  <mc:AlternateContent xmlns:mc="http://schemas.openxmlformats.org/markup-compatibility/2006" xmlns:p14="http://schemas.microsoft.com/office/powerpoint/2010/main">
    <mc:Choice Requires="p14">
      <p:transition spd="slow" p14:dur="2000" advTm="339733"/>
    </mc:Choice>
    <mc:Fallback xmlns="">
      <p:transition spd="slow" advTm="3397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JUST KNOWLEDGE??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Luke 11:52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"Woe to you lawyers! For you have taken away the key of knowledge; you yourselves did not enter, and you hindered those who were entering." </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Without your own accurate copy of scriptures, you are likely to process what you are taught</a:t>
            </a:r>
          </a:p>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Timothy 3:6-7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among them are those who enter into households and captivate weak women weighed down with sins, led on by various impulses,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always learning and never able to come to the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knowledge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the truth. </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Knowledge: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epignosis</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full discernment</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Wisdom: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sophia</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skilled and appropriate application of knowledge</a:t>
            </a:r>
          </a:p>
        </p:txBody>
      </p:sp>
    </p:spTree>
    <p:extLst>
      <p:ext uri="{BB962C8B-B14F-4D97-AF65-F5344CB8AC3E}">
        <p14:creationId xmlns:p14="http://schemas.microsoft.com/office/powerpoint/2010/main" val="3695208433"/>
      </p:ext>
    </p:extLst>
  </p:cSld>
  <p:clrMapOvr>
    <a:masterClrMapping/>
  </p:clrMapOvr>
  <mc:AlternateContent xmlns:mc="http://schemas.openxmlformats.org/markup-compatibility/2006" xmlns:p14="http://schemas.microsoft.com/office/powerpoint/2010/main">
    <mc:Choice Requires="p14">
      <p:transition spd="slow" p14:dur="2000" advTm="315431"/>
    </mc:Choice>
    <mc:Fallback xmlns="">
      <p:transition spd="slow" advTm="3154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REACHING GENTILES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rmAutofit lnSpcReduction="10000"/>
          </a:bodyPr>
          <a:lstStyle/>
          <a:p>
            <a:pPr marL="457200" indent="-457200" algn="l">
              <a:lnSpc>
                <a:spcPct val="100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1:18-20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For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wrath of God is revealed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from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heaven</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against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all ungodliness</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and u</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righteousn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ess of men who suppress the truth in unrighteousness, because 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 </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Suppress: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katecho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hold back; requires knowledge </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Evident: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phaneroo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apparent</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fact that creation exists should be a starting point in discussing truth with Gentiles</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KEY QUESTION: who made it work like this?</a:t>
            </a:r>
          </a:p>
          <a:p>
            <a:pPr marL="457200" indent="-457200" algn="l">
              <a:lnSpc>
                <a:spcPct val="100000"/>
              </a:lnSpc>
              <a:spcBef>
                <a:spcPts val="3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400"/>
              </a:spcBef>
              <a:buFont typeface="Wingdings" panose="05000000000000000000" pitchFamily="2" charset="2"/>
              <a:buChar char="q"/>
            </a:pPr>
            <a:endPar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2794"/>
      </p:ext>
    </p:extLst>
  </p:cSld>
  <p:clrMapOvr>
    <a:masterClrMapping/>
  </p:clrMapOvr>
  <mc:AlternateContent xmlns:mc="http://schemas.openxmlformats.org/markup-compatibility/2006" xmlns:p14="http://schemas.microsoft.com/office/powerpoint/2010/main">
    <mc:Choice Requires="p14">
      <p:transition spd="slow" p14:dur="2000" advTm="265011"/>
    </mc:Choice>
    <mc:Fallback xmlns="">
      <p:transition spd="slow" advTm="2650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07164"/>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SEEING CREATION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07168"/>
            <a:ext cx="9144000" cy="5850835"/>
          </a:xfrm>
          <a:solidFill>
            <a:schemeClr val="accent6">
              <a:lumMod val="20000"/>
              <a:lumOff val="80000"/>
            </a:schemeClr>
          </a:solidFill>
        </p:spPr>
        <p:txBody>
          <a:bodyPr>
            <a:noAutofit/>
          </a:bodyPr>
          <a:lstStyle/>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Seeing God’s creation should point people to the fact that there is a God; often people create gods that are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claimed to have power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over aspects of the creation</a:t>
            </a:r>
          </a:p>
          <a:p>
            <a:pPr marL="457200" indent="-457200" algn="l">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Habakkuk 2:18-19</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"What profit is the idol when its maker has carved it</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or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image, a teacher of false-hood? For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its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maker trusts in his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own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handiwork when he fashions speechless idols. Woe to him who says to a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piece of</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wood, 'Awake!' To a mute stone, 'Arise!'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that is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your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teacher? Behold, it is overlaid with gold and silver, And there is no breath at all inside it. </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Alternately, people who see creation often worship the science behind it, looking for explanations of how things work and developing equations that express what they have learned; they ignore the fact that they are only explaining how GOD made things work</a:t>
            </a:r>
          </a:p>
          <a:p>
            <a:pPr marL="457200" indent="-457200" algn="l">
              <a:spcBef>
                <a:spcPts val="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789644"/>
      </p:ext>
    </p:extLst>
  </p:cSld>
  <p:clrMapOvr>
    <a:masterClrMapping/>
  </p:clrMapOvr>
  <mc:AlternateContent xmlns:mc="http://schemas.openxmlformats.org/markup-compatibility/2006" xmlns:p14="http://schemas.microsoft.com/office/powerpoint/2010/main">
    <mc:Choice Requires="p14">
      <p:transition spd="slow" p14:dur="2000" advTm="131052"/>
    </mc:Choice>
    <mc:Fallback xmlns="">
      <p:transition spd="slow" advTm="1310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104100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REJOICING WHILE SUFFERING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41009"/>
            <a:ext cx="9144000" cy="5816994"/>
          </a:xfrm>
          <a:solidFill>
            <a:schemeClr val="accent6">
              <a:lumMod val="20000"/>
              <a:lumOff val="80000"/>
            </a:schemeClr>
          </a:solidFill>
        </p:spPr>
        <p:txBody>
          <a:bodyPr>
            <a:noAutofit/>
          </a:bodyPr>
          <a:lstStyle/>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1:24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Now I rejoice in my sufferings for your sake, and in my flesh I do my share on behalf of His body, which is the church, in filling up what is lacking in Christ's afflictions</a:t>
            </a:r>
            <a:r>
              <a:rPr lang="en-US" sz="2800" dirty="0"/>
              <a:t>. </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Peter 4:12-14,16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But</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do not be surprised at the fiery ordeal among you, which comes upon you for your testing, as though some strange thing were happening to you; to the degree that you share the sufferings of Christ, keep on rejoicing, so that also at the revelation of His glory you may rejoice with exultation. If you are reviled for the name of Christ, you are blessed, because the Spirit of glory and of God rests on you…. but if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anyone suffers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as a Christian, he is not to be ashamed, but is to glorify God in this name.  </a:t>
            </a:r>
          </a:p>
        </p:txBody>
      </p:sp>
    </p:spTree>
    <p:extLst>
      <p:ext uri="{BB962C8B-B14F-4D97-AF65-F5344CB8AC3E}">
        <p14:creationId xmlns:p14="http://schemas.microsoft.com/office/powerpoint/2010/main" val="1319106324"/>
      </p:ext>
    </p:extLst>
  </p:cSld>
  <p:clrMapOvr>
    <a:masterClrMapping/>
  </p:clrMapOvr>
  <mc:AlternateContent xmlns:mc="http://schemas.openxmlformats.org/markup-compatibility/2006" xmlns:p14="http://schemas.microsoft.com/office/powerpoint/2010/main">
    <mc:Choice Requires="p14">
      <p:transition spd="slow" p14:dur="2000" advTm="294677"/>
    </mc:Choice>
    <mc:Fallback xmlns="">
      <p:transition spd="slow" advTm="2946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REWARD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Autofit/>
          </a:bodyPr>
          <a:lstStyle/>
          <a:p>
            <a:pPr marL="457200" indent="-457200" algn="l">
              <a:lnSpc>
                <a:spcPct val="95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Matthew 5:10-12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"Blessed are those who have been persecuted for the sake of righteousness, for theirs is the kingdom of heaven. Blessed are you when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people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insult you and persecute you, and falsely say all kinds of evil against you because of Me.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Rejoice and be glad, for your reward in heaven is great; for in the same way they persecuted the prophets who were before you.” </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 was a time when Paul persecuted the church</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Now he was suffering for the church</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could have saved himself a lot of suffering by ignoring his call and abandoning his ministry to the Gentiles; he did not</a:t>
            </a:r>
          </a:p>
          <a:p>
            <a:pPr marL="457200" indent="-457200" algn="l">
              <a:lnSpc>
                <a:spcPct val="95000"/>
              </a:lnSpc>
              <a:spcBef>
                <a:spcPts val="3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959100"/>
      </p:ext>
    </p:extLst>
  </p:cSld>
  <p:clrMapOvr>
    <a:masterClrMapping/>
  </p:clrMapOvr>
  <mc:AlternateContent xmlns:mc="http://schemas.openxmlformats.org/markup-compatibility/2006" xmlns:p14="http://schemas.microsoft.com/office/powerpoint/2010/main">
    <mc:Choice Requires="p14">
      <p:transition spd="slow" p14:dur="2000" advTm="197104"/>
    </mc:Choice>
    <mc:Fallback xmlns="">
      <p:transition spd="slow" advTm="197104"/>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4924</TotalTime>
  <Words>1562</Words>
  <Application>Microsoft Office PowerPoint</Application>
  <PresentationFormat>On-screen Show (4:3)</PresentationFormat>
  <Paragraphs>66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PAUL’S CALL</vt:lpstr>
      <vt:lpstr>PREACHING THE WORD</vt:lpstr>
      <vt:lpstr>JUST KNOWLEDGE??</vt:lpstr>
      <vt:lpstr>REACHING GENTILES</vt:lpstr>
      <vt:lpstr>SEEING CREATION</vt:lpstr>
      <vt:lpstr>REJOICING WHILE SUFFERING</vt:lpstr>
      <vt:lpstr>THE REWARD</vt:lpstr>
      <vt:lpstr> STRIVING FOR THE SAINTS</vt:lpstr>
      <vt:lpstr>WORKING THROUGH HARDSHIP</vt:lpstr>
      <vt:lpstr>PAUL’S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92</cp:revision>
  <cp:lastPrinted>2020-03-31T21:26:32Z</cp:lastPrinted>
  <dcterms:created xsi:type="dcterms:W3CDTF">2020-02-29T20:22:33Z</dcterms:created>
  <dcterms:modified xsi:type="dcterms:W3CDTF">2020-04-08T15:04:29Z</dcterms:modified>
</cp:coreProperties>
</file>