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6" r:id="rId3"/>
    <p:sldId id="263" r:id="rId4"/>
    <p:sldId id="261" r:id="rId5"/>
    <p:sldId id="260" r:id="rId6"/>
    <p:sldId id="262" r:id="rId7"/>
    <p:sldId id="264" r:id="rId8"/>
    <p:sldId id="265" r:id="rId9"/>
    <p:sldId id="266" r:id="rId10"/>
    <p:sldId id="267" r:id="rId11"/>
    <p:sldId id="268" r:id="rId12"/>
    <p:sldId id="259"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147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1BC00777-AD18-4942-9C2D-8648A452A832}" type="datetimeFigureOut">
              <a:rPr lang="en-US" smtClean="0"/>
              <a:t>3/29/2020</a:t>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10B30750-CF6F-464E-9BFB-BBDB3A255D15}" type="slidenum">
              <a:rPr lang="en-US" smtClean="0"/>
              <a:t>‹#›</a:t>
            </a:fld>
            <a:endParaRPr lang="en-US"/>
          </a:p>
        </p:txBody>
      </p:sp>
    </p:spTree>
    <p:extLst>
      <p:ext uri="{BB962C8B-B14F-4D97-AF65-F5344CB8AC3E}">
        <p14:creationId xmlns:p14="http://schemas.microsoft.com/office/powerpoint/2010/main" val="11251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5</a:t>
            </a:fld>
            <a:endParaRPr lang="en-US"/>
          </a:p>
        </p:txBody>
      </p:sp>
    </p:spTree>
    <p:extLst>
      <p:ext uri="{BB962C8B-B14F-4D97-AF65-F5344CB8AC3E}">
        <p14:creationId xmlns:p14="http://schemas.microsoft.com/office/powerpoint/2010/main" val="184906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11</a:t>
            </a:fld>
            <a:endParaRPr lang="en-US"/>
          </a:p>
        </p:txBody>
      </p:sp>
    </p:spTree>
    <p:extLst>
      <p:ext uri="{BB962C8B-B14F-4D97-AF65-F5344CB8AC3E}">
        <p14:creationId xmlns:p14="http://schemas.microsoft.com/office/powerpoint/2010/main" val="26987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8713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76129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8996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2975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1217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74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10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5043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109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2976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1726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3/29/2020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148632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2" y="927351"/>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7"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2" y="6347791"/>
            <a:ext cx="990977" cy="369332"/>
          </a:xfrm>
          <a:prstGeom prst="rect">
            <a:avLst/>
          </a:prstGeom>
          <a:noFill/>
        </p:spPr>
        <p:txBody>
          <a:bodyPr wrap="none" rtlCol="0">
            <a:spAutoFit/>
          </a:bodyPr>
          <a:lstStyle/>
          <a:p>
            <a:r>
              <a:rPr lang="en-US" dirty="0"/>
              <a:t>Lesson 4</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880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	ALL THINGS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8806"/>
            <a:ext cx="9144000" cy="5859197"/>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1:19-20 </a:t>
            </a:r>
            <a:r>
              <a:rPr lang="en-US" sz="28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it was the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Father's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good pleasure for all the fullness to dwell in Him, and through Him to reconcile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all things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Himself, having made peace through the blood of His cross; through Him,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 say,</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whether things on earth or things in heaven.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Sometimes we forget that sin didn’t just impact people; it impacted creation</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8:20-22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the creation was subjected to futility, not willingly, but because of Him who subjected it, in hope  that the creation itself also will be set free from its slavery to corruption into the freedom of the glory of the children of God. For we know that the whole creation groans and suffers the pains of childbirth together until now. </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163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REDEMPTION OF EARTH</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60"/>
            <a:ext cx="9144000" cy="5903843"/>
          </a:xfrm>
          <a:solidFill>
            <a:schemeClr val="accent6">
              <a:lumMod val="20000"/>
              <a:lumOff val="80000"/>
            </a:schemeClr>
          </a:solidFill>
        </p:spPr>
        <p:txBody>
          <a:bodyPr>
            <a:normAutofit/>
          </a:bodyPr>
          <a:lstStyle/>
          <a:p>
            <a:pPr marL="457200" indent="-457200" algn="l">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Genesis 3:17-19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Then to Adam He said, "Because you have listened to the voice of your wife, and have eaten from the tree about which I commanded you, saying, 'You shall not eat from it’; cursed is the ground because of you; in toil you will eat of it all the days of your life. Both thorns and thistles it shall grow for you; you will eat the plants of the field; by the sweat of your face you will eat bread, till you return to the ground, because from it you were taken; for you are dust, and to dust you shall return." </a:t>
            </a:r>
          </a:p>
          <a:p>
            <a:pPr marL="457200" indent="-457200" algn="l">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 is a necessary redemption of the earth</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KINSMAN REDEEMER redeems:</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Relative in slavery              Land relative lost (earth)</a:t>
            </a:r>
          </a:p>
          <a:p>
            <a:pPr algn="l">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Married relative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w/o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heirs    Avenged blood guiltlessly</a:t>
            </a:r>
          </a:p>
          <a:p>
            <a:pPr marL="457200" indent="-457200" algn="l">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922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759653"/>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 MAN</a:t>
            </a:r>
            <a:r>
              <a:rPr lang="en-US" sz="4800" b="1" dirty="0">
                <a:solidFill>
                  <a:srgbClr val="002060"/>
                </a:solidFill>
                <a:latin typeface="Tahoma" panose="020B0604030504040204" pitchFamily="34" charset="0"/>
                <a:ea typeface="Tahoma" panose="020B0604030504040204" pitchFamily="34" charset="0"/>
                <a:cs typeface="Tahoma" panose="020B0604030504040204" pitchFamily="34" charset="0"/>
              </a:rPr>
              <a:t> AND </a:t>
            </a:r>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GOD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759656"/>
            <a:ext cx="9144000" cy="6098348"/>
          </a:xfrm>
          <a:solidFill>
            <a:schemeClr val="accent6">
              <a:lumMod val="20000"/>
              <a:lumOff val="80000"/>
            </a:schemeClr>
          </a:solidFill>
        </p:spPr>
        <p:txBody>
          <a:bodyPr>
            <a:noAutofit/>
          </a:bodyPr>
          <a:lstStyle/>
          <a:p>
            <a:pPr marL="457200" indent="-457200" algn="l">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For in Him all the fullness of Deity dwells in bodily form…</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had to be a blood relative (human being) in order to be eligible to redeem us</a:t>
            </a:r>
          </a:p>
          <a:p>
            <a:pPr marL="457200" indent="-457200" algn="l">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Hebrews 2:14-15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since the children share in flesh and blood, He Himself likewise also partook of the same, that through death He might render powerless him who had the power of death, that is, the devil, and might free those who through fear of death were subject to slavery all their lives.  </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had an actual body that actually died on a cross</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BUT He overcame death, rising on the third day</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wages of sin were paid, removed forever from all who believe!</a:t>
            </a:r>
          </a:p>
          <a:p>
            <a:pPr>
              <a:spcBef>
                <a:spcPts val="200"/>
              </a:spcBef>
              <a:buClr>
                <a:srgbClr val="002060"/>
              </a:buClr>
            </a:pP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CROWN HIM LORD OF ALL!</a:t>
            </a:r>
            <a:b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5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6"/>
            <a:ext cx="9144000" cy="5864087"/>
          </a:xfrm>
          <a:solidFill>
            <a:schemeClr val="accent6">
              <a:lumMod val="20000"/>
              <a:lumOff val="80000"/>
            </a:schemeClr>
          </a:solidFill>
        </p:spPr>
        <p:txBody>
          <a:bodyPr>
            <a:noAutofit/>
          </a:bodyPr>
          <a:lstStyle/>
          <a:p>
            <a:pPr marL="457200" indent="-457200">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False teachers often don’t deny the importance of Christ as much as they deny His preeminence</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He is, in many “Christian” cults, only one of many ways to reach God</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People who believe that He is the only way, therefore, are considered to be intolerant, narrow-minded, and politically incorrect</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This class will look at the four arguments Paul is making for the preeminence of Christ</a:t>
            </a:r>
          </a:p>
          <a:p>
            <a:pPr algn="l">
              <a:spcBef>
                <a:spcPts val="200"/>
              </a:spcBef>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4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ARGUMENT #1</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119270" y="901148"/>
            <a:ext cx="9263270" cy="5956854"/>
          </a:xfrm>
          <a:solidFill>
            <a:schemeClr val="accent6">
              <a:lumMod val="20000"/>
              <a:lumOff val="80000"/>
            </a:schemeClr>
          </a:solidFill>
        </p:spPr>
        <p:txBody>
          <a:bodyPr>
            <a:noAutofit/>
          </a:bodyPr>
          <a:lstStyle/>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is the Savior</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sin problem can never be solved by a philosopher or a religious teacher</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People don’t realize that they are sinners; therefore, they don’t realize their need for a Savior</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Genesis tells us that after Adam sinned intentionally, the image of God in him was skewed by sin</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Further, the skewed image was passed down to his offspring – that is all of us</a:t>
            </a:r>
          </a:p>
          <a:p>
            <a:pPr marL="457200" indent="-457200" algn="l">
              <a:lnSpc>
                <a:spcPct val="88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Genesis 5:3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When Adam had lived one hundred and thirty years, he became the father of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 son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his own likeness, according to his image, and named him Seth.</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People who struggle with the imputation of original sin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often also struggle with the imputation of the righteousness of Christ to us</a:t>
            </a:r>
          </a:p>
        </p:txBody>
      </p:sp>
    </p:spTree>
    <p:extLst>
      <p:ext uri="{BB962C8B-B14F-4D97-AF65-F5344CB8AC3E}">
        <p14:creationId xmlns:p14="http://schemas.microsoft.com/office/powerpoint/2010/main" val="964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4"/>
            <a:ext cx="9144000" cy="875209"/>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ARGUMENT #2</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5213"/>
            <a:ext cx="9144000" cy="5982791"/>
          </a:xfrm>
          <a:solidFill>
            <a:schemeClr val="accent6">
              <a:lumMod val="20000"/>
              <a:lumOff val="80000"/>
            </a:schemeClr>
          </a:solidFill>
        </p:spPr>
        <p:txBody>
          <a:bodyPr>
            <a:noAutofit/>
          </a:bodyPr>
          <a:lstStyle/>
          <a:p>
            <a:pPr marL="457200" indent="-457200" algn="l">
              <a:lnSpc>
                <a:spcPct val="88000"/>
              </a:lnSpc>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is the Creator.  False teachers taught that matter was sinful; therefore, Jesus could not have had a mortal body.  </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John 1:3</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All things came into being through Him, and apart from Him nothing came into being that has come into being. </a:t>
            </a:r>
          </a:p>
          <a:p>
            <a:pPr marL="457200" indent="-457200" algn="l">
              <a:lnSpc>
                <a:spcPct val="88000"/>
              </a:lnSpc>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created everything and it exists for Him: the three-way Greek philosophical argument:</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IN HIM: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Colossians 1:17 He is before all things, and in Him all things hold together. </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FOR HIM, THROUGH HIM: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Colossians 1:19-20  For it was the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Father's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good pleasure for all the fullness to dwell in Him, and through Him to reconcile all things to Himself, having made peace through the blood of His cross; through Him,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 say,</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whether things on earth or things in heaven. </a:t>
            </a:r>
          </a:p>
        </p:txBody>
      </p:sp>
    </p:spTree>
    <p:extLst>
      <p:ext uri="{BB962C8B-B14F-4D97-AF65-F5344CB8AC3E}">
        <p14:creationId xmlns:p14="http://schemas.microsoft.com/office/powerpoint/2010/main" val="213217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825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ARGUMENT #3</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255"/>
            <a:ext cx="9144000" cy="5929749"/>
          </a:xfrm>
          <a:solidFill>
            <a:schemeClr val="accent6">
              <a:lumMod val="20000"/>
              <a:lumOff val="80000"/>
            </a:schemeClr>
          </a:solidFill>
        </p:spPr>
        <p:txBody>
          <a:bodyPr>
            <a:noAutofit/>
          </a:bodyPr>
          <a:lstStyle/>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As head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of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church</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Jesus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holds everything together</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is astonishing that matter has a lot of space in it – and that rapidly moving particles comprise matter</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all works because the Creator is holding it together</a:t>
            </a:r>
          </a:p>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1:17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He is before all things, and in Him all things hold together. </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most brilliant scientists, with the most thorough equations are only describing the way God makes things work; they aren’t making them work that way!</a:t>
            </a:r>
          </a:p>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Hebrews 1:2-3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these last days has spoken to us in His Son, whom He appointed heir of all things, through whom also He made the world.  And He is the radiance of His glory and the exact representation of His nature, and upholds all things by the word of His power. </a:t>
            </a:r>
          </a:p>
        </p:txBody>
      </p:sp>
    </p:spTree>
    <p:extLst>
      <p:ext uri="{BB962C8B-B14F-4D97-AF65-F5344CB8AC3E}">
        <p14:creationId xmlns:p14="http://schemas.microsoft.com/office/powerpoint/2010/main" val="36952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ARGUMENT #4</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7654"/>
            <a:ext cx="9144000" cy="5930348"/>
          </a:xfrm>
          <a:solidFill>
            <a:schemeClr val="accent6">
              <a:lumMod val="20000"/>
              <a:lumOff val="80000"/>
            </a:schemeClr>
          </a:solidFill>
        </p:spPr>
        <p:txBody>
          <a:bodyPr>
            <a:normAutofit lnSpcReduction="10000"/>
          </a:bodyPr>
          <a:lstStyle/>
          <a:p>
            <a:pPr marL="457200" indent="-457200" algn="l">
              <a:lnSpc>
                <a:spcPct val="100000"/>
              </a:lnSpc>
              <a:spcBef>
                <a:spcPts val="3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Christ is loved by His Father: the first three arguments concern Jesus’ relationship with lost people; the 4</a:t>
            </a:r>
            <a:r>
              <a:rPr lang="en-US" sz="2800" baseline="30000" dirty="0">
                <a:solidFill>
                  <a:srgbClr val="00153E"/>
                </a:solidFill>
                <a:latin typeface="Tahoma" panose="020B0604030504040204" pitchFamily="34" charset="0"/>
                <a:ea typeface="Tahoma" panose="020B0604030504040204" pitchFamily="34" charset="0"/>
                <a:cs typeface="Tahoma" panose="020B0604030504040204" pitchFamily="34" charset="0"/>
              </a:rPr>
              <a:t>th</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points to the unity of our triune God</a:t>
            </a:r>
          </a:p>
          <a:p>
            <a:pPr marL="457200" indent="-457200" algn="l">
              <a:lnSpc>
                <a:spcPct val="100000"/>
              </a:lnSpc>
              <a:spcBef>
                <a:spcPts val="3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Eight times in Colossians Paul tells us that the “fullness” dwells in Jesus</a:t>
            </a:r>
          </a:p>
          <a:p>
            <a:pPr marL="457200" indent="-457200" algn="l">
              <a:lnSpc>
                <a:spcPct val="100000"/>
              </a:lnSpc>
              <a:spcBef>
                <a:spcPts val="3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Using a key word of the </a:t>
            </a:r>
            <a:r>
              <a:rPr lang="en-US" sz="2800" dirty="0" err="1">
                <a:solidFill>
                  <a:srgbClr val="00153E"/>
                </a:solidFill>
                <a:latin typeface="Tahoma" panose="020B0604030504040204" pitchFamily="34" charset="0"/>
                <a:ea typeface="Tahoma" panose="020B0604030504040204" pitchFamily="34" charset="0"/>
                <a:cs typeface="Tahoma" panose="020B0604030504040204" pitchFamily="34" charset="0"/>
              </a:rPr>
              <a:t>gnostics</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Paul made the case that Jesus didn’t have to become full</a:t>
            </a:r>
          </a:p>
          <a:p>
            <a:pPr marL="457200" indent="-457200" algn="l">
              <a:lnSpc>
                <a:spcPct val="100000"/>
              </a:lnSpc>
              <a:spcBef>
                <a:spcPts val="3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This fullness was part of His character and essential being</a:t>
            </a:r>
          </a:p>
          <a:p>
            <a:pPr marL="457200" indent="-457200" algn="l">
              <a:lnSpc>
                <a:spcPct val="100000"/>
              </a:lnSpc>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John 1:15-16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John testified about Him and cried out, saying, "This was He of whom I said, 'He who comes after me has a higher rank than I, for He existed before me.’” For of His fullness we have all received, and grace upon grace. </a:t>
            </a:r>
          </a:p>
          <a:p>
            <a:pPr marL="457200" indent="-457200" algn="l">
              <a:spcBef>
                <a:spcPts val="400"/>
              </a:spcBef>
              <a:buFont typeface="Wingdings" panose="05000000000000000000" pitchFamily="2" charset="2"/>
              <a:buChar char="q"/>
            </a:pPr>
            <a:endPar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07164"/>
          </a:xfrm>
          <a:solidFill>
            <a:schemeClr val="accent6">
              <a:lumMod val="20000"/>
              <a:lumOff val="80000"/>
            </a:schemeClr>
          </a:solidFill>
        </p:spPr>
        <p:txBody>
          <a:bodyPr>
            <a:normAutofit fontScale="90000"/>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WHAT NO MERE MAN COULD DO</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07168"/>
            <a:ext cx="9144000" cy="5850835"/>
          </a:xfrm>
          <a:solidFill>
            <a:schemeClr val="accent6">
              <a:lumMod val="20000"/>
              <a:lumOff val="80000"/>
            </a:schemeClr>
          </a:solidFill>
        </p:spPr>
        <p:txBody>
          <a:bodyPr>
            <a:normAutofit lnSpcReduction="10000"/>
          </a:bodyPr>
          <a:lstStyle/>
          <a:p>
            <a:pPr marL="457200" indent="-457200" algn="l">
              <a:lnSpc>
                <a:spcPct val="9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8:3-8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what the Law could not do, weak as it was through the flesh, God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did: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sending His own Son in the likeness of sinful flesh and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as an offering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sin, He condemned sin in the flesh, so that the requirement of the Law might be fulfilled in us, who do not walk according to the flesh but according to the Spirit. For those who are according to the flesh set their minds on the things of the flesh, but those who are according to the Spirit, the things of the Spirit. For the mind set on the flesh is death, but the mind set on the Spirit is life and peace, because the mind set on the flesh is hostile toward God; for it does not subject itself to the law of God, for it is not even able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to do so,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those who are in the flesh cannot please God. </a:t>
            </a:r>
          </a:p>
        </p:txBody>
      </p:sp>
    </p:spTree>
    <p:extLst>
      <p:ext uri="{BB962C8B-B14F-4D97-AF65-F5344CB8AC3E}">
        <p14:creationId xmlns:p14="http://schemas.microsoft.com/office/powerpoint/2010/main" val="227778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0114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WHAT ABOUT GOODNESS?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50"/>
            <a:ext cx="9144000" cy="595685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person can be sincere, moral in the world’s eyes, and even religious and still not be in good standing with God</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8:7-8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mind set on the flesh is hostile toward God; for it does not subject itself to the law of God, for it is not even able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to do so,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those who are in the flesh cannot please God.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Ephesians 2:1-3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And you were dead in your trespasses and sins, in which you formerly walked according to the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course of this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world, according to the prince of the power of the air, of the spirit that is now working in the sons of disobedience. Among them we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too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all formerly lived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lusts of our flesh, indulging the desires of the flesh and of the mind, and were by nature children of wrath, even as the rest. </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910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RECONCILIATION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20"/>
            <a:ext cx="9144000" cy="5837583"/>
          </a:xfrm>
          <a:solidFill>
            <a:schemeClr val="accent6">
              <a:lumMod val="20000"/>
              <a:lumOff val="80000"/>
            </a:schemeClr>
          </a:solidFill>
        </p:spPr>
        <p:txBody>
          <a:bodyPr>
            <a:noAutofit/>
          </a:bodyPr>
          <a:lstStyle/>
          <a:p>
            <a:pPr marL="457200" indent="-457200" algn="l">
              <a:lnSpc>
                <a:spcPct val="95000"/>
              </a:lnSpc>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Corinthians 5:16-19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Therefore from now on we recognize no one according to the flesh; even though we have known Christ according to the flesh, yet now we know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Him in this way</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 longer. Therefore if anyone is in Christ,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he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 new creature; the old things passed away; behold, new things have come.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Now all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these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things are from God, who reconciled us to Himself through Christ and gave us the ministry of reconciliation, namely,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that God was in Christ reconciling the world to Himself</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not counting their trespasses against them, and He has committed to us the word of reconciliation. </a:t>
            </a:r>
          </a:p>
          <a:p>
            <a:pPr marL="457200" indent="-457200" algn="l">
              <a:lnSpc>
                <a:spcPct val="95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death/</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rez</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Christ that completes reconciliation, perfectly, completely, and finally: KNOW AND ACCEPT</a:t>
            </a:r>
          </a:p>
        </p:txBody>
      </p:sp>
    </p:spTree>
    <p:extLst>
      <p:ext uri="{BB962C8B-B14F-4D97-AF65-F5344CB8AC3E}">
        <p14:creationId xmlns:p14="http://schemas.microsoft.com/office/powerpoint/2010/main" val="126959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4374</TotalTime>
  <Words>1608</Words>
  <Application>Microsoft Office PowerPoint</Application>
  <PresentationFormat>On-screen Show (4:3)</PresentationFormat>
  <Paragraphs>69</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ARGUMENT #1</vt:lpstr>
      <vt:lpstr>ARGUMENT #2</vt:lpstr>
      <vt:lpstr>ARGUMENT #3</vt:lpstr>
      <vt:lpstr>ARGUMENT #4</vt:lpstr>
      <vt:lpstr>WHAT NO MERE MAN COULD DO</vt:lpstr>
      <vt:lpstr>WHAT ABOUT GOODNESS?</vt:lpstr>
      <vt:lpstr>THE RECONCILIATION</vt:lpstr>
      <vt:lpstr> ALL THINGS</vt:lpstr>
      <vt:lpstr>REDEMPTION OF EARTH</vt:lpstr>
      <vt:lpstr>A MAN AND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72</cp:revision>
  <cp:lastPrinted>2020-03-29T16:12:45Z</cp:lastPrinted>
  <dcterms:created xsi:type="dcterms:W3CDTF">2020-02-29T20:22:33Z</dcterms:created>
  <dcterms:modified xsi:type="dcterms:W3CDTF">2020-03-29T16:13:04Z</dcterms:modified>
</cp:coreProperties>
</file>