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8" r:id="rId2"/>
    <p:sldId id="256" r:id="rId3"/>
    <p:sldId id="259" r:id="rId4"/>
    <p:sldId id="263" r:id="rId5"/>
    <p:sldId id="261" r:id="rId6"/>
    <p:sldId id="260" r:id="rId7"/>
    <p:sldId id="262" r:id="rId8"/>
    <p:sldId id="264" r:id="rId9"/>
    <p:sldId id="265" r:id="rId10"/>
    <p:sldId id="266" r:id="rId11"/>
    <p:sldId id="267" r:id="rId12"/>
    <p:sldId id="268" r:id="rId13"/>
  </p:sldIdLst>
  <p:sldSz cx="9144000" cy="6858000" type="screen4x3"/>
  <p:notesSz cx="7086600" cy="90249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5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91" autoAdjust="0"/>
  </p:normalViewPr>
  <p:slideViewPr>
    <p:cSldViewPr snapToGrid="0">
      <p:cViewPr varScale="1">
        <p:scale>
          <a:sx n="68" d="100"/>
          <a:sy n="68" d="100"/>
        </p:scale>
        <p:origin x="1470"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524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14788" y="0"/>
            <a:ext cx="3070225" cy="452438"/>
          </a:xfrm>
          <a:prstGeom prst="rect">
            <a:avLst/>
          </a:prstGeom>
        </p:spPr>
        <p:txBody>
          <a:bodyPr vert="horz" lIns="91440" tIns="45720" rIns="91440" bIns="45720" rtlCol="0"/>
          <a:lstStyle>
            <a:lvl1pPr algn="r">
              <a:defRPr sz="1200"/>
            </a:lvl1pPr>
          </a:lstStyle>
          <a:p>
            <a:fld id="{1BC00777-AD18-4942-9C2D-8648A452A832}" type="datetimeFigureOut">
              <a:rPr lang="en-US" smtClean="0"/>
              <a:t>3/22/2020</a:t>
            </a:fld>
            <a:endParaRPr lang="en-US"/>
          </a:p>
        </p:txBody>
      </p:sp>
      <p:sp>
        <p:nvSpPr>
          <p:cNvPr id="4" name="Slide Image Placeholder 3"/>
          <p:cNvSpPr>
            <a:spLocks noGrp="1" noRot="1" noChangeAspect="1"/>
          </p:cNvSpPr>
          <p:nvPr>
            <p:ph type="sldImg" idx="2"/>
          </p:nvPr>
        </p:nvSpPr>
        <p:spPr>
          <a:xfrm>
            <a:off x="1512888" y="1128713"/>
            <a:ext cx="4060825" cy="30448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343400"/>
            <a:ext cx="5670550" cy="35528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72500"/>
            <a:ext cx="3070225" cy="4524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14788" y="8572500"/>
            <a:ext cx="3070225" cy="452438"/>
          </a:xfrm>
          <a:prstGeom prst="rect">
            <a:avLst/>
          </a:prstGeom>
        </p:spPr>
        <p:txBody>
          <a:bodyPr vert="horz" lIns="91440" tIns="45720" rIns="91440" bIns="45720" rtlCol="0" anchor="b"/>
          <a:lstStyle>
            <a:lvl1pPr algn="r">
              <a:defRPr sz="1200"/>
            </a:lvl1pPr>
          </a:lstStyle>
          <a:p>
            <a:fld id="{10B30750-CF6F-464E-9BFB-BBDB3A255D15}" type="slidenum">
              <a:rPr lang="en-US" smtClean="0"/>
              <a:t>‹#›</a:t>
            </a:fld>
            <a:endParaRPr lang="en-US"/>
          </a:p>
        </p:txBody>
      </p:sp>
    </p:spTree>
    <p:extLst>
      <p:ext uri="{BB962C8B-B14F-4D97-AF65-F5344CB8AC3E}">
        <p14:creationId xmlns:p14="http://schemas.microsoft.com/office/powerpoint/2010/main" val="1125113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B30750-CF6F-464E-9BFB-BBDB3A255D15}" type="slidenum">
              <a:rPr lang="en-US" smtClean="0"/>
              <a:t>6</a:t>
            </a:fld>
            <a:endParaRPr lang="en-US"/>
          </a:p>
        </p:txBody>
      </p:sp>
    </p:spTree>
    <p:extLst>
      <p:ext uri="{BB962C8B-B14F-4D97-AF65-F5344CB8AC3E}">
        <p14:creationId xmlns:p14="http://schemas.microsoft.com/office/powerpoint/2010/main" val="1849068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B30750-CF6F-464E-9BFB-BBDB3A255D15}" type="slidenum">
              <a:rPr lang="en-US" smtClean="0"/>
              <a:t>12</a:t>
            </a:fld>
            <a:endParaRPr lang="en-US"/>
          </a:p>
        </p:txBody>
      </p:sp>
    </p:spTree>
    <p:extLst>
      <p:ext uri="{BB962C8B-B14F-4D97-AF65-F5344CB8AC3E}">
        <p14:creationId xmlns:p14="http://schemas.microsoft.com/office/powerpoint/2010/main" val="2698766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ECB4C3-9D8A-4199-9BF8-BA88866E79FB}" type="datetimeFigureOut">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3871380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ECB4C3-9D8A-4199-9BF8-BA88866E79FB}" type="datetimeFigureOut">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2761296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ECB4C3-9D8A-4199-9BF8-BA88866E79FB}" type="datetimeFigureOut">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899693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ECB4C3-9D8A-4199-9BF8-BA88866E79FB}" type="datetimeFigureOut">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329757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ECB4C3-9D8A-4199-9BF8-BA88866E79FB}" type="datetimeFigureOut">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212173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ECB4C3-9D8A-4199-9BF8-BA88866E79FB}" type="datetimeFigureOut">
              <a:rPr lang="en-US" smtClean="0"/>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3377464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ECB4C3-9D8A-4199-9BF8-BA88866E79FB}" type="datetimeFigureOut">
              <a:rPr lang="en-US" smtClean="0"/>
              <a:t>3/22/2020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31073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ECB4C3-9D8A-4199-9BF8-BA88866E79FB}" type="datetimeFigureOut">
              <a:rPr lang="en-US" smtClean="0"/>
              <a:t>3/22/2020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3504333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ECB4C3-9D8A-4199-9BF8-BA88866E79FB}" type="datetimeFigureOut">
              <a:rPr lang="en-US" smtClean="0"/>
              <a:t>3/22/2020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410917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ECB4C3-9D8A-4199-9BF8-BA88866E79FB}" type="datetimeFigureOut">
              <a:rPr lang="en-US" smtClean="0"/>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129769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ECB4C3-9D8A-4199-9BF8-BA88866E79FB}" type="datetimeFigureOut">
              <a:rPr lang="en-US" smtClean="0"/>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05D5B-6BD5-4F60-86C5-06C1A15E9FC9}" type="slidenum">
              <a:rPr lang="en-US" smtClean="0"/>
              <a:t>‹#›</a:t>
            </a:fld>
            <a:endParaRPr lang="en-US"/>
          </a:p>
        </p:txBody>
      </p:sp>
    </p:spTree>
    <p:extLst>
      <p:ext uri="{BB962C8B-B14F-4D97-AF65-F5344CB8AC3E}">
        <p14:creationId xmlns:p14="http://schemas.microsoft.com/office/powerpoint/2010/main" val="1172654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ECB4C3-9D8A-4199-9BF8-BA88866E79FB}" type="datetimeFigureOut">
              <a:rPr lang="en-US" smtClean="0"/>
              <a:t>3/22/2020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05D5B-6BD5-4F60-86C5-06C1A15E9FC9}" type="slidenum">
              <a:rPr lang="en-US" smtClean="0"/>
              <a:t>‹#›</a:t>
            </a:fld>
            <a:endParaRPr lang="en-US"/>
          </a:p>
        </p:txBody>
      </p:sp>
    </p:spTree>
    <p:extLst>
      <p:ext uri="{BB962C8B-B14F-4D97-AF65-F5344CB8AC3E}">
        <p14:creationId xmlns:p14="http://schemas.microsoft.com/office/powerpoint/2010/main" val="14863203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0FF4-F24F-48DC-9846-159570261A8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2327C0F-C705-4B0D-8046-FA3CDF8D084B}"/>
              </a:ext>
            </a:extLst>
          </p:cNvPr>
          <p:cNvSpPr>
            <a:spLocks noGrp="1"/>
          </p:cNvSpPr>
          <p:nvPr>
            <p:ph type="subTitle" idx="1"/>
          </p:nvPr>
        </p:nvSpPr>
        <p:spPr/>
        <p:txBody>
          <a:bodyPr/>
          <a:lstStyle/>
          <a:p>
            <a:endParaRPr lang="en-US"/>
          </a:p>
        </p:txBody>
      </p:sp>
      <p:pic>
        <p:nvPicPr>
          <p:cNvPr id="4" name="Picture 3" descr="A close up of a logo&#10;&#10;Description automatically generated">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r="-1"/>
          <a:stretch/>
        </p:blipFill>
        <p:spPr>
          <a:xfrm rot="10800000">
            <a:off x="-457202" y="80963"/>
            <a:ext cx="9601202" cy="6858000"/>
          </a:xfrm>
          <a:prstGeom prst="rect">
            <a:avLst/>
          </a:prstGeom>
          <a:ln w="57150">
            <a:noFill/>
          </a:ln>
        </p:spPr>
      </p:pic>
      <p:sp>
        <p:nvSpPr>
          <p:cNvPr id="6" name="TextBox 5">
            <a:extLst>
              <a:ext uri="{FF2B5EF4-FFF2-40B4-BE49-F238E27FC236}">
                <a16:creationId xmlns:a16="http://schemas.microsoft.com/office/drawing/2014/main" id="{740C6FEB-760C-4C71-9356-5D06171CBE28}"/>
              </a:ext>
            </a:extLst>
          </p:cNvPr>
          <p:cNvSpPr txBox="1"/>
          <p:nvPr/>
        </p:nvSpPr>
        <p:spPr>
          <a:xfrm>
            <a:off x="1828802" y="927351"/>
            <a:ext cx="6533321" cy="830997"/>
          </a:xfrm>
          <a:prstGeom prst="rect">
            <a:avLst/>
          </a:prstGeom>
          <a:solidFill>
            <a:srgbClr val="F8F8F8"/>
          </a:solidFill>
          <a:ln w="76200">
            <a:solidFill>
              <a:srgbClr val="660066"/>
            </a:solidFill>
          </a:ln>
        </p:spPr>
        <p:txBody>
          <a:bodyPr wrap="square" rtlCol="0">
            <a:spAutoFit/>
          </a:bodyPr>
          <a:lstStyle/>
          <a:p>
            <a:pPr algn="ctr"/>
            <a:r>
              <a:rPr lang="en-US" sz="4800" dirty="0">
                <a:effectLst>
                  <a:outerShdw blurRad="38100" dist="38100" dir="2700000" algn="tl">
                    <a:srgbClr val="000000">
                      <a:alpha val="43137"/>
                    </a:srgbClr>
                  </a:outerShdw>
                </a:effectLst>
              </a:rPr>
              <a:t>CHRIST ABOVE ALL</a:t>
            </a:r>
          </a:p>
        </p:txBody>
      </p:sp>
      <p:sp>
        <p:nvSpPr>
          <p:cNvPr id="8" name="TextBox 7">
            <a:extLst>
              <a:ext uri="{FF2B5EF4-FFF2-40B4-BE49-F238E27FC236}">
                <a16:creationId xmlns:a16="http://schemas.microsoft.com/office/drawing/2014/main" id="{3E3CAC51-8260-4E3A-AA29-38A85E0401D8}"/>
              </a:ext>
            </a:extLst>
          </p:cNvPr>
          <p:cNvSpPr txBox="1"/>
          <p:nvPr/>
        </p:nvSpPr>
        <p:spPr>
          <a:xfrm>
            <a:off x="2873697" y="4632326"/>
            <a:ext cx="4034951" cy="1569660"/>
          </a:xfrm>
          <a:prstGeom prst="rect">
            <a:avLst/>
          </a:prstGeom>
          <a:solidFill>
            <a:schemeClr val="accent6">
              <a:lumMod val="20000"/>
              <a:lumOff val="80000"/>
            </a:schemeClr>
          </a:solidFill>
          <a:ln w="38100">
            <a:solidFill>
              <a:srgbClr val="660066"/>
            </a:solidFill>
          </a:ln>
        </p:spPr>
        <p:txBody>
          <a:bodyPr wrap="none" rtlCol="0">
            <a:spAutoFit/>
          </a:bodyPr>
          <a:lstStyle/>
          <a:p>
            <a:pPr algn="ctr"/>
            <a:r>
              <a:rPr lang="en-US" sz="2400" b="1" dirty="0">
                <a:solidFill>
                  <a:srgbClr val="660033"/>
                </a:solidFill>
              </a:rPr>
              <a:t>JoLynn Gower</a:t>
            </a:r>
          </a:p>
          <a:p>
            <a:pPr algn="ctr"/>
            <a:r>
              <a:rPr lang="en-US" sz="2400" b="1" dirty="0">
                <a:solidFill>
                  <a:srgbClr val="660033"/>
                </a:solidFill>
              </a:rPr>
              <a:t>Spring 2020</a:t>
            </a:r>
          </a:p>
          <a:p>
            <a:pPr algn="ctr"/>
            <a:r>
              <a:rPr lang="en-US" sz="2400" b="1" dirty="0">
                <a:solidFill>
                  <a:srgbClr val="660033"/>
                </a:solidFill>
              </a:rPr>
              <a:t>493-6151</a:t>
            </a:r>
          </a:p>
          <a:p>
            <a:pPr algn="ctr"/>
            <a:r>
              <a:rPr lang="en-US" sz="2400" b="1" dirty="0">
                <a:solidFill>
                  <a:srgbClr val="660033"/>
                </a:solidFill>
              </a:rPr>
              <a:t>jgower@guardingthetruth.org</a:t>
            </a:r>
          </a:p>
        </p:txBody>
      </p:sp>
      <p:sp>
        <p:nvSpPr>
          <p:cNvPr id="7" name="TextBox 6">
            <a:extLst>
              <a:ext uri="{FF2B5EF4-FFF2-40B4-BE49-F238E27FC236}">
                <a16:creationId xmlns:a16="http://schemas.microsoft.com/office/drawing/2014/main" id="{95DA06E6-FB5C-4630-A1E3-29AABD079C97}"/>
              </a:ext>
            </a:extLst>
          </p:cNvPr>
          <p:cNvSpPr txBox="1"/>
          <p:nvPr/>
        </p:nvSpPr>
        <p:spPr>
          <a:xfrm>
            <a:off x="7315202" y="6347791"/>
            <a:ext cx="990977" cy="369332"/>
          </a:xfrm>
          <a:prstGeom prst="rect">
            <a:avLst/>
          </a:prstGeom>
          <a:noFill/>
        </p:spPr>
        <p:txBody>
          <a:bodyPr wrap="none" rtlCol="0">
            <a:spAutoFit/>
          </a:bodyPr>
          <a:lstStyle/>
          <a:p>
            <a:r>
              <a:rPr lang="en-US" dirty="0"/>
              <a:t>Lesson 3</a:t>
            </a:r>
          </a:p>
        </p:txBody>
      </p:sp>
    </p:spTree>
    <p:extLst>
      <p:ext uri="{BB962C8B-B14F-4D97-AF65-F5344CB8AC3E}">
        <p14:creationId xmlns:p14="http://schemas.microsoft.com/office/powerpoint/2010/main" val="3308595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1020416"/>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THE JOY OF THE LORD</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1020420"/>
            <a:ext cx="9144000" cy="5837583"/>
          </a:xfrm>
          <a:solidFill>
            <a:schemeClr val="accent6">
              <a:lumMod val="20000"/>
              <a:lumOff val="80000"/>
            </a:schemeClr>
          </a:solidFill>
        </p:spPr>
        <p:txBody>
          <a:bodyPr>
            <a:normAutofit fontScale="55000" lnSpcReduction="20000"/>
          </a:bodyPr>
          <a:lstStyle/>
          <a:p>
            <a:pPr marL="457200" indent="-457200" algn="l">
              <a:lnSpc>
                <a:spcPct val="110000"/>
              </a:lnSpc>
              <a:spcBef>
                <a:spcPts val="300"/>
              </a:spcBef>
              <a:buFont typeface="Wingdings" panose="05000000000000000000" pitchFamily="2" charset="2"/>
              <a:buChar char="q"/>
            </a:pPr>
            <a:r>
              <a:rPr lang="en-US" sz="5100" dirty="0">
                <a:solidFill>
                  <a:srgbClr val="00153E"/>
                </a:solidFill>
                <a:latin typeface="Tahoma" panose="020B0604030504040204" pitchFamily="34" charset="0"/>
                <a:ea typeface="Tahoma" panose="020B0604030504040204" pitchFamily="34" charset="0"/>
                <a:cs typeface="Tahoma" panose="020B0604030504040204" pitchFamily="34" charset="0"/>
              </a:rPr>
              <a:t>Happiness is dependent on people and/or circumstances</a:t>
            </a:r>
          </a:p>
          <a:p>
            <a:pPr marL="457200" indent="-457200" algn="l">
              <a:lnSpc>
                <a:spcPct val="110000"/>
              </a:lnSpc>
              <a:spcBef>
                <a:spcPts val="300"/>
              </a:spcBef>
              <a:buFont typeface="Wingdings" panose="05000000000000000000" pitchFamily="2" charset="2"/>
              <a:buChar char="q"/>
            </a:pPr>
            <a:r>
              <a:rPr lang="en-US" sz="5100" dirty="0">
                <a:solidFill>
                  <a:srgbClr val="00153E"/>
                </a:solidFill>
                <a:latin typeface="Tahoma" panose="020B0604030504040204" pitchFamily="34" charset="0"/>
                <a:ea typeface="Tahoma" panose="020B0604030504040204" pitchFamily="34" charset="0"/>
                <a:cs typeface="Tahoma" panose="020B0604030504040204" pitchFamily="34" charset="0"/>
              </a:rPr>
              <a:t>Joy is dependent on neither</a:t>
            </a:r>
          </a:p>
          <a:p>
            <a:pPr marL="457200" indent="-457200" algn="l">
              <a:lnSpc>
                <a:spcPct val="110000"/>
              </a:lnSpc>
              <a:spcBef>
                <a:spcPts val="300"/>
              </a:spcBef>
              <a:buFont typeface="Wingdings" panose="05000000000000000000" pitchFamily="2" charset="2"/>
              <a:buChar char="q"/>
            </a:pPr>
            <a:r>
              <a:rPr lang="en-US" sz="5100" dirty="0">
                <a:solidFill>
                  <a:srgbClr val="00153E"/>
                </a:solidFill>
                <a:latin typeface="Tahoma" panose="020B0604030504040204" pitchFamily="34" charset="0"/>
                <a:ea typeface="Tahoma" panose="020B0604030504040204" pitchFamily="34" charset="0"/>
                <a:cs typeface="Tahoma" panose="020B0604030504040204" pitchFamily="34" charset="0"/>
              </a:rPr>
              <a:t>“joyously giving thanks”</a:t>
            </a:r>
          </a:p>
          <a:p>
            <a:pPr marL="457200" indent="-457200" algn="l">
              <a:lnSpc>
                <a:spcPct val="110000"/>
              </a:lnSpc>
              <a:spcBef>
                <a:spcPts val="300"/>
              </a:spcBef>
              <a:buFont typeface="Wingdings" panose="05000000000000000000" pitchFamily="2" charset="2"/>
              <a:buChar char="q"/>
            </a:pPr>
            <a:r>
              <a:rPr lang="en-US" sz="5100" dirty="0">
                <a:solidFill>
                  <a:srgbClr val="00153E"/>
                </a:solidFill>
                <a:latin typeface="Tahoma" panose="020B0604030504040204" pitchFamily="34" charset="0"/>
                <a:ea typeface="Tahoma" panose="020B0604030504040204" pitchFamily="34" charset="0"/>
                <a:cs typeface="Tahoma" panose="020B0604030504040204" pitchFamily="34" charset="0"/>
              </a:rPr>
              <a:t>Joyously: </a:t>
            </a:r>
            <a:r>
              <a:rPr lang="en-US" sz="5100" i="1" dirty="0" err="1">
                <a:solidFill>
                  <a:srgbClr val="00153E"/>
                </a:solidFill>
                <a:latin typeface="Tahoma" panose="020B0604030504040204" pitchFamily="34" charset="0"/>
                <a:ea typeface="Tahoma" panose="020B0604030504040204" pitchFamily="34" charset="0"/>
                <a:cs typeface="Tahoma" panose="020B0604030504040204" pitchFamily="34" charset="0"/>
              </a:rPr>
              <a:t>chara</a:t>
            </a:r>
            <a:r>
              <a:rPr lang="en-US" sz="5100" i="1" dirty="0">
                <a:solidFill>
                  <a:srgbClr val="00153E"/>
                </a:solidFill>
                <a:latin typeface="Tahoma" panose="020B0604030504040204" pitchFamily="34" charset="0"/>
                <a:ea typeface="Tahoma" panose="020B0604030504040204" pitchFamily="34" charset="0"/>
                <a:cs typeface="Tahoma" panose="020B0604030504040204" pitchFamily="34" charset="0"/>
              </a:rPr>
              <a:t>: </a:t>
            </a:r>
            <a:r>
              <a:rPr lang="en-US" sz="5100" dirty="0">
                <a:solidFill>
                  <a:srgbClr val="00153E"/>
                </a:solidFill>
                <a:latin typeface="Tahoma" panose="020B0604030504040204" pitchFamily="34" charset="0"/>
                <a:ea typeface="Tahoma" panose="020B0604030504040204" pitchFamily="34" charset="0"/>
                <a:cs typeface="Tahoma" panose="020B0604030504040204" pitchFamily="34" charset="0"/>
              </a:rPr>
              <a:t>with delight</a:t>
            </a:r>
          </a:p>
          <a:p>
            <a:pPr marL="457200" indent="-457200" algn="l">
              <a:lnSpc>
                <a:spcPct val="110000"/>
              </a:lnSpc>
              <a:spcBef>
                <a:spcPts val="300"/>
              </a:spcBef>
              <a:buFont typeface="Wingdings" panose="05000000000000000000" pitchFamily="2" charset="2"/>
              <a:buChar char="q"/>
            </a:pPr>
            <a:r>
              <a:rPr lang="en-US" sz="5100" dirty="0">
                <a:solidFill>
                  <a:srgbClr val="00153E"/>
                </a:solidFill>
                <a:latin typeface="Tahoma" panose="020B0604030504040204" pitchFamily="34" charset="0"/>
                <a:ea typeface="Tahoma" panose="020B0604030504040204" pitchFamily="34" charset="0"/>
                <a:cs typeface="Tahoma" panose="020B0604030504040204" pitchFamily="34" charset="0"/>
              </a:rPr>
              <a:t>There is an element of self-control in joy; it is a choice in many instances; it is a choice to inventory the good rather than the bad</a:t>
            </a:r>
          </a:p>
          <a:p>
            <a:pPr marL="457200" indent="-457200" algn="l">
              <a:lnSpc>
                <a:spcPct val="110000"/>
              </a:lnSpc>
              <a:spcBef>
                <a:spcPts val="300"/>
              </a:spcBef>
              <a:buFont typeface="Wingdings" panose="05000000000000000000" pitchFamily="2" charset="2"/>
              <a:buChar char="q"/>
            </a:pPr>
            <a:r>
              <a:rPr lang="en-US" sz="5100" b="1" dirty="0">
                <a:solidFill>
                  <a:srgbClr val="002060"/>
                </a:solidFill>
                <a:latin typeface="Tahoma" panose="020B0604030504040204" pitchFamily="34" charset="0"/>
                <a:ea typeface="Tahoma" panose="020B0604030504040204" pitchFamily="34" charset="0"/>
                <a:cs typeface="Tahoma" panose="020B0604030504040204" pitchFamily="34" charset="0"/>
              </a:rPr>
              <a:t>Proverbs 25:28 </a:t>
            </a:r>
            <a:r>
              <a:rPr lang="en-US" sz="5100" i="1" dirty="0">
                <a:solidFill>
                  <a:srgbClr val="002060"/>
                </a:solidFill>
                <a:latin typeface="Tahoma" panose="020B0604030504040204" pitchFamily="34" charset="0"/>
                <a:ea typeface="Tahoma" panose="020B0604030504040204" pitchFamily="34" charset="0"/>
                <a:cs typeface="Tahoma" panose="020B0604030504040204" pitchFamily="34" charset="0"/>
              </a:rPr>
              <a:t>Like</a:t>
            </a:r>
            <a:r>
              <a:rPr lang="en-US" sz="5100" dirty="0">
                <a:solidFill>
                  <a:srgbClr val="002060"/>
                </a:solidFill>
                <a:latin typeface="Tahoma" panose="020B0604030504040204" pitchFamily="34" charset="0"/>
                <a:ea typeface="Tahoma" panose="020B0604030504040204" pitchFamily="34" charset="0"/>
                <a:cs typeface="Tahoma" panose="020B0604030504040204" pitchFamily="34" charset="0"/>
              </a:rPr>
              <a:t> a city that is broken into </a:t>
            </a:r>
            <a:r>
              <a:rPr lang="en-US" sz="5100" i="1" dirty="0">
                <a:solidFill>
                  <a:srgbClr val="002060"/>
                </a:solidFill>
                <a:latin typeface="Tahoma" panose="020B0604030504040204" pitchFamily="34" charset="0"/>
                <a:ea typeface="Tahoma" panose="020B0604030504040204" pitchFamily="34" charset="0"/>
                <a:cs typeface="Tahoma" panose="020B0604030504040204" pitchFamily="34" charset="0"/>
              </a:rPr>
              <a:t>and</a:t>
            </a:r>
            <a:r>
              <a:rPr lang="en-US" sz="5100" dirty="0">
                <a:solidFill>
                  <a:srgbClr val="002060"/>
                </a:solidFill>
                <a:latin typeface="Tahoma" panose="020B0604030504040204" pitchFamily="34" charset="0"/>
                <a:ea typeface="Tahoma" panose="020B0604030504040204" pitchFamily="34" charset="0"/>
                <a:cs typeface="Tahoma" panose="020B0604030504040204" pitchFamily="34" charset="0"/>
              </a:rPr>
              <a:t> without walls ss a man who has no control over his spirit. </a:t>
            </a:r>
          </a:p>
          <a:p>
            <a:pPr marL="457200" indent="-457200" algn="l">
              <a:lnSpc>
                <a:spcPct val="110000"/>
              </a:lnSpc>
              <a:spcBef>
                <a:spcPts val="300"/>
              </a:spcBef>
              <a:buFont typeface="Wingdings" panose="05000000000000000000" pitchFamily="2" charset="2"/>
              <a:buChar char="q"/>
            </a:pPr>
            <a:r>
              <a:rPr lang="en-US" sz="5100" dirty="0">
                <a:solidFill>
                  <a:srgbClr val="002060"/>
                </a:solidFill>
                <a:latin typeface="Tahoma" panose="020B0604030504040204" pitchFamily="34" charset="0"/>
                <a:ea typeface="Tahoma" panose="020B0604030504040204" pitchFamily="34" charset="0"/>
                <a:cs typeface="Tahoma" panose="020B0604030504040204" pitchFamily="34" charset="0"/>
              </a:rPr>
              <a:t>Thanks: </a:t>
            </a:r>
            <a:r>
              <a:rPr lang="en-US" sz="5100" i="1" dirty="0" err="1">
                <a:solidFill>
                  <a:srgbClr val="002060"/>
                </a:solidFill>
                <a:latin typeface="Tahoma" panose="020B0604030504040204" pitchFamily="34" charset="0"/>
                <a:ea typeface="Tahoma" panose="020B0604030504040204" pitchFamily="34" charset="0"/>
                <a:cs typeface="Tahoma" panose="020B0604030504040204" pitchFamily="34" charset="0"/>
              </a:rPr>
              <a:t>eucharisteo</a:t>
            </a:r>
            <a:r>
              <a:rPr lang="en-US" sz="5100" i="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5100" dirty="0">
                <a:solidFill>
                  <a:srgbClr val="002060"/>
                </a:solidFill>
                <a:latin typeface="Tahoma" panose="020B0604030504040204" pitchFamily="34" charset="0"/>
                <a:ea typeface="Tahoma" panose="020B0604030504040204" pitchFamily="34" charset="0"/>
                <a:cs typeface="Tahoma" panose="020B0604030504040204" pitchFamily="34" charset="0"/>
              </a:rPr>
              <a:t>expressing gratitude</a:t>
            </a:r>
          </a:p>
          <a:p>
            <a:pPr marL="457200" indent="-457200" algn="l">
              <a:lnSpc>
                <a:spcPct val="110000"/>
              </a:lnSpc>
              <a:spcBef>
                <a:spcPts val="300"/>
              </a:spcBef>
              <a:buFont typeface="Wingdings" panose="05000000000000000000" pitchFamily="2" charset="2"/>
              <a:buChar char="q"/>
            </a:pPr>
            <a:r>
              <a:rPr lang="en-US" sz="5100" dirty="0">
                <a:solidFill>
                  <a:srgbClr val="002060"/>
                </a:solidFill>
                <a:latin typeface="Tahoma" panose="020B0604030504040204" pitchFamily="34" charset="0"/>
                <a:ea typeface="Tahoma" panose="020B0604030504040204" pitchFamily="34" charset="0"/>
                <a:cs typeface="Tahoma" panose="020B0604030504040204" pitchFamily="34" charset="0"/>
              </a:rPr>
              <a:t>The “I deserve” or “You deserve” mentality is pervading even TV commercials</a:t>
            </a:r>
            <a:endPar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6959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998804"/>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	KINGDOMS IN CONFLICT</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98806"/>
            <a:ext cx="9144000" cy="5859197"/>
          </a:xfrm>
          <a:solidFill>
            <a:schemeClr val="accent6">
              <a:lumMod val="20000"/>
              <a:lumOff val="80000"/>
            </a:schemeClr>
          </a:solidFill>
        </p:spPr>
        <p:txBody>
          <a:bodyPr>
            <a:noAutofit/>
          </a:bodyPr>
          <a:lstStyle/>
          <a:p>
            <a:pPr marL="457200" indent="-457200" algn="l">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 1:13-14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For He rescued us from the domain of darkness, and transferred us to the kingdom of His beloved Son, in whom we have redemption, the forgiveness of sins. </a:t>
            </a:r>
          </a:p>
          <a:p>
            <a:pPr marL="457200" indent="-457200" algn="l">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Philippians 3:18-21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For many walk, of whom I often told you, and now tell you even weeping,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that they are</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enemies of the cross of Christ, whose end is destruction, whose god is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their</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appetite, and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whose</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glory is in their shame, who set their minds on earthly things. For our citizenship is in heaven, from which also we eagerly wait for a Savior, the Lord Jesus Christ; who will transform the body of our humble state into conformity with the body of His glory, by the exertion of the power that He has even to subject all things to Himself. </a:t>
            </a:r>
          </a:p>
          <a:p>
            <a:pPr marL="457200" indent="-457200" algn="l">
              <a:spcBef>
                <a:spcPts val="200"/>
              </a:spcBef>
              <a:buFont typeface="Wingdings" panose="05000000000000000000" pitchFamily="2" charset="2"/>
              <a:buChar char="q"/>
            </a:pP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91637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954156"/>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BUT CHRIST IS COMING</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54160"/>
            <a:ext cx="9144000" cy="5903843"/>
          </a:xfrm>
          <a:solidFill>
            <a:schemeClr val="accent6">
              <a:lumMod val="20000"/>
              <a:lumOff val="80000"/>
            </a:schemeClr>
          </a:solidFill>
        </p:spPr>
        <p:txBody>
          <a:bodyPr>
            <a:normAutofit lnSpcReduction="10000"/>
          </a:bodyPr>
          <a:lstStyle/>
          <a:p>
            <a:pPr marL="457200" indent="-457200" algn="l">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Daniel was given amazing interpretation of a dream</a:t>
            </a:r>
          </a:p>
          <a:p>
            <a:pPr marL="457200" indent="-457200" algn="l">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Daniel 2:44-45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"In the days of those kings the God of heaven will set up a kingdom which will never be destroyed, and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that</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kingdom will not be left for another people; it will crush and put an end to all these kingdoms, but it will itself endure forever. </a:t>
            </a:r>
            <a:b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Inasmuch as you saw that a stone was cut out of the mountain without hands and that it crushed the iron, the bronze, the clay, the silver and the gold, the great God has made known to the king what will take place in the future; so the dream is true and its interpretation is trustworthy." </a:t>
            </a:r>
          </a:p>
          <a:p>
            <a:pPr marL="457200" indent="-457200" algn="l">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Matthew 13:11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Jesus answered them, "To you it has been granted to know the mysteries of the kingdom of heaven, but to them it has not been granted.</a:t>
            </a:r>
          </a:p>
        </p:txBody>
      </p:sp>
    </p:spTree>
    <p:extLst>
      <p:ext uri="{BB962C8B-B14F-4D97-AF65-F5344CB8AC3E}">
        <p14:creationId xmlns:p14="http://schemas.microsoft.com/office/powerpoint/2010/main" val="3469227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993912"/>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VERSE FOR THE JOURNEY</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93916"/>
            <a:ext cx="9144000" cy="5864087"/>
          </a:xfrm>
          <a:solidFill>
            <a:schemeClr val="accent6">
              <a:lumMod val="20000"/>
              <a:lumOff val="80000"/>
            </a:schemeClr>
          </a:solidFill>
        </p:spPr>
        <p:txBody>
          <a:bodyPr>
            <a:noAutofit/>
          </a:bodyPr>
          <a:lstStyle/>
          <a:p>
            <a:pPr marL="457200" indent="-457200">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 3:1-2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Therefore if you have been raised up with Christ, keep seeking the things above, where Christ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is, seated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at the right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hand of God.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Set your mind on the things above</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 not on the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things that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are on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earth </a:t>
            </a:r>
          </a:p>
          <a:p>
            <a:pPr marL="457200" indent="-457200">
              <a:spcBef>
                <a:spcPts val="200"/>
              </a:spcBef>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Mind: </a:t>
            </a:r>
            <a:r>
              <a:rPr lang="en-US" sz="2800" i="1" dirty="0" err="1">
                <a:solidFill>
                  <a:srgbClr val="002060"/>
                </a:solidFill>
                <a:latin typeface="Tahoma" panose="020B0604030504040204" pitchFamily="34" charset="0"/>
                <a:ea typeface="Tahoma" panose="020B0604030504040204" pitchFamily="34" charset="0"/>
                <a:cs typeface="Tahoma" panose="020B0604030504040204" pitchFamily="34" charset="0"/>
              </a:rPr>
              <a:t>phroneo</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understanding, attitude</a:t>
            </a:r>
          </a:p>
          <a:p>
            <a:pPr marL="457200" indent="-457200" algn="l">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 1:9-11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For this reason also, since the day we heard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of it,</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we have not ceased to pray for you and to ask that you may be </a:t>
            </a: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filled</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with the </a:t>
            </a: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knowledge</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of His will in all spiritual </a:t>
            </a: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wisdom</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and understanding, so that you will walk in a manner worthy of the Lord, to please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Him</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in all respects, bearing fruit in every good work and increasing in the knowledge of God; strengthened with all power, according to His glorious might, for the attaining of all steadfastness and patience; </a:t>
            </a:r>
          </a:p>
        </p:txBody>
      </p:sp>
    </p:spTree>
    <p:extLst>
      <p:ext uri="{BB962C8B-B14F-4D97-AF65-F5344CB8AC3E}">
        <p14:creationId xmlns:p14="http://schemas.microsoft.com/office/powerpoint/2010/main" val="4004735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967408"/>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FOR SPIRITUAL INTELLIGENCE</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67412"/>
            <a:ext cx="9144000" cy="5890591"/>
          </a:xfrm>
          <a:solidFill>
            <a:schemeClr val="accent6">
              <a:lumMod val="20000"/>
              <a:lumOff val="80000"/>
            </a:schemeClr>
          </a:solidFill>
        </p:spPr>
        <p:txBody>
          <a:bodyPr>
            <a:noAutofit/>
          </a:bodyPr>
          <a:lstStyle/>
          <a:p>
            <a:pPr marL="457200" indent="-457200" algn="l">
              <a:spcBef>
                <a:spcPts val="100"/>
              </a:spcBef>
              <a:buClr>
                <a:srgbClr val="002060"/>
              </a:buClr>
              <a:buFont typeface="Wingdings" panose="05000000000000000000" pitchFamily="2" charset="2"/>
              <a:buChar char="q"/>
            </a:pP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Paul wasn’t praying for material blessings</a:t>
            </a:r>
          </a:p>
          <a:p>
            <a:pPr marL="457200" indent="-457200" algn="l">
              <a:spcBef>
                <a:spcPts val="100"/>
              </a:spcBef>
              <a:buClr>
                <a:srgbClr val="002060"/>
              </a:buClr>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Gnostics believed that wisdom was all important; but it was only open to a select few</a:t>
            </a:r>
          </a:p>
          <a:p>
            <a:pPr marL="457200" indent="-457200" algn="l">
              <a:spcBef>
                <a:spcPts val="100"/>
              </a:spcBef>
              <a:buClr>
                <a:srgbClr val="002060"/>
              </a:buClr>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Satan likes to use “Christianese” in false teaching</a:t>
            </a:r>
          </a:p>
          <a:p>
            <a:pPr marL="457200" indent="-457200" algn="l">
              <a:spcBef>
                <a:spcPts val="100"/>
              </a:spcBef>
              <a:buClr>
                <a:srgbClr val="002060"/>
              </a:buClr>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Today those “buzz words” are things like:</a:t>
            </a:r>
          </a:p>
          <a:p>
            <a:pPr algn="l">
              <a:spcBef>
                <a:spcPts val="0"/>
              </a:spcBef>
              <a:buClr>
                <a:srgbClr val="002060"/>
              </a:buClr>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anointed; spirit-filled</a:t>
            </a:r>
          </a:p>
          <a:p>
            <a:pPr algn="l">
              <a:spcBef>
                <a:spcPts val="0"/>
              </a:spcBef>
              <a:buClr>
                <a:srgbClr val="002060"/>
              </a:buClr>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commissioned/appointed</a:t>
            </a:r>
          </a:p>
          <a:p>
            <a:pPr marL="457200" indent="-457200" algn="l">
              <a:spcBef>
                <a:spcPts val="0"/>
              </a:spcBef>
              <a:buClr>
                <a:srgbClr val="002060"/>
              </a:buClr>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Acts 22:12-14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"A certain Ananias, a man who was devout by the standard of the Law,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and</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well spoken of by all the Jews who lived there, came to me, and standing near said to me, 'Brother Saul, receive your sight!' And at that very time I looked up at him. And he said, 'The God of our fathers has </a:t>
            </a: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appointed you to know His will</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and to see the Righteous One and to hear an utterance from His mouth.’ </a:t>
            </a:r>
          </a:p>
          <a:p>
            <a:pPr marL="457200" indent="-457200" algn="l">
              <a:spcBef>
                <a:spcPts val="0"/>
              </a:spcBef>
              <a:buClr>
                <a:srgbClr val="002060"/>
              </a:buClr>
              <a:buFont typeface="Wingdings" panose="05000000000000000000" pitchFamily="2" charset="2"/>
              <a:buChar char="q"/>
            </a:pPr>
            <a:endPar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spcBef>
                <a:spcPts val="300"/>
              </a:spcBef>
              <a:buClr>
                <a:srgbClr val="002060"/>
              </a:buClr>
            </a:pPr>
            <a:endParaRPr lang="en-US" sz="36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85552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901146"/>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WISE AND FILLED</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119270" y="901148"/>
            <a:ext cx="9263270" cy="5956854"/>
          </a:xfrm>
          <a:solidFill>
            <a:schemeClr val="accent6">
              <a:lumMod val="20000"/>
              <a:lumOff val="80000"/>
            </a:schemeClr>
          </a:solidFill>
        </p:spPr>
        <p:txBody>
          <a:bodyPr>
            <a:noAutofit/>
          </a:bodyPr>
          <a:lstStyle/>
          <a:p>
            <a:pPr marL="457200" indent="-457200" algn="l">
              <a:lnSpc>
                <a:spcPct val="88000"/>
              </a:lnSpc>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Ephesians 5:15-18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Therefore be careful how you walk, not as unwise men but as wise, making the most of your time, because the days are evil. So then do not be foolish, but understand what the will of the Lord is. </a:t>
            </a:r>
            <a:b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And do not get drunk with wine, for that is dissipation, but be </a:t>
            </a: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filled</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with the Spirit, </a:t>
            </a:r>
          </a:p>
          <a:p>
            <a:pPr marL="457200" indent="-457200" algn="l">
              <a:lnSpc>
                <a:spcPct val="88000"/>
              </a:lnSpc>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Filled: </a:t>
            </a:r>
            <a:r>
              <a:rPr lang="en-US" sz="2800" i="1" dirty="0" err="1">
                <a:solidFill>
                  <a:srgbClr val="002060"/>
                </a:solidFill>
                <a:latin typeface="Tahoma" panose="020B0604030504040204" pitchFamily="34" charset="0"/>
                <a:ea typeface="Tahoma" panose="020B0604030504040204" pitchFamily="34" charset="0"/>
                <a:cs typeface="Tahoma" panose="020B0604030504040204" pitchFamily="34" charset="0"/>
              </a:rPr>
              <a:t>pleroo</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to make full and complete</a:t>
            </a:r>
          </a:p>
          <a:p>
            <a:pPr marL="457200" indent="-457200" algn="l">
              <a:lnSpc>
                <a:spcPct val="88000"/>
              </a:lnSpc>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 prayer is for them to be fully equipped with the knowledge of God’s will!</a:t>
            </a:r>
          </a:p>
          <a:p>
            <a:pPr marL="457200" indent="-457200" algn="l">
              <a:lnSpc>
                <a:spcPct val="88000"/>
              </a:lnSpc>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Filled can also mean to be so filled that you are controlled by something: filled with the Spirit</a:t>
            </a:r>
          </a:p>
          <a:p>
            <a:pPr marL="457200" indent="-457200" algn="l">
              <a:lnSpc>
                <a:spcPct val="88000"/>
              </a:lnSpc>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It is the Spirit that will give the wisdom and insight that we need</a:t>
            </a:r>
          </a:p>
          <a:p>
            <a:pPr marL="457200" indent="-457200" algn="l">
              <a:lnSpc>
                <a:spcPct val="88000"/>
              </a:lnSpc>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We start with knowledge: we must know God’s Word</a:t>
            </a:r>
          </a:p>
        </p:txBody>
      </p:sp>
    </p:spTree>
    <p:extLst>
      <p:ext uri="{BB962C8B-B14F-4D97-AF65-F5344CB8AC3E}">
        <p14:creationId xmlns:p14="http://schemas.microsoft.com/office/powerpoint/2010/main" val="96450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4"/>
            <a:ext cx="9144000" cy="875209"/>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PRACTICAL OBEDIENCE</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875213"/>
            <a:ext cx="9144000" cy="5982791"/>
          </a:xfrm>
          <a:solidFill>
            <a:schemeClr val="accent6">
              <a:lumMod val="20000"/>
              <a:lumOff val="80000"/>
            </a:schemeClr>
          </a:solidFill>
        </p:spPr>
        <p:txBody>
          <a:bodyPr>
            <a:normAutofit lnSpcReduction="10000"/>
          </a:bodyPr>
          <a:lstStyle/>
          <a:p>
            <a:pPr marL="457200" indent="-457200" algn="l">
              <a:lnSpc>
                <a:spcPct val="100000"/>
              </a:lnSpc>
              <a:spcBef>
                <a:spcPts val="3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 Gnostics were very interested in spiritual knowledge but it was knowledge for the sake of knowledge; there was no emphasis on practical application</a:t>
            </a:r>
          </a:p>
          <a:p>
            <a:pPr marL="457200" indent="-457200" algn="l">
              <a:lnSpc>
                <a:spcPct val="100000"/>
              </a:lnSpc>
              <a:spcBef>
                <a:spcPts val="3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Paul’s prayer was that the believers in Colossae would learn the truth and then live it out</a:t>
            </a:r>
          </a:p>
          <a:p>
            <a:pPr marL="457200" indent="-457200" algn="l">
              <a:lnSpc>
                <a:spcPct val="100000"/>
              </a:lnSpc>
              <a:spcBef>
                <a:spcPts val="3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In order to do this, they needed to know God’s will</a:t>
            </a:r>
          </a:p>
          <a:p>
            <a:pPr marL="457200" indent="-457200" algn="l">
              <a:lnSpc>
                <a:spcPct val="100000"/>
              </a:lnSpc>
              <a:spcBef>
                <a:spcPts val="3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Romans 12:1-2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Therefore I urge you, brethren, by the mercies of God, to present your bodies a living and holy sacrifice, acceptable to God,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which is</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your spiritual service of worship. And do not be conformed to this world, but be transformed by the renewing of your mind, so that you may </a:t>
            </a: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prove what the will of God is,</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that which is good and acceptable and perfect. </a:t>
            </a:r>
          </a:p>
        </p:txBody>
      </p:sp>
    </p:spTree>
    <p:extLst>
      <p:ext uri="{BB962C8B-B14F-4D97-AF65-F5344CB8AC3E}">
        <p14:creationId xmlns:p14="http://schemas.microsoft.com/office/powerpoint/2010/main" val="2132172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3"/>
            <a:ext cx="9144000" cy="928252"/>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MORAL EXCELLENCE</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28255"/>
            <a:ext cx="9144000" cy="5929749"/>
          </a:xfrm>
          <a:solidFill>
            <a:schemeClr val="accent6">
              <a:lumMod val="20000"/>
              <a:lumOff val="80000"/>
            </a:schemeClr>
          </a:solidFill>
        </p:spPr>
        <p:txBody>
          <a:bodyPr>
            <a:noAutofit/>
          </a:bodyPr>
          <a:lstStyle/>
          <a:p>
            <a:pPr marL="457200" indent="-457200" algn="l">
              <a:lnSpc>
                <a:spcPct val="88000"/>
              </a:lnSpc>
              <a:spcBef>
                <a:spcPts val="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Gathering knowledge is important; using it wisely is important</a:t>
            </a:r>
          </a:p>
          <a:p>
            <a:pPr marL="457200" indent="-457200" algn="l">
              <a:lnSpc>
                <a:spcPct val="88000"/>
              </a:lnSpc>
              <a:spcBef>
                <a:spcPts val="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But if our character doesn’t reflect Christ, we represent Him poorly</a:t>
            </a:r>
          </a:p>
          <a:p>
            <a:pPr marL="457200" indent="-457200" algn="l">
              <a:lnSpc>
                <a:spcPct val="88000"/>
              </a:lnSpc>
              <a:spcBef>
                <a:spcPts val="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a:t>
            </a:r>
            <a:r>
              <a:rPr lang="en-US" sz="2800" b="1" spc="-150" dirty="0">
                <a:solidFill>
                  <a:srgbClr val="002060"/>
                </a:solidFill>
                <a:latin typeface="Tahoma" panose="020B0604030504040204" pitchFamily="34" charset="0"/>
                <a:ea typeface="Tahoma" panose="020B0604030504040204" pitchFamily="34" charset="0"/>
                <a:cs typeface="Tahoma" panose="020B0604030504040204" pitchFamily="34" charset="0"/>
              </a:rPr>
              <a:t> 1:10-12…</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so that you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will walk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in a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manner</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worthy of the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Lord</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 to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please</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i="1" spc="-150" dirty="0">
                <a:solidFill>
                  <a:srgbClr val="002060"/>
                </a:solidFill>
                <a:latin typeface="Tahoma" panose="020B0604030504040204" pitchFamily="34" charset="0"/>
                <a:ea typeface="Tahoma" panose="020B0604030504040204" pitchFamily="34" charset="0"/>
                <a:cs typeface="Tahoma" panose="020B0604030504040204" pitchFamily="34" charset="0"/>
              </a:rPr>
              <a:t>Him</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in all respects, bearing fruit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in every good work and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increasing</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 in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 knowledge of God; strengthened with all power, according to His glorious might</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 for the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attaining </a:t>
            </a:r>
            <a:r>
              <a:rPr lang="en-US" sz="2800" spc="-150" dirty="0">
                <a:solidFill>
                  <a:srgbClr val="002060"/>
                </a:solidFill>
                <a:latin typeface="Tahoma" panose="020B0604030504040204" pitchFamily="34" charset="0"/>
                <a:ea typeface="Tahoma" panose="020B0604030504040204" pitchFamily="34" charset="0"/>
                <a:cs typeface="Tahoma" panose="020B0604030504040204" pitchFamily="34" charset="0"/>
              </a:rPr>
              <a:t>of all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steadfastness and patience; joyously giving thanks to the Father, who has qualified us to share in the inheritance of the saints in Light. </a:t>
            </a:r>
          </a:p>
          <a:p>
            <a:pPr marL="457200" indent="-457200" algn="l">
              <a:lnSpc>
                <a:spcPct val="88000"/>
              </a:lnSpc>
              <a:spcBef>
                <a:spcPts val="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 2:8</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See to it that no one takes you captive through philosophy and empty deception, according to the tradition of men, </a:t>
            </a:r>
          </a:p>
        </p:txBody>
      </p:sp>
    </p:spTree>
    <p:extLst>
      <p:ext uri="{BB962C8B-B14F-4D97-AF65-F5344CB8AC3E}">
        <p14:creationId xmlns:p14="http://schemas.microsoft.com/office/powerpoint/2010/main" val="3695208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3"/>
            <a:ext cx="9144000" cy="927651"/>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THE FALSE PRECEPTS</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27654"/>
            <a:ext cx="9144000" cy="5930348"/>
          </a:xfrm>
          <a:solidFill>
            <a:schemeClr val="accent6">
              <a:lumMod val="20000"/>
              <a:lumOff val="80000"/>
            </a:schemeClr>
          </a:solidFill>
        </p:spPr>
        <p:txBody>
          <a:bodyPr>
            <a:normAutofit/>
          </a:bodyPr>
          <a:lstStyle/>
          <a:p>
            <a:pPr marL="457200" indent="-457200" algn="l">
              <a:spcBef>
                <a:spcPts val="4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False teachers taught that Jesus was not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the</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Lord, just </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a</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lord. This sprung from the concept of the </a:t>
            </a:r>
            <a:r>
              <a:rPr lang="en-US" sz="2800" dirty="0" err="1">
                <a:solidFill>
                  <a:srgbClr val="002060"/>
                </a:solidFill>
                <a:latin typeface="Tahoma" panose="020B0604030504040204" pitchFamily="34" charset="0"/>
                <a:ea typeface="Tahoma" panose="020B0604030504040204" pitchFamily="34" charset="0"/>
                <a:cs typeface="Tahoma" panose="020B0604030504040204" pitchFamily="34" charset="0"/>
              </a:rPr>
              <a:t>ba’als</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that arose first in the Babylonian cults</a:t>
            </a:r>
          </a:p>
          <a:p>
            <a:pPr marL="457200" indent="-457200" algn="l">
              <a:spcBef>
                <a:spcPts val="4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They were teaching them that faith in Jesus was not enough for them to be spiritual. They needed to add other “experiences” to the mix</a:t>
            </a:r>
            <a:r>
              <a:rPr lang="en-US" sz="2800" dirty="0"/>
              <a:t>. </a:t>
            </a:r>
          </a:p>
          <a:p>
            <a:pPr marL="457200" indent="-457200" algn="l">
              <a:spcBef>
                <a:spcPts val="400"/>
              </a:spcBef>
              <a:buFont typeface="Wingdings" panose="05000000000000000000" pitchFamily="2" charset="2"/>
              <a:buChar char="q"/>
            </a:pP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Some of those experiences came from angels, whom they worshiped; they considered four archangels: Michael, Gabriel, Uriel, Raphael</a:t>
            </a:r>
          </a:p>
          <a:p>
            <a:pPr marL="457200" indent="-457200" algn="l">
              <a:spcBef>
                <a:spcPts val="400"/>
              </a:spcBef>
              <a:buFont typeface="Wingdings" panose="05000000000000000000" pitchFamily="2" charset="2"/>
              <a:buChar char="q"/>
            </a:pP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Michael was named a Saint by the early church and the Catholic church still recognizes </a:t>
            </a:r>
            <a:r>
              <a:rPr lang="en-US" sz="2800" dirty="0" err="1">
                <a:solidFill>
                  <a:srgbClr val="00153E"/>
                </a:solidFill>
                <a:latin typeface="Tahoma" panose="020B0604030504040204" pitchFamily="34" charset="0"/>
                <a:ea typeface="Tahoma" panose="020B0604030504040204" pitchFamily="34" charset="0"/>
                <a:cs typeface="Tahoma" panose="020B0604030504040204" pitchFamily="34" charset="0"/>
              </a:rPr>
              <a:t>Michaelmas</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 or the feast of St. Michael</a:t>
            </a:r>
          </a:p>
          <a:p>
            <a:pPr marL="457200" indent="-457200" algn="l">
              <a:spcBef>
                <a:spcPts val="400"/>
              </a:spcBef>
              <a:buFont typeface="Wingdings" panose="05000000000000000000" pitchFamily="2" charset="2"/>
              <a:buChar char="q"/>
            </a:pP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The feast on September 29 also honors St. Gabriel and St. Raphael</a:t>
            </a:r>
          </a:p>
        </p:txBody>
      </p:sp>
    </p:spTree>
    <p:extLst>
      <p:ext uri="{BB962C8B-B14F-4D97-AF65-F5344CB8AC3E}">
        <p14:creationId xmlns:p14="http://schemas.microsoft.com/office/powerpoint/2010/main" val="1142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2"/>
            <a:ext cx="9144000" cy="1007164"/>
          </a:xfrm>
          <a:solidFill>
            <a:schemeClr val="accent6">
              <a:lumMod val="20000"/>
              <a:lumOff val="80000"/>
            </a:schemeClr>
          </a:solidFill>
        </p:spPr>
        <p:txBody>
          <a:bodyPr>
            <a:normAutofit/>
          </a:bodyPr>
          <a:lstStyle/>
          <a:p>
            <a:r>
              <a:rPr lang="en-US" sz="4800" dirty="0">
                <a:solidFill>
                  <a:srgbClr val="00153E"/>
                </a:solidFill>
                <a:latin typeface="Tahoma" panose="020B0604030504040204" pitchFamily="34" charset="0"/>
                <a:ea typeface="Tahoma" panose="020B0604030504040204" pitchFamily="34" charset="0"/>
                <a:cs typeface="Tahoma" panose="020B0604030504040204" pitchFamily="34" charset="0"/>
              </a:rPr>
              <a:t>THE COLOSSIAN ‘MIRACLE’</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1007168"/>
            <a:ext cx="9144000" cy="5850835"/>
          </a:xfrm>
          <a:solidFill>
            <a:schemeClr val="accent6">
              <a:lumMod val="20000"/>
              <a:lumOff val="80000"/>
            </a:schemeClr>
          </a:solidFill>
        </p:spPr>
        <p:txBody>
          <a:bodyPr>
            <a:normAutofit/>
          </a:bodyPr>
          <a:lstStyle/>
          <a:p>
            <a:pPr marL="457200" indent="-457200" algn="l">
              <a:buFont typeface="Wingdings" panose="05000000000000000000" pitchFamily="2" charset="2"/>
              <a:buChar char="q"/>
            </a:pP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Colossae became famous for a miracle that happened there; the veracity of the accounts is spurious</a:t>
            </a:r>
          </a:p>
          <a:p>
            <a:pPr marL="457200" indent="-457200" algn="l">
              <a:buFont typeface="Wingdings" panose="05000000000000000000" pitchFamily="2" charset="2"/>
              <a:buChar char="q"/>
            </a:pP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The story says that there was a church built next to St. Michael’s church; the church had a well that had healing water</a:t>
            </a:r>
          </a:p>
          <a:p>
            <a:pPr marL="457200" indent="-457200" algn="l">
              <a:buFont typeface="Wingdings" panose="05000000000000000000" pitchFamily="2" charset="2"/>
              <a:buChar char="q"/>
            </a:pP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When the nearby river was being diverted and would have inundated the well, </a:t>
            </a:r>
            <a:r>
              <a:rPr lang="en-US" sz="2800" dirty="0" err="1">
                <a:solidFill>
                  <a:srgbClr val="00153E"/>
                </a:solidFill>
                <a:latin typeface="Tahoma" panose="020B0604030504040204" pitchFamily="34" charset="0"/>
                <a:ea typeface="Tahoma" panose="020B0604030504040204" pitchFamily="34" charset="0"/>
                <a:cs typeface="Tahoma" panose="020B0604030504040204" pitchFamily="34" charset="0"/>
              </a:rPr>
              <a:t>Archippus</a:t>
            </a: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 the head of the church, prayed and the river miraculously divided into two streams and went on either side of the church</a:t>
            </a:r>
          </a:p>
          <a:p>
            <a:pPr marL="457200" indent="-457200" algn="l">
              <a:buFont typeface="Wingdings" panose="05000000000000000000" pitchFamily="2" charset="2"/>
              <a:buChar char="q"/>
            </a:pP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The Angel, Michael, was credited with this miracle</a:t>
            </a:r>
          </a:p>
          <a:p>
            <a:pPr marL="457200" indent="-457200" algn="l">
              <a:buFont typeface="Wingdings" panose="05000000000000000000" pitchFamily="2" charset="2"/>
              <a:buChar char="q"/>
            </a:pPr>
            <a:r>
              <a:rPr lang="en-US" sz="2800" dirty="0">
                <a:solidFill>
                  <a:srgbClr val="00153E"/>
                </a:solidFill>
                <a:latin typeface="Tahoma" panose="020B0604030504040204" pitchFamily="34" charset="0"/>
                <a:ea typeface="Tahoma" panose="020B0604030504040204" pitchFamily="34" charset="0"/>
                <a:cs typeface="Tahoma" panose="020B0604030504040204" pitchFamily="34" charset="0"/>
              </a:rPr>
              <a:t>In Paul’s time, Colossae was known for the worship of angels; they were treated as gods, or in some cases, as the intermediaries between God and people</a:t>
            </a:r>
          </a:p>
        </p:txBody>
      </p:sp>
    </p:spTree>
    <p:extLst>
      <p:ext uri="{BB962C8B-B14F-4D97-AF65-F5344CB8AC3E}">
        <p14:creationId xmlns:p14="http://schemas.microsoft.com/office/powerpoint/2010/main" val="2277789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E967-CE46-42E8-8E6B-D21359ACCC2E}"/>
              </a:ext>
            </a:extLst>
          </p:cNvPr>
          <p:cNvSpPr>
            <a:spLocks noGrp="1"/>
          </p:cNvSpPr>
          <p:nvPr>
            <p:ph type="ctrTitle"/>
          </p:nvPr>
        </p:nvSpPr>
        <p:spPr>
          <a:xfrm>
            <a:off x="0" y="3"/>
            <a:ext cx="9144000" cy="901147"/>
          </a:xfrm>
          <a:solidFill>
            <a:schemeClr val="accent6">
              <a:lumMod val="20000"/>
              <a:lumOff val="80000"/>
            </a:schemeClr>
          </a:solidFill>
        </p:spPr>
        <p:txBody>
          <a:bodyPr>
            <a:normAutofit/>
          </a:bodyPr>
          <a:lstStyle/>
          <a:p>
            <a:r>
              <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rPr>
              <a:t>STEADFAST</a:t>
            </a:r>
          </a:p>
        </p:txBody>
      </p:sp>
      <p:sp>
        <p:nvSpPr>
          <p:cNvPr id="3" name="Subtitle 2">
            <a:extLst>
              <a:ext uri="{FF2B5EF4-FFF2-40B4-BE49-F238E27FC236}">
                <a16:creationId xmlns:a16="http://schemas.microsoft.com/office/drawing/2014/main" id="{A25E09BC-0E00-4EA4-B129-8A6001D933E7}"/>
              </a:ext>
            </a:extLst>
          </p:cNvPr>
          <p:cNvSpPr>
            <a:spLocks noGrp="1"/>
          </p:cNvSpPr>
          <p:nvPr>
            <p:ph type="subTitle" idx="1"/>
          </p:nvPr>
        </p:nvSpPr>
        <p:spPr>
          <a:xfrm>
            <a:off x="0" y="901150"/>
            <a:ext cx="9144000" cy="5956853"/>
          </a:xfrm>
          <a:solidFill>
            <a:schemeClr val="accent6">
              <a:lumMod val="20000"/>
              <a:lumOff val="80000"/>
            </a:schemeClr>
          </a:solidFill>
        </p:spPr>
        <p:txBody>
          <a:bodyPr>
            <a:noAutofit/>
          </a:bodyPr>
          <a:lstStyle/>
          <a:p>
            <a:pPr marL="457200" indent="-457200" algn="l">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Colossians 1:11-12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strengthened with all power, according to His glorious might, for the attaining of all </a:t>
            </a:r>
            <a:r>
              <a:rPr lang="en-US" sz="2800" u="sng" dirty="0">
                <a:solidFill>
                  <a:srgbClr val="002060"/>
                </a:solidFill>
                <a:latin typeface="Tahoma" panose="020B0604030504040204" pitchFamily="34" charset="0"/>
                <a:ea typeface="Tahoma" panose="020B0604030504040204" pitchFamily="34" charset="0"/>
                <a:cs typeface="Tahoma" panose="020B0604030504040204" pitchFamily="34" charset="0"/>
              </a:rPr>
              <a:t>steadfastness</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and </a:t>
            </a:r>
            <a:r>
              <a:rPr lang="en-US" sz="2800" u="sng" dirty="0">
                <a:solidFill>
                  <a:srgbClr val="002060"/>
                </a:solidFill>
                <a:latin typeface="Tahoma" panose="020B0604030504040204" pitchFamily="34" charset="0"/>
                <a:ea typeface="Tahoma" panose="020B0604030504040204" pitchFamily="34" charset="0"/>
                <a:cs typeface="Tahoma" panose="020B0604030504040204" pitchFamily="34" charset="0"/>
              </a:rPr>
              <a:t>patience</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joyously giving thanks to the Father, who has qualified us to share in the inheritance of the saints in Light. </a:t>
            </a:r>
          </a:p>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Steadfastness: </a:t>
            </a:r>
            <a:r>
              <a:rPr lang="en-US" sz="2800" i="1" dirty="0" err="1">
                <a:solidFill>
                  <a:srgbClr val="002060"/>
                </a:solidFill>
                <a:latin typeface="Tahoma" panose="020B0604030504040204" pitchFamily="34" charset="0"/>
                <a:ea typeface="Tahoma" panose="020B0604030504040204" pitchFamily="34" charset="0"/>
                <a:cs typeface="Tahoma" panose="020B0604030504040204" pitchFamily="34" charset="0"/>
              </a:rPr>
              <a:t>hupomone</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a cheerful or hopeful patience or endurance (deals mostly with circumstances)</a:t>
            </a:r>
          </a:p>
          <a:p>
            <a:pPr marL="457200" indent="-457200" algn="l">
              <a:spcBef>
                <a:spcPts val="200"/>
              </a:spcBef>
              <a:buFont typeface="Wingdings" panose="05000000000000000000" pitchFamily="2" charset="2"/>
              <a:buChar char="q"/>
            </a:pP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Patience</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i="1" dirty="0" err="1">
                <a:solidFill>
                  <a:srgbClr val="002060"/>
                </a:solidFill>
                <a:latin typeface="Tahoma" panose="020B0604030504040204" pitchFamily="34" charset="0"/>
                <a:ea typeface="Tahoma" panose="020B0604030504040204" pitchFamily="34" charset="0"/>
                <a:cs typeface="Tahoma" panose="020B0604030504040204" pitchFamily="34" charset="0"/>
              </a:rPr>
              <a:t>makrothumia</a:t>
            </a:r>
            <a:r>
              <a:rPr lang="en-US" sz="2800" i="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long-suffering with self restraint – avoiding revenge (deals mostly with people)</a:t>
            </a:r>
          </a:p>
          <a:p>
            <a:pPr marL="457200" indent="-457200" algn="l">
              <a:spcBef>
                <a:spcPts val="200"/>
              </a:spcBef>
              <a:buFont typeface="Wingdings" panose="05000000000000000000" pitchFamily="2" charset="2"/>
              <a:buChar char="q"/>
            </a:pPr>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2 Peter 3:9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 Lord is not slow about His promise, as some count slowness, but is patient (</a:t>
            </a:r>
            <a:r>
              <a:rPr lang="en-US" sz="2800" i="1" dirty="0" err="1">
                <a:solidFill>
                  <a:srgbClr val="002060"/>
                </a:solidFill>
                <a:latin typeface="Tahoma" panose="020B0604030504040204" pitchFamily="34" charset="0"/>
                <a:ea typeface="Tahoma" panose="020B0604030504040204" pitchFamily="34" charset="0"/>
                <a:cs typeface="Tahoma" panose="020B0604030504040204" pitchFamily="34" charset="0"/>
              </a:rPr>
              <a:t>makrothumia</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toward you, not wishing for any to perish but for all to come to repentance.</a:t>
            </a:r>
          </a:p>
        </p:txBody>
      </p:sp>
    </p:spTree>
    <p:extLst>
      <p:ext uri="{BB962C8B-B14F-4D97-AF65-F5344CB8AC3E}">
        <p14:creationId xmlns:p14="http://schemas.microsoft.com/office/powerpoint/2010/main" val="13191063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4215</TotalTime>
  <Words>1506</Words>
  <Application>Microsoft Office PowerPoint</Application>
  <PresentationFormat>On-screen Show (4:3)</PresentationFormat>
  <Paragraphs>70</Paragraphs>
  <Slides>12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Tahoma</vt:lpstr>
      <vt:lpstr>Wingdings</vt:lpstr>
      <vt:lpstr>Office Theme</vt:lpstr>
      <vt:lpstr>PowerPoint Presentation</vt:lpstr>
      <vt:lpstr>VERSE FOR THE JOURNEY</vt:lpstr>
      <vt:lpstr>FOR SPIRITUAL INTELLIGENCE</vt:lpstr>
      <vt:lpstr>WISE AND FILLED</vt:lpstr>
      <vt:lpstr>PRACTICAL OBEDIENCE</vt:lpstr>
      <vt:lpstr>MORAL EXCELLENCE</vt:lpstr>
      <vt:lpstr>THE FALSE PRECEPTS</vt:lpstr>
      <vt:lpstr>THE COLOSSIAN ‘MIRACLE’</vt:lpstr>
      <vt:lpstr>STEADFAST</vt:lpstr>
      <vt:lpstr>THE JOY OF THE LORD</vt:lpstr>
      <vt:lpstr> KINGDOMS IN CONFLICT</vt:lpstr>
      <vt:lpstr>BUT CHRIST IS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JoLynn Gower</dc:creator>
  <cp:lastModifiedBy>JoLynn Gower</cp:lastModifiedBy>
  <cp:revision>58</cp:revision>
  <cp:lastPrinted>2020-03-22T14:17:27Z</cp:lastPrinted>
  <dcterms:created xsi:type="dcterms:W3CDTF">2020-02-29T20:22:33Z</dcterms:created>
  <dcterms:modified xsi:type="dcterms:W3CDTF">2020-03-22T16:15:20Z</dcterms:modified>
</cp:coreProperties>
</file>