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9" r:id="rId4"/>
    <p:sldId id="263" r:id="rId5"/>
    <p:sldId id="261" r:id="rId6"/>
    <p:sldId id="260" r:id="rId7"/>
    <p:sldId id="262" r:id="rId8"/>
    <p:sldId id="264" r:id="rId9"/>
    <p:sldId id="265" r:id="rId10"/>
    <p:sldId id="266" r:id="rId11"/>
    <p:sldId id="267" r:id="rId12"/>
    <p:sldId id="268"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342900" indent="-342900" algn="l">
              <a:buFont typeface="Wingdings" panose="05000000000000000000" pitchFamily="2" charset="2"/>
              <a:buChar char="q"/>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8ECB4C3-9D8A-4199-9BF8-BA88866E79F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986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66554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6025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98038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99422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6605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9932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9165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50805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65909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00978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280047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0" y="927349"/>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5"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0" y="6347791"/>
            <a:ext cx="990977" cy="369332"/>
          </a:xfrm>
          <a:prstGeom prst="rect">
            <a:avLst/>
          </a:prstGeom>
          <a:noFill/>
        </p:spPr>
        <p:txBody>
          <a:bodyPr wrap="none" rtlCol="0">
            <a:spAutoFit/>
          </a:bodyPr>
          <a:lstStyle/>
          <a:p>
            <a:r>
              <a:rPr lang="en-US" dirty="0"/>
              <a:t>Lesson 2</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ONE WHO OWNS YOU…</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18"/>
            <a:ext cx="9144000" cy="5837583"/>
          </a:xfrm>
          <a:solidFill>
            <a:schemeClr val="accent6">
              <a:lumMod val="20000"/>
              <a:lumOff val="80000"/>
            </a:schemeClr>
          </a:solidFill>
        </p:spPr>
        <p:txBody>
          <a:bodyPr>
            <a:normAutofit/>
          </a:bodyPr>
          <a:lstStyle/>
          <a:p>
            <a:pPr>
              <a:lnSpc>
                <a:spcPct val="92000"/>
              </a:lnSpc>
              <a:spcBef>
                <a:spcPts val="3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IS THE ONE WHO MADE YOU!</a:t>
            </a:r>
          </a:p>
          <a:p>
            <a:pPr>
              <a:lnSpc>
                <a:spcPct val="92000"/>
              </a:lnSpc>
              <a:spcBef>
                <a:spcPts val="3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Colossians 1:15-17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He is the image of the invisible God, the firstborn of all creation. For by Him all things were created,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both</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in the heavens and on earth, visible and invisible, whether thrones or dominions or rulers or authorities—all things have been created through Him and for Him. He is before all things, and in Him all things hold together. </a:t>
            </a:r>
          </a:p>
          <a:p>
            <a:pPr>
              <a:lnSpc>
                <a:spcPct val="92000"/>
              </a:lnSpc>
              <a:spcBef>
                <a:spcPts val="3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In the creation account, Genesis names “God” and the “spirit of God” but not Jesus directly</a:t>
            </a:r>
          </a:p>
          <a:p>
            <a:pPr>
              <a:lnSpc>
                <a:spcPct val="92000"/>
              </a:lnSpc>
              <a:spcBef>
                <a:spcPts val="3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This account tells us that Jesus was involved in creation</a:t>
            </a:r>
          </a:p>
          <a:p>
            <a:pPr>
              <a:lnSpc>
                <a:spcPct val="92000"/>
              </a:lnSpc>
              <a:spcBef>
                <a:spcPts val="3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Hold together: </a:t>
            </a:r>
            <a:r>
              <a:rPr lang="en-US" sz="2800" i="1" dirty="0" err="1">
                <a:solidFill>
                  <a:srgbClr val="00153E"/>
                </a:solidFill>
                <a:latin typeface="Tahoma" panose="020B0604030504040204" pitchFamily="34" charset="0"/>
                <a:ea typeface="Tahoma" panose="020B0604030504040204" pitchFamily="34" charset="0"/>
                <a:cs typeface="Tahoma" panose="020B0604030504040204" pitchFamily="34" charset="0"/>
              </a:rPr>
              <a:t>sunesteken</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consist; maintain stability</a:t>
            </a:r>
          </a:p>
        </p:txBody>
      </p:sp>
    </p:spTree>
    <p:extLst>
      <p:ext uri="{BB962C8B-B14F-4D97-AF65-F5344CB8AC3E}">
        <p14:creationId xmlns:p14="http://schemas.microsoft.com/office/powerpoint/2010/main" val="12695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48138"/>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COUNTERING GNOSTICISM</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48140"/>
            <a:ext cx="9144000" cy="6009861"/>
          </a:xfrm>
          <a:solidFill>
            <a:schemeClr val="accent6">
              <a:lumMod val="20000"/>
              <a:lumOff val="80000"/>
            </a:schemeClr>
          </a:solidFill>
        </p:spPr>
        <p:txBody>
          <a:bodyPr>
            <a:noAutofit/>
          </a:bodyPr>
          <a:lstStyle/>
          <a:p>
            <a:pPr>
              <a:spcBef>
                <a:spcPts val="2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Hebrews 1:1-4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God, after He spoke long ago to the fathers in the prophets in many portions and in many ways, in these last days has spoken to us in His Son, whom He appointed heir of all things, through whom also He made the world. And He is the radiance of His glory and the exact representation of His nature, and upholds all things by the word of His power. When He had made purification of sins, He sat down at the right hand of the Majesty on high, having become as much better than the angels… </a:t>
            </a:r>
          </a:p>
          <a:p>
            <a:pPr>
              <a:spcBef>
                <a:spcPts val="2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Jesus is the intermediary; we do not worship angels</a:t>
            </a:r>
          </a:p>
          <a:p>
            <a:pPr>
              <a:spcBef>
                <a:spcPts val="2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1 Timothy 2:5-6</a:t>
            </a:r>
            <a:r>
              <a:rPr lang="en-US" sz="2800" baseline="30000"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For there is one God,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and</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one mediator also between God and men,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the</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man Christ Jesus, who gave Himself as a ransom for all, the testimony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given</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at the proper time. </a:t>
            </a:r>
          </a:p>
          <a:p>
            <a:pPr>
              <a:spcBef>
                <a:spcPts val="200"/>
              </a:spcBef>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163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FALSE TEACHERS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58"/>
            <a:ext cx="9144000" cy="5903843"/>
          </a:xfrm>
          <a:solidFill>
            <a:schemeClr val="accent6">
              <a:lumMod val="20000"/>
              <a:lumOff val="80000"/>
            </a:schemeClr>
          </a:solidFill>
        </p:spPr>
        <p:txBody>
          <a:bodyPr>
            <a:normAutofit/>
          </a:bodyPr>
          <a:lstStyle/>
          <a:p>
            <a:pPr>
              <a:lnSpc>
                <a:spcPct val="95000"/>
              </a:lnSpc>
              <a:spcBef>
                <a:spcPts val="3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False teachers in Asia Minor were moving angels into the position of the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aeons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Gnosticism</a:t>
            </a:r>
          </a:p>
          <a:p>
            <a:pPr>
              <a:lnSpc>
                <a:spcPct val="95000"/>
              </a:lnSpc>
              <a:spcBef>
                <a:spcPts val="3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False teachers were using Jewish Law to introduce a sort of legalism into Christianity</a:t>
            </a:r>
          </a:p>
          <a:p>
            <a:pPr>
              <a:lnSpc>
                <a:spcPct val="95000"/>
              </a:lnSpc>
              <a:spcBef>
                <a:spcPts val="3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Colossians 1:21-23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And although you were formerly alienated and hostile in mind,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engaged</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in evil deeds, yet He has now reconciled you in His fleshly body through death, in order to present you before Him holy and blameless and beyond reproach— if indeed you continue in the faith firmly established and steadfast, and not moved away from the hope of the gospel that you have heard, which was proclaimed in all creation under heaven, and of which I, Paul, was made a minister. </a:t>
            </a:r>
          </a:p>
          <a:p>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92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4"/>
            <a:ext cx="9144000" cy="5864087"/>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spcBef>
                <a:spcPts val="2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1 Corinthians 15:3-8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For I delivered to you as of first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importance what I also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received, that Christ died for our sins according to the Scriptures, and that He was buried</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 and that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He was raised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on the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third day accord-</a:t>
            </a:r>
            <a:r>
              <a:rPr lang="en-US" sz="2800" dirty="0" err="1">
                <a:solidFill>
                  <a:srgbClr val="00153E"/>
                </a:solidFill>
                <a:latin typeface="Tahoma" panose="020B0604030504040204" pitchFamily="34" charset="0"/>
                <a:ea typeface="Tahoma" panose="020B0604030504040204" pitchFamily="34" charset="0"/>
                <a:cs typeface="Tahoma" panose="020B0604030504040204" pitchFamily="34" charset="0"/>
              </a:rPr>
              <a:t>ing</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to the Scriptures; that He appeared to Cephas, then to the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twelve. After that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He appeared to more than five hundred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brethren at one time,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most</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 of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whom remain until now, but some have fallen asleep; then He appeared to James, then to all the apostles; and last of all</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 as to one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untimely born, He appeared to me also</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4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67408"/>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GOSPEL MESSAGE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67410"/>
            <a:ext cx="9144000" cy="5890591"/>
          </a:xfrm>
          <a:solidFill>
            <a:schemeClr val="accent6">
              <a:lumMod val="20000"/>
              <a:lumOff val="80000"/>
            </a:schemeClr>
          </a:solidFill>
        </p:spPr>
        <p:txBody>
          <a:bodyPr>
            <a:noAutofit/>
          </a:bodyPr>
          <a:lstStyle/>
          <a:p>
            <a:pPr>
              <a:spcBef>
                <a:spcPts val="300"/>
              </a:spcBef>
              <a:buClr>
                <a:srgbClr val="002060"/>
              </a:buClr>
            </a:pP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Romans 6:23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For the wages of sin is death, but the free gift of God is eternal life in Christ Jesus our Lord. </a:t>
            </a:r>
          </a:p>
          <a:p>
            <a:pPr>
              <a:spcBef>
                <a:spcPts val="300"/>
              </a:spcBef>
              <a:buClr>
                <a:srgbClr val="002060"/>
              </a:buClr>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Wages: </a:t>
            </a:r>
            <a:r>
              <a:rPr lang="en-US" sz="2800" i="1" dirty="0" err="1">
                <a:solidFill>
                  <a:srgbClr val="00153E"/>
                </a:solidFill>
                <a:latin typeface="Tahoma" panose="020B0604030504040204" pitchFamily="34" charset="0"/>
                <a:ea typeface="Tahoma" panose="020B0604030504040204" pitchFamily="34" charset="0"/>
                <a:cs typeface="Tahoma" panose="020B0604030504040204" pitchFamily="34" charset="0"/>
              </a:rPr>
              <a:t>opsonion</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payment due to someone</a:t>
            </a:r>
          </a:p>
          <a:p>
            <a:pPr>
              <a:spcBef>
                <a:spcPts val="300"/>
              </a:spcBef>
              <a:buClr>
                <a:srgbClr val="002060"/>
              </a:buClr>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Jesus died in our place AND He overpowered death, rising to life again</a:t>
            </a:r>
          </a:p>
          <a:p>
            <a:pPr>
              <a:spcBef>
                <a:spcPts val="300"/>
              </a:spcBef>
              <a:buClr>
                <a:srgbClr val="002060"/>
              </a:buClr>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Matthew 28:5-7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angel said to the women, "Do not be afraid; for I know that you are looking for Jesus who has been crucified.  He is not here, for He has risen, just as He said. Come, see the place where He was lying. Go quickly and tell His disciples that He has risen from the dead; and behold, He is going ahead of you into Galilee, there you will see Him; behold, I have told you.“</a:t>
            </a:r>
          </a:p>
          <a:p>
            <a:pPr>
              <a:spcBef>
                <a:spcPts val="300"/>
              </a:spcBef>
              <a:buClr>
                <a:srgbClr val="002060"/>
              </a:buClr>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Risen: </a:t>
            </a:r>
            <a:r>
              <a:rPr lang="en-US" sz="2800" i="1" dirty="0" err="1">
                <a:solidFill>
                  <a:srgbClr val="00153E"/>
                </a:solidFill>
                <a:latin typeface="Tahoma" panose="020B0604030504040204" pitchFamily="34" charset="0"/>
                <a:ea typeface="Tahoma" panose="020B0604030504040204" pitchFamily="34" charset="0"/>
                <a:cs typeface="Tahoma" panose="020B0604030504040204" pitchFamily="34" charset="0"/>
              </a:rPr>
              <a:t>egeiro</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to awaken; to get up	</a:t>
            </a:r>
            <a:r>
              <a:rPr lang="en-US" sz="3600" dirty="0">
                <a:solidFill>
                  <a:srgbClr val="00153E"/>
                </a:solidFill>
                <a:latin typeface="Tahoma" panose="020B0604030504040204" pitchFamily="34" charset="0"/>
                <a:ea typeface="Tahoma" panose="020B0604030504040204" pitchFamily="34" charset="0"/>
                <a:cs typeface="Tahoma" panose="020B0604030504040204" pitchFamily="34" charset="0"/>
              </a:rPr>
              <a:t>WOW</a:t>
            </a:r>
            <a:br>
              <a:rPr lang="en-US" sz="3600" dirty="0">
                <a:solidFill>
                  <a:srgbClr val="00153E"/>
                </a:solidFill>
                <a:latin typeface="Tahoma" panose="020B0604030504040204" pitchFamily="34" charset="0"/>
                <a:ea typeface="Tahoma" panose="020B0604030504040204" pitchFamily="34" charset="0"/>
                <a:cs typeface="Tahoma" panose="020B0604030504040204" pitchFamily="34" charset="0"/>
              </a:rPr>
            </a:br>
            <a:endParaRPr lang="en-US" sz="3600" dirty="0">
              <a:solidFill>
                <a:srgbClr val="00153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55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WHEN YOU KNOW -- SHARE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119270" y="901148"/>
            <a:ext cx="9263270" cy="5956854"/>
          </a:xfrm>
          <a:solidFill>
            <a:schemeClr val="accent6">
              <a:lumMod val="20000"/>
              <a:lumOff val="80000"/>
            </a:schemeClr>
          </a:solidFill>
        </p:spPr>
        <p:txBody>
          <a:bodyPr>
            <a:noAutofit/>
          </a:bodyPr>
          <a:lstStyle/>
          <a:p>
            <a:pPr algn="l">
              <a:lnSpc>
                <a:spcPct val="88000"/>
              </a:lnSpc>
              <a:spcBef>
                <a:spcPts val="2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Epaphras apparently went home and shared!</a:t>
            </a:r>
          </a:p>
          <a:p>
            <a:pPr>
              <a:lnSpc>
                <a:spcPct val="88000"/>
              </a:lnSpc>
              <a:spcBef>
                <a:spcPts val="2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Mark 5:15-20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They came to Jesus and observed the man who had been demon-possessed sitting down, clothed and in his right mind, the very man who had had the "legion"; they became frightened. Those who had seen it described to them how it had happened to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the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demon-possessed man</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 and </a:t>
            </a:r>
            <a:r>
              <a:rPr lang="en-US" sz="2800" i="1" spc="-150" dirty="0">
                <a:solidFill>
                  <a:srgbClr val="00153E"/>
                </a:solidFill>
                <a:latin typeface="Tahoma" panose="020B0604030504040204" pitchFamily="34" charset="0"/>
                <a:ea typeface="Tahoma" panose="020B0604030504040204" pitchFamily="34" charset="0"/>
                <a:cs typeface="Tahoma" panose="020B0604030504040204" pitchFamily="34" charset="0"/>
              </a:rPr>
              <a:t>all</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 about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swine. And they began to implore Him to leave their region. As He was getting into the boat, the man who had been demon-possessed was imploring Him that he might accompany Him. He did not let him</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 but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He said to him "Go home to your people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and report to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them what great </a:t>
            </a:r>
            <a:r>
              <a:rPr lang="en-US" sz="2800" spc="-150" dirty="0">
                <a:solidFill>
                  <a:srgbClr val="00153E"/>
                </a:solidFill>
                <a:latin typeface="Tahoma" panose="020B0604030504040204" pitchFamily="34" charset="0"/>
                <a:ea typeface="Tahoma" panose="020B0604030504040204" pitchFamily="34" charset="0"/>
                <a:cs typeface="Tahoma" panose="020B0604030504040204" pitchFamily="34" charset="0"/>
              </a:rPr>
              <a:t>things the Lord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has done for you, and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how</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He had mercy on you." And he went away and began to proclaim in Decapolis what great things Jesus had done for him; </a:t>
            </a:r>
          </a:p>
        </p:txBody>
      </p:sp>
    </p:spTree>
    <p:extLst>
      <p:ext uri="{BB962C8B-B14F-4D97-AF65-F5344CB8AC3E}">
        <p14:creationId xmlns:p14="http://schemas.microsoft.com/office/powerpoint/2010/main" val="9645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0838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NOT JUST HEARERS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67410"/>
            <a:ext cx="9144000" cy="5890592"/>
          </a:xfrm>
          <a:solidFill>
            <a:schemeClr val="accent6">
              <a:lumMod val="20000"/>
              <a:lumOff val="80000"/>
            </a:schemeClr>
          </a:solidFill>
        </p:spPr>
        <p:txBody>
          <a:bodyPr>
            <a:normAutofit lnSpcReduction="10000"/>
          </a:bodyPr>
          <a:lstStyle/>
          <a:p>
            <a:pPr>
              <a:lnSpc>
                <a:spcPct val="100000"/>
              </a:lnSpc>
              <a:spcBef>
                <a:spcPts val="3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John 8:31-32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So Jesus was saying to those Jews who had believed Him, "If you continue in My word,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then</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you are truly disciples of Mine; and you will know the truth, and the truth will make you free." </a:t>
            </a:r>
          </a:p>
          <a:p>
            <a:pPr algn="l">
              <a:lnSpc>
                <a:spcPct val="100000"/>
              </a:lnSpc>
              <a:spcBef>
                <a:spcPts val="3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Just hearing about the good news of Jesus is meaningless unless you believe it!</a:t>
            </a:r>
          </a:p>
          <a:p>
            <a:pPr>
              <a:lnSpc>
                <a:spcPct val="100000"/>
              </a:lnSpc>
              <a:spcBef>
                <a:spcPts val="3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Romans 10:16-18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However, they did not all heed the good news; for Isaiah says, </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a:t>
            </a:r>
            <a:r>
              <a:rPr lang="en-US" cap="small" dirty="0">
                <a:solidFill>
                  <a:srgbClr val="00153E"/>
                </a:solidFill>
                <a:latin typeface="Tahoma" panose="020B0604030504040204" pitchFamily="34" charset="0"/>
                <a:ea typeface="Tahoma" panose="020B0604030504040204" pitchFamily="34" charset="0"/>
                <a:cs typeface="Tahoma" panose="020B0604030504040204" pitchFamily="34" charset="0"/>
              </a:rPr>
              <a:t>LORD</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cap="small" dirty="0">
                <a:solidFill>
                  <a:srgbClr val="00153E"/>
                </a:solidFill>
                <a:latin typeface="Tahoma" panose="020B0604030504040204" pitchFamily="34" charset="0"/>
                <a:ea typeface="Tahoma" panose="020B0604030504040204" pitchFamily="34" charset="0"/>
                <a:cs typeface="Tahoma" panose="020B0604030504040204" pitchFamily="34" charset="0"/>
              </a:rPr>
              <a:t>WHO HAS BELIEVED OUR</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cap="small" dirty="0">
                <a:solidFill>
                  <a:srgbClr val="00153E"/>
                </a:solidFill>
                <a:latin typeface="Tahoma" panose="020B0604030504040204" pitchFamily="34" charset="0"/>
                <a:ea typeface="Tahoma" panose="020B0604030504040204" pitchFamily="34" charset="0"/>
                <a:cs typeface="Tahoma" panose="020B0604030504040204" pitchFamily="34" charset="0"/>
              </a:rPr>
              <a:t>REPORT</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So faith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comes</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from hearing, and hearing by the word of Christ.  But I say, surely they have never heard, have they? Indeed they have; </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a:t>
            </a:r>
            <a:r>
              <a:rPr lang="en-US" cap="small" dirty="0">
                <a:solidFill>
                  <a:srgbClr val="00153E"/>
                </a:solidFill>
                <a:latin typeface="Tahoma" panose="020B0604030504040204" pitchFamily="34" charset="0"/>
                <a:ea typeface="Tahoma" panose="020B0604030504040204" pitchFamily="34" charset="0"/>
                <a:cs typeface="Tahoma" panose="020B0604030504040204" pitchFamily="34" charset="0"/>
              </a:rPr>
              <a:t>THEIR VOICE HAS GONE OUT INTO ALL THE EARTH</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cap="small" dirty="0">
                <a:solidFill>
                  <a:srgbClr val="00153E"/>
                </a:solidFill>
                <a:latin typeface="Tahoma" panose="020B0604030504040204" pitchFamily="34" charset="0"/>
                <a:ea typeface="Tahoma" panose="020B0604030504040204" pitchFamily="34" charset="0"/>
                <a:cs typeface="Tahoma" panose="020B0604030504040204" pitchFamily="34" charset="0"/>
              </a:rPr>
              <a:t>AND THEIR WORDS TO THE ENDS OF THE</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cap="small" dirty="0">
                <a:solidFill>
                  <a:srgbClr val="00153E"/>
                </a:solidFill>
                <a:latin typeface="Tahoma" panose="020B0604030504040204" pitchFamily="34" charset="0"/>
                <a:ea typeface="Tahoma" panose="020B0604030504040204" pitchFamily="34" charset="0"/>
                <a:cs typeface="Tahoma" panose="020B0604030504040204" pitchFamily="34" charset="0"/>
              </a:rPr>
              <a:t>WORLD</a:t>
            </a:r>
            <a:r>
              <a:rPr lang="en-US" dirty="0">
                <a:solidFill>
                  <a:srgbClr val="00153E"/>
                </a:solidFill>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3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James 1:22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But prove yourselves doers of the word, and not merely hearers who delude themselves. </a:t>
            </a:r>
          </a:p>
        </p:txBody>
      </p:sp>
    </p:spTree>
    <p:extLst>
      <p:ext uri="{BB962C8B-B14F-4D97-AF65-F5344CB8AC3E}">
        <p14:creationId xmlns:p14="http://schemas.microsoft.com/office/powerpoint/2010/main" val="213217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728868"/>
          </a:xfrm>
          <a:solidFill>
            <a:schemeClr val="accent6">
              <a:lumMod val="20000"/>
              <a:lumOff val="80000"/>
            </a:schemeClr>
          </a:solidFill>
        </p:spPr>
        <p:txBody>
          <a:bodyPr>
            <a:normAutofit fontScale="90000"/>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FAITHFUL MEN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728871"/>
            <a:ext cx="9144000" cy="6129131"/>
          </a:xfrm>
          <a:solidFill>
            <a:schemeClr val="accent6">
              <a:lumMod val="20000"/>
              <a:lumOff val="80000"/>
            </a:schemeClr>
          </a:solidFill>
        </p:spPr>
        <p:txBody>
          <a:bodyPr>
            <a:noAutofit/>
          </a:bodyPr>
          <a:lstStyle/>
          <a:p>
            <a:pPr>
              <a:lnSpc>
                <a:spcPct val="88000"/>
              </a:lnSpc>
              <a:spcBef>
                <a:spcPts val="2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2 Timothy 2:1-2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You therefore, my son, be strong in the grace that is in Christ Jesus. The things which you have heard from me in the presence of many witnesses, entrust these to faithful men who will be able to teach others also. </a:t>
            </a:r>
          </a:p>
          <a:p>
            <a:pPr>
              <a:lnSpc>
                <a:spcPct val="88000"/>
              </a:lnSpc>
              <a:spcBef>
                <a:spcPts val="2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Faithful believers also have to teach others</a:t>
            </a:r>
          </a:p>
          <a:p>
            <a:pPr>
              <a:lnSpc>
                <a:spcPct val="88000"/>
              </a:lnSpc>
              <a:spcBef>
                <a:spcPts val="2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Identifying trustworthy teachers is important</a:t>
            </a:r>
          </a:p>
          <a:p>
            <a:pPr>
              <a:lnSpc>
                <a:spcPct val="88000"/>
              </a:lnSpc>
              <a:spcBef>
                <a:spcPts val="2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2 Peter 2:1-3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But false prophets also arose among the people, just as there will also be false teachers among you, who will secretly introduce destructive heresies, even denying the Master who bought them, bringing swift destruction upon themselves. Many will follow their sensuality; because of them the way of the truth will be maligned; and in </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their</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greed they will exploit you with false words; their judgment from long ago is not idle, and their destruction is not asleep. </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520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1"/>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COMMISSION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18"/>
            <a:ext cx="9144000" cy="5837584"/>
          </a:xfrm>
          <a:solidFill>
            <a:schemeClr val="accent6">
              <a:lumMod val="20000"/>
              <a:lumOff val="80000"/>
            </a:schemeClr>
          </a:solidFill>
        </p:spPr>
        <p:txBody>
          <a:bodyPr>
            <a:normAutofit/>
          </a:bodyPr>
          <a:lstStyle/>
          <a:p>
            <a:pPr>
              <a:spcBef>
                <a:spcPts val="4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Matthew 28:18-20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And Jesus came up and spoke to them, saying, "All authority has been given to Me in heaven and on earth. Go therefore and </a:t>
            </a:r>
            <a:r>
              <a:rPr lang="en-US" sz="2800" dirty="0">
                <a:solidFill>
                  <a:srgbClr val="00153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make disciples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of all the nations, baptizing them in the name of the Father and the Son and the Holy Spirit, </a:t>
            </a:r>
            <a:r>
              <a:rPr lang="en-US" sz="2800" dirty="0">
                <a:solidFill>
                  <a:srgbClr val="00153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teaching them to observe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all that I commanded you; and lo, I am with you always, even to the end of the age." </a:t>
            </a:r>
          </a:p>
          <a:p>
            <a:pPr>
              <a:spcBef>
                <a:spcPts val="4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First: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win someone to Christ</a:t>
            </a:r>
          </a:p>
          <a:p>
            <a:pPr>
              <a:spcBef>
                <a:spcPts val="4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Second: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teaching them truth</a:t>
            </a:r>
          </a:p>
          <a:p>
            <a:pPr>
              <a:spcBef>
                <a:spcPts val="4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Third: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take them with you as you go</a:t>
            </a:r>
          </a:p>
          <a:p>
            <a:pPr>
              <a:spcBef>
                <a:spcPts val="400"/>
              </a:spcBef>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Fourth: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Commission them to go</a:t>
            </a:r>
          </a:p>
          <a:p>
            <a:pPr>
              <a:spcBef>
                <a:spcPts val="4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A disciple not only learns intellectually from a teacher</a:t>
            </a:r>
          </a:p>
          <a:p>
            <a:pPr>
              <a:spcBef>
                <a:spcPts val="4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A disciple also puts into practice what he/she has learned</a:t>
            </a:r>
          </a:p>
        </p:txBody>
      </p:sp>
    </p:spTree>
    <p:extLst>
      <p:ext uri="{BB962C8B-B14F-4D97-AF65-F5344CB8AC3E}">
        <p14:creationId xmlns:p14="http://schemas.microsoft.com/office/powerpoint/2010/main" val="114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07164"/>
          </a:xfrm>
          <a:solidFill>
            <a:schemeClr val="accent6">
              <a:lumMod val="20000"/>
              <a:lumOff val="80000"/>
            </a:schemeClr>
          </a:solidFill>
        </p:spPr>
        <p:txBody>
          <a:bodyPr>
            <a:normAutofit/>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FAITH IN ACTION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07166"/>
            <a:ext cx="9144000" cy="5850835"/>
          </a:xfrm>
          <a:solidFill>
            <a:schemeClr val="accent6">
              <a:lumMod val="20000"/>
              <a:lumOff val="80000"/>
            </a:schemeClr>
          </a:solidFill>
        </p:spPr>
        <p:txBody>
          <a:bodyPr>
            <a:normAutofit/>
          </a:bodyPr>
          <a:lstStyle/>
          <a:p>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Romans 5:1-4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Therefore, having been justified by faith, we have peace with God through our Lord Jesus Christ, through whom also we have obtained our introduction by faith into this grace in which we stand; and we exult in hope of the glory of God. And not only this, but we also exult in our tribulations, knowing that tribulation brings about perseverance; and perseverance, proven character; and proven character, hope; </a:t>
            </a:r>
          </a:p>
          <a:p>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Exult: </a:t>
            </a:r>
            <a:r>
              <a:rPr lang="en-US" sz="2800" i="1" dirty="0" err="1">
                <a:solidFill>
                  <a:srgbClr val="00153E"/>
                </a:solidFill>
                <a:latin typeface="Tahoma" panose="020B0604030504040204" pitchFamily="34" charset="0"/>
                <a:ea typeface="Tahoma" panose="020B0604030504040204" pitchFamily="34" charset="0"/>
                <a:cs typeface="Tahoma" panose="020B0604030504040204" pitchFamily="34" charset="0"/>
              </a:rPr>
              <a:t>kauchaomai</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to glory in something; to boast about something</a:t>
            </a:r>
          </a:p>
          <a:p>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Proven character: </a:t>
            </a:r>
            <a:r>
              <a:rPr lang="en-US" sz="2800" i="1" dirty="0" err="1">
                <a:solidFill>
                  <a:srgbClr val="00153E"/>
                </a:solidFill>
                <a:latin typeface="Tahoma" panose="020B0604030504040204" pitchFamily="34" charset="0"/>
                <a:ea typeface="Tahoma" panose="020B0604030504040204" pitchFamily="34" charset="0"/>
                <a:cs typeface="Tahoma" panose="020B0604030504040204" pitchFamily="34" charset="0"/>
              </a:rPr>
              <a:t>dokime</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refined result of trial</a:t>
            </a:r>
          </a:p>
          <a:p>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Hope: </a:t>
            </a:r>
            <a:r>
              <a:rPr lang="en-US" sz="2800" i="1" dirty="0" err="1">
                <a:solidFill>
                  <a:srgbClr val="00153E"/>
                </a:solidFill>
                <a:latin typeface="Tahoma" panose="020B0604030504040204" pitchFamily="34" charset="0"/>
                <a:ea typeface="Tahoma" panose="020B0604030504040204" pitchFamily="34" charset="0"/>
                <a:cs typeface="Tahoma" panose="020B0604030504040204" pitchFamily="34" charset="0"/>
              </a:rPr>
              <a:t>elpis</a:t>
            </a:r>
            <a:r>
              <a:rPr lang="en-US" sz="28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confident expectation that God will do exactly as He has promised</a:t>
            </a:r>
          </a:p>
        </p:txBody>
      </p:sp>
    </p:spTree>
    <p:extLst>
      <p:ext uri="{BB962C8B-B14F-4D97-AF65-F5344CB8AC3E}">
        <p14:creationId xmlns:p14="http://schemas.microsoft.com/office/powerpoint/2010/main" val="227778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1"/>
            <a:ext cx="9144000" cy="90114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WHO IS YOUR MASTER?</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48"/>
            <a:ext cx="9144000" cy="5956853"/>
          </a:xfrm>
          <a:solidFill>
            <a:schemeClr val="accent6">
              <a:lumMod val="20000"/>
              <a:lumOff val="80000"/>
            </a:schemeClr>
          </a:solidFill>
        </p:spPr>
        <p:txBody>
          <a:bodyPr>
            <a:normAutofit fontScale="77500" lnSpcReduction="20000"/>
          </a:bodyPr>
          <a:lstStyle/>
          <a:p>
            <a:pPr>
              <a:lnSpc>
                <a:spcPct val="110000"/>
              </a:lnSpc>
              <a:spcBef>
                <a:spcPts val="200"/>
              </a:spcBef>
            </a:pPr>
            <a:r>
              <a:rPr lang="en-US" sz="3500" b="1" dirty="0">
                <a:solidFill>
                  <a:srgbClr val="00153E"/>
                </a:solidFill>
                <a:latin typeface="Tahoma" panose="020B0604030504040204" pitchFamily="34" charset="0"/>
                <a:ea typeface="Tahoma" panose="020B0604030504040204" pitchFamily="34" charset="0"/>
                <a:cs typeface="Tahoma" panose="020B0604030504040204" pitchFamily="34" charset="0"/>
              </a:rPr>
              <a:t>Ephesians 1:10-14</a:t>
            </a:r>
            <a:r>
              <a:rPr lang="en-US" sz="3500" dirty="0">
                <a:solidFill>
                  <a:srgbClr val="00153E"/>
                </a:solidFill>
                <a:latin typeface="Tahoma" panose="020B0604030504040204" pitchFamily="34" charset="0"/>
                <a:ea typeface="Tahoma" panose="020B0604030504040204" pitchFamily="34" charset="0"/>
                <a:cs typeface="Tahoma" panose="020B0604030504040204" pitchFamily="34" charset="0"/>
              </a:rPr>
              <a:t> In Him also we have obtained an inheritance, having been predestined according to His purpose who works all things after the counsel of His will, to the end that we who were the first to hope in Christ would be to the praise of His glory. In Him, you also, after listening to the message of truth, the gospel of your salvation—having also believed, you were </a:t>
            </a:r>
            <a:r>
              <a:rPr lang="en-US" sz="3500" b="1" dirty="0">
                <a:solidFill>
                  <a:srgbClr val="00153E"/>
                </a:solidFill>
                <a:latin typeface="Tahoma" panose="020B0604030504040204" pitchFamily="34" charset="0"/>
                <a:ea typeface="Tahoma" panose="020B0604030504040204" pitchFamily="34" charset="0"/>
                <a:cs typeface="Tahoma" panose="020B0604030504040204" pitchFamily="34" charset="0"/>
              </a:rPr>
              <a:t>sealed</a:t>
            </a:r>
            <a:r>
              <a:rPr lang="en-US" sz="3500" dirty="0">
                <a:solidFill>
                  <a:srgbClr val="00153E"/>
                </a:solidFill>
                <a:latin typeface="Tahoma" panose="020B0604030504040204" pitchFamily="34" charset="0"/>
                <a:ea typeface="Tahoma" panose="020B0604030504040204" pitchFamily="34" charset="0"/>
                <a:cs typeface="Tahoma" panose="020B0604030504040204" pitchFamily="34" charset="0"/>
              </a:rPr>
              <a:t> in Him with the Holy Spirit of promise, who is given as a pledge of our inheritance, with a view to the redemption of </a:t>
            </a:r>
            <a:r>
              <a:rPr lang="en-US" sz="3500" i="1" dirty="0">
                <a:solidFill>
                  <a:srgbClr val="00153E"/>
                </a:solidFill>
                <a:latin typeface="Tahoma" panose="020B0604030504040204" pitchFamily="34" charset="0"/>
                <a:ea typeface="Tahoma" panose="020B0604030504040204" pitchFamily="34" charset="0"/>
                <a:cs typeface="Tahoma" panose="020B0604030504040204" pitchFamily="34" charset="0"/>
              </a:rPr>
              <a:t>God's own</a:t>
            </a:r>
            <a:r>
              <a:rPr lang="en-US" sz="3500" dirty="0">
                <a:solidFill>
                  <a:srgbClr val="00153E"/>
                </a:solidFill>
                <a:latin typeface="Tahoma" panose="020B0604030504040204" pitchFamily="34" charset="0"/>
                <a:ea typeface="Tahoma" panose="020B0604030504040204" pitchFamily="34" charset="0"/>
                <a:cs typeface="Tahoma" panose="020B0604030504040204" pitchFamily="34" charset="0"/>
              </a:rPr>
              <a:t> possession, to the praise of His glory. </a:t>
            </a:r>
          </a:p>
          <a:p>
            <a:pPr>
              <a:lnSpc>
                <a:spcPct val="110000"/>
              </a:lnSpc>
              <a:spcBef>
                <a:spcPts val="200"/>
              </a:spcBef>
            </a:pPr>
            <a:r>
              <a:rPr lang="en-US" sz="3500" b="1" dirty="0">
                <a:solidFill>
                  <a:srgbClr val="00153E"/>
                </a:solidFill>
                <a:latin typeface="Tahoma" panose="020B0604030504040204" pitchFamily="34" charset="0"/>
                <a:ea typeface="Tahoma" panose="020B0604030504040204" pitchFamily="34" charset="0"/>
                <a:cs typeface="Tahoma" panose="020B0604030504040204" pitchFamily="34" charset="0"/>
              </a:rPr>
              <a:t>1 John 4:1 </a:t>
            </a:r>
            <a:r>
              <a:rPr lang="en-US" sz="3500" dirty="0">
                <a:solidFill>
                  <a:srgbClr val="00153E"/>
                </a:solidFill>
                <a:latin typeface="Tahoma" panose="020B0604030504040204" pitchFamily="34" charset="0"/>
                <a:ea typeface="Tahoma" panose="020B0604030504040204" pitchFamily="34" charset="0"/>
                <a:cs typeface="Tahoma" panose="020B0604030504040204" pitchFamily="34" charset="0"/>
              </a:rPr>
              <a:t>Beloved, do not believe every spirit, but test the spirits to see whether they are from God, because many false prophets have gone out into the world. </a:t>
            </a:r>
          </a:p>
          <a:p>
            <a:pPr>
              <a:lnSpc>
                <a:spcPct val="110000"/>
              </a:lnSpc>
              <a:spcBef>
                <a:spcPts val="200"/>
              </a:spcBef>
            </a:pPr>
            <a:r>
              <a:rPr lang="en-US" sz="3500" dirty="0">
                <a:solidFill>
                  <a:srgbClr val="00153E"/>
                </a:solidFill>
                <a:latin typeface="Tahoma" panose="020B0604030504040204" pitchFamily="34" charset="0"/>
                <a:ea typeface="Tahoma" panose="020B0604030504040204" pitchFamily="34" charset="0"/>
                <a:cs typeface="Tahoma" panose="020B0604030504040204" pitchFamily="34" charset="0"/>
              </a:rPr>
              <a:t>False teachers were abundant  </a:t>
            </a:r>
          </a:p>
        </p:txBody>
      </p:sp>
    </p:spTree>
    <p:extLst>
      <p:ext uri="{BB962C8B-B14F-4D97-AF65-F5344CB8AC3E}">
        <p14:creationId xmlns:p14="http://schemas.microsoft.com/office/powerpoint/2010/main" val="1319106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3111</TotalTime>
  <Words>1643</Words>
  <Application>Microsoft Office PowerPoint</Application>
  <PresentationFormat>On-screen Show (4:3)</PresentationFormat>
  <Paragraphs>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THE GOSPEL MESSAGE</vt:lpstr>
      <vt:lpstr>WHEN YOU KNOW -- SHARE</vt:lpstr>
      <vt:lpstr>NOT JUST HEARERS</vt:lpstr>
      <vt:lpstr>FAITHFUL MEN</vt:lpstr>
      <vt:lpstr>THE COMMISSION</vt:lpstr>
      <vt:lpstr>FAITH IN ACTION</vt:lpstr>
      <vt:lpstr>WHO IS YOUR MASTER?</vt:lpstr>
      <vt:lpstr>THE ONE WHO OWNS YOU…</vt:lpstr>
      <vt:lpstr>COUNTERING GNOSTICISM</vt:lpstr>
      <vt:lpstr>FALSE TEACHERS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36</cp:revision>
  <cp:lastPrinted>2020-03-15T18:43:26Z</cp:lastPrinted>
  <dcterms:created xsi:type="dcterms:W3CDTF">2020-02-29T20:22:33Z</dcterms:created>
  <dcterms:modified xsi:type="dcterms:W3CDTF">2020-03-16T20:06:14Z</dcterms:modified>
</cp:coreProperties>
</file>