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3" r:id="rId3"/>
    <p:sldId id="256" r:id="rId4"/>
    <p:sldId id="259" r:id="rId5"/>
    <p:sldId id="260" r:id="rId6"/>
    <p:sldId id="261" r:id="rId7"/>
    <p:sldId id="262" r:id="rId8"/>
    <p:sldId id="264" r:id="rId9"/>
    <p:sldId id="265" r:id="rId10"/>
    <p:sldId id="266" r:id="rId11"/>
    <p:sldId id="267" r:id="rId12"/>
    <p:sldId id="268" r:id="rId13"/>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5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1286" y="3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342900" indent="-342900" algn="l">
              <a:buFont typeface="Wingdings" panose="05000000000000000000" pitchFamily="2" charset="2"/>
              <a:buChar char="q"/>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8ECB4C3-9D8A-4199-9BF8-BA88866E79FB}"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3379864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ECB4C3-9D8A-4199-9BF8-BA88866E79FB}"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2665541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ECB4C3-9D8A-4199-9BF8-BA88866E79FB}"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60257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ECB4C3-9D8A-4199-9BF8-BA88866E79FB}"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2980380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ECB4C3-9D8A-4199-9BF8-BA88866E79FB}"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994224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ECB4C3-9D8A-4199-9BF8-BA88866E79FB}" type="datetimeFigureOut">
              <a:rPr lang="en-US" smtClean="0"/>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266056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ECB4C3-9D8A-4199-9BF8-BA88866E79FB}" type="datetimeFigureOut">
              <a:rPr lang="en-US" smtClean="0"/>
              <a:t>3/9/2020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3993280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ECB4C3-9D8A-4199-9BF8-BA88866E79FB}" type="datetimeFigureOut">
              <a:rPr lang="en-US" smtClean="0"/>
              <a:t>3/9/2020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491658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ECB4C3-9D8A-4199-9BF8-BA88866E79FB}" type="datetimeFigureOut">
              <a:rPr lang="en-US" smtClean="0"/>
              <a:t>3/9/2020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2508054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ECB4C3-9D8A-4199-9BF8-BA88866E79FB}" type="datetimeFigureOut">
              <a:rPr lang="en-US" smtClean="0"/>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659097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ECB4C3-9D8A-4199-9BF8-BA88866E79FB}" type="datetimeFigureOut">
              <a:rPr lang="en-US" smtClean="0"/>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4009780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ECB4C3-9D8A-4199-9BF8-BA88866E79FB}" type="datetimeFigureOut">
              <a:rPr lang="en-US" smtClean="0"/>
              <a:t>3/9/2020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05D5B-6BD5-4F60-86C5-06C1A15E9FC9}" type="slidenum">
              <a:rPr lang="en-US" smtClean="0"/>
              <a:t>‹#›</a:t>
            </a:fld>
            <a:endParaRPr lang="en-US"/>
          </a:p>
        </p:txBody>
      </p:sp>
    </p:spTree>
    <p:extLst>
      <p:ext uri="{BB962C8B-B14F-4D97-AF65-F5344CB8AC3E}">
        <p14:creationId xmlns:p14="http://schemas.microsoft.com/office/powerpoint/2010/main" val="2800472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0FF4-F24F-48DC-9846-159570261A8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2327C0F-C705-4B0D-8046-FA3CDF8D084B}"/>
              </a:ext>
            </a:extLst>
          </p:cNvPr>
          <p:cNvSpPr>
            <a:spLocks noGrp="1"/>
          </p:cNvSpPr>
          <p:nvPr>
            <p:ph type="subTitle" idx="1"/>
          </p:nvPr>
        </p:nvSpPr>
        <p:spPr/>
        <p:txBody>
          <a:bodyPr/>
          <a:lstStyle/>
          <a:p>
            <a:endParaRPr lang="en-US"/>
          </a:p>
        </p:txBody>
      </p:sp>
      <p:pic>
        <p:nvPicPr>
          <p:cNvPr id="4" name="Picture 3" descr="A close up of a logo&#10;&#10;Description automatically generated">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r="-1"/>
          <a:stretch/>
        </p:blipFill>
        <p:spPr>
          <a:xfrm rot="10800000">
            <a:off x="-147524" y="0"/>
            <a:ext cx="9601202" cy="6858000"/>
          </a:xfrm>
          <a:prstGeom prst="rect">
            <a:avLst/>
          </a:prstGeom>
          <a:ln w="57150">
            <a:noFill/>
          </a:ln>
        </p:spPr>
      </p:pic>
      <p:sp>
        <p:nvSpPr>
          <p:cNvPr id="6" name="TextBox 5">
            <a:extLst>
              <a:ext uri="{FF2B5EF4-FFF2-40B4-BE49-F238E27FC236}">
                <a16:creationId xmlns:a16="http://schemas.microsoft.com/office/drawing/2014/main" id="{740C6FEB-760C-4C71-9356-5D06171CBE28}"/>
              </a:ext>
            </a:extLst>
          </p:cNvPr>
          <p:cNvSpPr txBox="1"/>
          <p:nvPr/>
        </p:nvSpPr>
        <p:spPr>
          <a:xfrm>
            <a:off x="1828800" y="927349"/>
            <a:ext cx="6533321" cy="830997"/>
          </a:xfrm>
          <a:prstGeom prst="rect">
            <a:avLst/>
          </a:prstGeom>
          <a:solidFill>
            <a:srgbClr val="F8F8F8"/>
          </a:solidFill>
          <a:ln w="76200">
            <a:solidFill>
              <a:srgbClr val="660066"/>
            </a:solidFill>
          </a:ln>
        </p:spPr>
        <p:txBody>
          <a:bodyPr wrap="square" rtlCol="0">
            <a:spAutoFit/>
          </a:bodyPr>
          <a:lstStyle/>
          <a:p>
            <a:pPr algn="ctr"/>
            <a:r>
              <a:rPr lang="en-US" sz="4800" dirty="0">
                <a:effectLst>
                  <a:outerShdw blurRad="38100" dist="38100" dir="2700000" algn="tl">
                    <a:srgbClr val="000000">
                      <a:alpha val="43137"/>
                    </a:srgbClr>
                  </a:outerShdw>
                </a:effectLst>
              </a:rPr>
              <a:t>CHRIST ABOVE ALL</a:t>
            </a:r>
          </a:p>
        </p:txBody>
      </p:sp>
      <p:sp>
        <p:nvSpPr>
          <p:cNvPr id="8" name="TextBox 7">
            <a:extLst>
              <a:ext uri="{FF2B5EF4-FFF2-40B4-BE49-F238E27FC236}">
                <a16:creationId xmlns:a16="http://schemas.microsoft.com/office/drawing/2014/main" id="{3E3CAC51-8260-4E3A-AA29-38A85E0401D8}"/>
              </a:ext>
            </a:extLst>
          </p:cNvPr>
          <p:cNvSpPr txBox="1"/>
          <p:nvPr/>
        </p:nvSpPr>
        <p:spPr>
          <a:xfrm>
            <a:off x="2873695" y="4632326"/>
            <a:ext cx="4034951" cy="1200329"/>
          </a:xfrm>
          <a:prstGeom prst="rect">
            <a:avLst/>
          </a:prstGeom>
          <a:solidFill>
            <a:schemeClr val="accent6">
              <a:lumMod val="20000"/>
              <a:lumOff val="80000"/>
            </a:schemeClr>
          </a:solidFill>
          <a:ln w="38100">
            <a:solidFill>
              <a:srgbClr val="660066"/>
            </a:solidFill>
          </a:ln>
        </p:spPr>
        <p:txBody>
          <a:bodyPr wrap="none" rtlCol="0">
            <a:spAutoFit/>
          </a:bodyPr>
          <a:lstStyle/>
          <a:p>
            <a:pPr algn="ctr"/>
            <a:r>
              <a:rPr lang="en-US" sz="2400" b="1" dirty="0">
                <a:solidFill>
                  <a:srgbClr val="660033"/>
                </a:solidFill>
              </a:rPr>
              <a:t>JoLynn Gower</a:t>
            </a:r>
          </a:p>
          <a:p>
            <a:pPr algn="ctr"/>
            <a:r>
              <a:rPr lang="en-US" sz="2400" b="1" dirty="0">
                <a:solidFill>
                  <a:srgbClr val="660033"/>
                </a:solidFill>
              </a:rPr>
              <a:t>Spring 2020</a:t>
            </a:r>
          </a:p>
          <a:p>
            <a:pPr algn="ctr"/>
            <a:r>
              <a:rPr lang="en-US" sz="2400" b="1" dirty="0">
                <a:solidFill>
                  <a:srgbClr val="660033"/>
                </a:solidFill>
              </a:rPr>
              <a:t>jgower@guardingthetruth.org</a:t>
            </a:r>
          </a:p>
        </p:txBody>
      </p:sp>
    </p:spTree>
    <p:extLst>
      <p:ext uri="{BB962C8B-B14F-4D97-AF65-F5344CB8AC3E}">
        <p14:creationId xmlns:p14="http://schemas.microsoft.com/office/powerpoint/2010/main" val="3308595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1020416"/>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WHAT WE BELIEVE</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1020418"/>
            <a:ext cx="9144000" cy="5837583"/>
          </a:xfrm>
          <a:solidFill>
            <a:schemeClr val="accent6">
              <a:lumMod val="20000"/>
              <a:lumOff val="80000"/>
            </a:schemeClr>
          </a:solidFill>
        </p:spPr>
        <p:txBody>
          <a:bodyPr>
            <a:normAutofit/>
          </a:bodyPr>
          <a:lstStyle/>
          <a:p>
            <a:pPr algn="l"/>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What we believe influences how we act</a:t>
            </a:r>
          </a:p>
          <a:p>
            <a:pPr algn="l"/>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Wrong doctrine is responsible for many people living lives that aren’t pleasing to God even though they claim to be “Christians”</a:t>
            </a:r>
          </a:p>
          <a:p>
            <a:pPr algn="l"/>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Correct doctrine should lead to a sense of responsibility to share the gospel and to act in ways that are appropriate to the faith we espouse</a:t>
            </a:r>
          </a:p>
          <a:p>
            <a:pPr algn="l"/>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 Christians in Colossae who were trying to do the right things obviously were being confronted by others from their culture and having their character maligned</a:t>
            </a:r>
          </a:p>
          <a:p>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1 Peter 3:16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and keep a good conscience so that in the thing in which you are slandered, those who revile your good behavior in Christ will be put to shame. </a:t>
            </a:r>
          </a:p>
        </p:txBody>
      </p:sp>
    </p:spTree>
    <p:extLst>
      <p:ext uri="{BB962C8B-B14F-4D97-AF65-F5344CB8AC3E}">
        <p14:creationId xmlns:p14="http://schemas.microsoft.com/office/powerpoint/2010/main" val="126959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848138"/>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COUNTERING GNOSTICISM</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848140"/>
            <a:ext cx="9144000" cy="6009861"/>
          </a:xfrm>
          <a:solidFill>
            <a:schemeClr val="accent6">
              <a:lumMod val="20000"/>
              <a:lumOff val="80000"/>
            </a:schemeClr>
          </a:solidFill>
        </p:spPr>
        <p:txBody>
          <a:bodyPr>
            <a:noAutofit/>
          </a:bodyPr>
          <a:lstStyle/>
          <a:p>
            <a:pPr>
              <a:spcBef>
                <a:spcPts val="20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In the Gnostic view, there is a true, ultimate and transcendent God, who is beyond all created universes and who never created anything in the sense in which the word “create” is ordinarily understood. While this True God did not fashion or create anything, He (or, It) “emanated” or brought forth from within Himself the substance of all there is in all the worlds, visible and invisible.</a:t>
            </a:r>
          </a:p>
          <a:p>
            <a:pPr>
              <a:spcBef>
                <a:spcPts val="20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Gnosticism has many variations, but all refer to </a:t>
            </a:r>
            <a:r>
              <a:rPr lang="en-US" sz="2800" dirty="0" err="1">
                <a:solidFill>
                  <a:srgbClr val="002060"/>
                </a:solidFill>
                <a:latin typeface="Tahoma" panose="020B0604030504040204" pitchFamily="34" charset="0"/>
                <a:ea typeface="Tahoma" panose="020B0604030504040204" pitchFamily="34" charset="0"/>
                <a:cs typeface="Tahoma" panose="020B0604030504040204" pitchFamily="34" charset="0"/>
              </a:rPr>
              <a:t>Aeons</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intermediate deific beings who exist between the ultimate, True God and ourselves. They, together with the True God, comprise the realm of </a:t>
            </a: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Fullness</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(Pleroma) where the potency of divinity operates fully. </a:t>
            </a:r>
          </a:p>
          <a:p>
            <a:pPr>
              <a:spcBef>
                <a:spcPts val="20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One of the </a:t>
            </a:r>
            <a:r>
              <a:rPr lang="en-US" sz="2800" dirty="0" err="1">
                <a:solidFill>
                  <a:srgbClr val="002060"/>
                </a:solidFill>
                <a:latin typeface="Tahoma" panose="020B0604030504040204" pitchFamily="34" charset="0"/>
                <a:ea typeface="Tahoma" panose="020B0604030504040204" pitchFamily="34" charset="0"/>
                <a:cs typeface="Tahoma" panose="020B0604030504040204" pitchFamily="34" charset="0"/>
              </a:rPr>
              <a:t>aeonial</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beings, Sophia, (“</a:t>
            </a: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Wisdom</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is of great importance to the Gnostic world view</a:t>
            </a:r>
          </a:p>
        </p:txBody>
      </p:sp>
    </p:spTree>
    <p:extLst>
      <p:ext uri="{BB962C8B-B14F-4D97-AF65-F5344CB8AC3E}">
        <p14:creationId xmlns:p14="http://schemas.microsoft.com/office/powerpoint/2010/main" val="3191637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954156"/>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WATCH FOR WORDING</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954158"/>
            <a:ext cx="9144000" cy="5903843"/>
          </a:xfrm>
          <a:solidFill>
            <a:schemeClr val="accent6">
              <a:lumMod val="20000"/>
              <a:lumOff val="80000"/>
            </a:schemeClr>
          </a:solidFill>
        </p:spPr>
        <p:txBody>
          <a:bodyPr>
            <a:normAutofit/>
          </a:bodyPr>
          <a:lstStyle/>
          <a:p>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Sophia emanated from her own being a flawed consciousness, a being who became the creator of the material and psychic cosmos, all of which he created in the image of his own flaw. Unaware of his origins, he imagined himself to be the ultimate and absolute God. Since he took the already existing divine essence and fashioned it into various forms, he is also called the Demiurge or “half-maker”</a:t>
            </a:r>
          </a:p>
          <a:p>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Among the </a:t>
            </a:r>
            <a:r>
              <a:rPr lang="en-US" sz="2800" dirty="0" err="1">
                <a:solidFill>
                  <a:srgbClr val="002060"/>
                </a:solidFill>
                <a:latin typeface="Tahoma" panose="020B0604030504040204" pitchFamily="34" charset="0"/>
                <a:ea typeface="Tahoma" panose="020B0604030504040204" pitchFamily="34" charset="0"/>
                <a:cs typeface="Tahoma" panose="020B0604030504040204" pitchFamily="34" charset="0"/>
              </a:rPr>
              <a:t>Marcion</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heresies was that Yahweh was the Demiurge, the Old Testament God and that he is an enemy of the New Testament God</a:t>
            </a:r>
          </a:p>
          <a:p>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Watch for Paul to use words like fullness, complete, perfect, and wisdom, defining them biblically</a:t>
            </a:r>
          </a:p>
        </p:txBody>
      </p:sp>
    </p:spTree>
    <p:extLst>
      <p:ext uri="{BB962C8B-B14F-4D97-AF65-F5344CB8AC3E}">
        <p14:creationId xmlns:p14="http://schemas.microsoft.com/office/powerpoint/2010/main" val="3469227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1152938"/>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ABOUT THIS CLASS</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1152940"/>
            <a:ext cx="9144000" cy="5705061"/>
          </a:xfrm>
          <a:solidFill>
            <a:schemeClr val="accent6">
              <a:lumMod val="20000"/>
              <a:lumOff val="80000"/>
            </a:schemeClr>
          </a:solidFill>
        </p:spPr>
        <p:txBody>
          <a:bodyPr>
            <a:normAutofit/>
          </a:bodyPr>
          <a:lstStyle/>
          <a:p>
            <a:pPr algn="l"/>
            <a:r>
              <a:rPr lang="en-US" sz="2800" b="1" dirty="0">
                <a:latin typeface="Tahoma" panose="020B0604030504040204" pitchFamily="34" charset="0"/>
                <a:ea typeface="Tahoma" panose="020B0604030504040204" pitchFamily="34" charset="0"/>
                <a:cs typeface="Tahoma" panose="020B0604030504040204" pitchFamily="34" charset="0"/>
              </a:rPr>
              <a:t>YOU WILL NEED:</a:t>
            </a:r>
          </a:p>
          <a:p>
            <a:pPr marL="0" indent="0" algn="l">
              <a:buNone/>
            </a:pPr>
            <a:r>
              <a:rPr lang="en-US" sz="2800" dirty="0">
                <a:latin typeface="Tahoma" panose="020B0604030504040204" pitchFamily="34" charset="0"/>
                <a:ea typeface="Tahoma" panose="020B0604030504040204" pitchFamily="34" charset="0"/>
                <a:cs typeface="Tahoma" panose="020B0604030504040204" pitchFamily="34" charset="0"/>
              </a:rPr>
              <a:t>    Workbook</a:t>
            </a:r>
          </a:p>
          <a:p>
            <a:pPr marL="0" indent="0" algn="l">
              <a:buNone/>
            </a:pPr>
            <a:r>
              <a:rPr lang="en-US" sz="2800" dirty="0">
                <a:latin typeface="Tahoma" panose="020B0604030504040204" pitchFamily="34" charset="0"/>
                <a:ea typeface="Tahoma" panose="020B0604030504040204" pitchFamily="34" charset="0"/>
                <a:cs typeface="Tahoma" panose="020B0604030504040204" pitchFamily="34" charset="0"/>
              </a:rPr>
              <a:t>    Good Bible translatio</a:t>
            </a:r>
            <a:r>
              <a:rPr lang="en-US" sz="2800" spc="-150" dirty="0">
                <a:latin typeface="Tahoma" panose="020B0604030504040204" pitchFamily="34" charset="0"/>
                <a:ea typeface="Tahoma" panose="020B0604030504040204" pitchFamily="34" charset="0"/>
                <a:cs typeface="Tahoma" panose="020B0604030504040204" pitchFamily="34" charset="0"/>
              </a:rPr>
              <a:t>n (I </a:t>
            </a:r>
            <a:r>
              <a:rPr lang="en-US" sz="2800" dirty="0">
                <a:latin typeface="Tahoma" panose="020B0604030504040204" pitchFamily="34" charset="0"/>
                <a:ea typeface="Tahoma" panose="020B0604030504040204" pitchFamily="34" charset="0"/>
                <a:cs typeface="Tahoma" panose="020B0604030504040204" pitchFamily="34" charset="0"/>
              </a:rPr>
              <a:t>will </a:t>
            </a:r>
            <a:r>
              <a:rPr lang="en-US" sz="2800" spc="-150" dirty="0">
                <a:latin typeface="Tahoma" panose="020B0604030504040204" pitchFamily="34" charset="0"/>
                <a:ea typeface="Tahoma" panose="020B0604030504040204" pitchFamily="34" charset="0"/>
                <a:cs typeface="Tahoma" panose="020B0604030504040204" pitchFamily="34" charset="0"/>
              </a:rPr>
              <a:t>be r</a:t>
            </a:r>
            <a:r>
              <a:rPr lang="en-US" sz="2800" dirty="0">
                <a:latin typeface="Tahoma" panose="020B0604030504040204" pitchFamily="34" charset="0"/>
                <a:ea typeface="Tahoma" panose="020B0604030504040204" pitchFamily="34" charset="0"/>
                <a:cs typeface="Tahoma" panose="020B0604030504040204" pitchFamily="34" charset="0"/>
              </a:rPr>
              <a:t>ea</a:t>
            </a:r>
            <a:r>
              <a:rPr lang="en-US" sz="2800" spc="-150" dirty="0">
                <a:latin typeface="Tahoma" panose="020B0604030504040204" pitchFamily="34" charset="0"/>
                <a:ea typeface="Tahoma" panose="020B0604030504040204" pitchFamily="34" charset="0"/>
                <a:cs typeface="Tahoma" panose="020B0604030504040204" pitchFamily="34" charset="0"/>
              </a:rPr>
              <a:t>ding NASB </a:t>
            </a:r>
            <a:r>
              <a:rPr lang="en-US" sz="2800" dirty="0">
                <a:latin typeface="Tahoma" panose="020B0604030504040204" pitchFamily="34" charset="0"/>
                <a:ea typeface="Tahoma" panose="020B0604030504040204" pitchFamily="34" charset="0"/>
                <a:cs typeface="Tahoma" panose="020B0604030504040204" pitchFamily="34" charset="0"/>
              </a:rPr>
              <a:t>updated)</a:t>
            </a:r>
          </a:p>
          <a:p>
            <a:pPr marL="0" indent="0" algn="l">
              <a:buNone/>
            </a:pPr>
            <a:r>
              <a:rPr lang="en-US" sz="2800" dirty="0">
                <a:latin typeface="Tahoma" panose="020B0604030504040204" pitchFamily="34" charset="0"/>
                <a:ea typeface="Tahoma" panose="020B0604030504040204" pitchFamily="34" charset="0"/>
                <a:cs typeface="Tahoma" panose="020B0604030504040204" pitchFamily="34" charset="0"/>
              </a:rPr>
              <a:t>    Concordance keyed to translation</a:t>
            </a:r>
          </a:p>
          <a:p>
            <a:pPr marL="0" indent="0" algn="l">
              <a:buNone/>
            </a:pPr>
            <a:r>
              <a:rPr lang="en-US" sz="2800" dirty="0">
                <a:latin typeface="Tahoma" panose="020B0604030504040204" pitchFamily="34" charset="0"/>
                <a:ea typeface="Tahoma" panose="020B0604030504040204" pitchFamily="34" charset="0"/>
                <a:cs typeface="Tahoma" panose="020B0604030504040204" pitchFamily="34" charset="0"/>
              </a:rPr>
              <a:t>    Atlas/Bible maps are helpful</a:t>
            </a:r>
          </a:p>
          <a:p>
            <a:r>
              <a:rPr lang="en-US" sz="2800" dirty="0">
                <a:latin typeface="Tahoma" panose="020B0604030504040204" pitchFamily="34" charset="0"/>
                <a:ea typeface="Tahoma" panose="020B0604030504040204" pitchFamily="34" charset="0"/>
                <a:cs typeface="Tahoma" panose="020B0604030504040204" pitchFamily="34" charset="0"/>
              </a:rPr>
              <a:t>WORK THROUGH ASSIGNED SECTION BEFORE CLASS</a:t>
            </a:r>
          </a:p>
          <a:p>
            <a:r>
              <a:rPr lang="en-US" sz="2800" b="1" dirty="0">
                <a:latin typeface="Tahoma" panose="020B0604030504040204" pitchFamily="34" charset="0"/>
                <a:ea typeface="Tahoma" panose="020B0604030504040204" pitchFamily="34" charset="0"/>
                <a:cs typeface="Tahoma" panose="020B0604030504040204" pitchFamily="34" charset="0"/>
              </a:rPr>
              <a:t>AUDIO and POWERPOINT: Curriculum tab</a:t>
            </a:r>
            <a:r>
              <a:rPr lang="en-US" sz="2800"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en-US" sz="2800" dirty="0">
                <a:latin typeface="Tahoma" panose="020B0604030504040204" pitchFamily="34" charset="0"/>
                <a:ea typeface="Tahoma" panose="020B0604030504040204" pitchFamily="34" charset="0"/>
                <a:cs typeface="Tahoma" panose="020B0604030504040204" pitchFamily="34" charset="0"/>
              </a:rPr>
              <a:t>   www.guardingthetruth.org</a:t>
            </a:r>
          </a:p>
          <a:p>
            <a:r>
              <a:rPr lang="en-US" sz="2800" b="1" dirty="0">
                <a:solidFill>
                  <a:srgbClr val="00153E"/>
                </a:solidFill>
                <a:latin typeface="Tahoma" panose="020B0604030504040204" pitchFamily="34" charset="0"/>
                <a:ea typeface="Tahoma" panose="020B0604030504040204" pitchFamily="34" charset="0"/>
                <a:cs typeface="Tahoma" panose="020B0604030504040204" pitchFamily="34" charset="0"/>
              </a:rPr>
              <a:t>QUESTIONS:</a:t>
            </a:r>
          </a:p>
          <a:p>
            <a:pPr marL="0" indent="0">
              <a:buNone/>
            </a:pPr>
            <a:r>
              <a:rPr lang="en-US" sz="2800" b="1" dirty="0">
                <a:solidFill>
                  <a:srgbClr val="00153E"/>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217-493-6151 or jgower@guardingthetruth.org</a:t>
            </a:r>
          </a:p>
        </p:txBody>
      </p:sp>
    </p:spTree>
    <p:extLst>
      <p:ext uri="{BB962C8B-B14F-4D97-AF65-F5344CB8AC3E}">
        <p14:creationId xmlns:p14="http://schemas.microsoft.com/office/powerpoint/2010/main" val="96450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993912"/>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VERSE FOR THE JOURNEY</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993914"/>
            <a:ext cx="9144000" cy="5864087"/>
          </a:xfrm>
          <a:solidFill>
            <a:schemeClr val="accent6">
              <a:lumMod val="20000"/>
              <a:lumOff val="80000"/>
            </a:schemeClr>
          </a:solidFill>
        </p:spPr>
        <p:txBody>
          <a:bodyPr>
            <a:normAutofit lnSpcReduction="10000"/>
          </a:bodyPr>
          <a:lstStyle/>
          <a:p>
            <a:pPr marL="457200" indent="-457200" algn="l">
              <a:buFont typeface="Wingdings" panose="05000000000000000000" pitchFamily="2" charset="2"/>
              <a:buChar char="q"/>
            </a:pPr>
            <a:r>
              <a:rPr lang="en-US" sz="2800" b="1" dirty="0">
                <a:solidFill>
                  <a:srgbClr val="002060"/>
                </a:solidFill>
              </a:rPr>
              <a:t>Colossians 3:1-2  </a:t>
            </a:r>
            <a:r>
              <a:rPr lang="en-US" sz="2800" dirty="0">
                <a:solidFill>
                  <a:srgbClr val="002060"/>
                </a:solidFill>
              </a:rPr>
              <a:t>Therefore if you have been raised up with Christ, keep seeking the things above, where Christ is, seated at the right hand of God.  Set your mind on the things above, not on the things that are on earth. </a:t>
            </a:r>
          </a:p>
          <a:p>
            <a:pPr marL="457200" indent="-457200" algn="l">
              <a:buFont typeface="Wingdings" panose="05000000000000000000" pitchFamily="2" charset="2"/>
              <a:buChar char="q"/>
            </a:pPr>
            <a:r>
              <a:rPr lang="en-US" sz="2800" dirty="0">
                <a:solidFill>
                  <a:srgbClr val="002060"/>
                </a:solidFill>
              </a:rPr>
              <a:t>Mind: </a:t>
            </a:r>
            <a:r>
              <a:rPr lang="en-US" sz="2800" i="1" dirty="0" err="1">
                <a:solidFill>
                  <a:srgbClr val="002060"/>
                </a:solidFill>
              </a:rPr>
              <a:t>phroneo</a:t>
            </a:r>
            <a:r>
              <a:rPr lang="en-US" sz="2800" i="1" dirty="0">
                <a:solidFill>
                  <a:srgbClr val="002060"/>
                </a:solidFill>
              </a:rPr>
              <a:t>: </a:t>
            </a:r>
            <a:r>
              <a:rPr lang="en-US" sz="2800" dirty="0">
                <a:solidFill>
                  <a:srgbClr val="002060"/>
                </a:solidFill>
              </a:rPr>
              <a:t>understanding, attitude</a:t>
            </a:r>
          </a:p>
          <a:p>
            <a:pPr marL="457200" indent="-457200"/>
            <a:r>
              <a:rPr lang="en-US" sz="2800" b="1" dirty="0">
                <a:solidFill>
                  <a:srgbClr val="002060"/>
                </a:solidFill>
              </a:rPr>
              <a:t>Philippians 2:1-5  </a:t>
            </a:r>
            <a:r>
              <a:rPr lang="en-US" sz="2800" dirty="0">
                <a:solidFill>
                  <a:srgbClr val="002060"/>
                </a:solidFill>
              </a:rPr>
              <a:t>Therefore if there is any encouragement in Christ, if there is any consolation of love, if there is any fellowship of the Spirit, if any affection and compassion, </a:t>
            </a:r>
            <a:br>
              <a:rPr lang="en-US" sz="2800" dirty="0">
                <a:solidFill>
                  <a:srgbClr val="002060"/>
                </a:solidFill>
              </a:rPr>
            </a:br>
            <a:r>
              <a:rPr lang="en-US" sz="2800" dirty="0">
                <a:solidFill>
                  <a:srgbClr val="002060"/>
                </a:solidFill>
              </a:rPr>
              <a:t>make my joy complete by being of the same mind, maintaining the same love, united in spirit, intent on one purpose. Do nothing from selfishness or empty conceit, but with humility of mind regard one another as more important than yourselves; do not </a:t>
            </a:r>
            <a:r>
              <a:rPr lang="en-US" sz="2800" i="1" dirty="0">
                <a:solidFill>
                  <a:srgbClr val="002060"/>
                </a:solidFill>
              </a:rPr>
              <a:t>merely</a:t>
            </a:r>
            <a:r>
              <a:rPr lang="en-US" sz="2800" dirty="0">
                <a:solidFill>
                  <a:srgbClr val="002060"/>
                </a:solidFill>
              </a:rPr>
              <a:t> look out for your own personal interests, but also for the interests of others. Have this attitude in yourselves which was also in Christ Jesus… </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04735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967408"/>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STATISTICS</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967410"/>
            <a:ext cx="9144000" cy="5890591"/>
          </a:xfrm>
          <a:solidFill>
            <a:schemeClr val="accent6">
              <a:lumMod val="20000"/>
              <a:lumOff val="80000"/>
            </a:schemeClr>
          </a:solidFill>
        </p:spPr>
        <p:txBody>
          <a:bodyPr>
            <a:normAutofit/>
          </a:bodyPr>
          <a:lstStyle/>
          <a:p>
            <a:pPr algn="l">
              <a:buClr>
                <a:srgbClr val="002060"/>
              </a:buClr>
            </a:pP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We have a lot in common with the Colossian church!</a:t>
            </a:r>
          </a:p>
          <a:p>
            <a:pPr algn="l">
              <a:buClr>
                <a:srgbClr val="002060"/>
              </a:buClr>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American Christians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on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Bible reading:</a:t>
            </a:r>
          </a:p>
          <a:p>
            <a:pPr marL="0" indent="0" algn="l">
              <a:spcBef>
                <a:spcPts val="200"/>
              </a:spcBef>
              <a:buClr>
                <a:srgbClr val="002060"/>
              </a:buClr>
              <a:buNone/>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42% say it is essential</a:t>
            </a:r>
          </a:p>
          <a:p>
            <a:pPr marL="0" indent="0" algn="l">
              <a:spcBef>
                <a:spcPts val="200"/>
              </a:spcBef>
              <a:buClr>
                <a:srgbClr val="002060"/>
              </a:buClr>
              <a:buNone/>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37% say important but not essential</a:t>
            </a:r>
          </a:p>
          <a:p>
            <a:pPr marL="0" indent="0">
              <a:spcBef>
                <a:spcPts val="200"/>
              </a:spcBef>
              <a:buClr>
                <a:srgbClr val="002060"/>
              </a:buClr>
              <a:buNone/>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21% say not important </a:t>
            </a:r>
          </a:p>
          <a:p>
            <a:pPr marL="0" indent="0">
              <a:spcBef>
                <a:spcPts val="200"/>
              </a:spcBef>
              <a:buClr>
                <a:srgbClr val="002060"/>
              </a:buClr>
              <a:buNone/>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39% say Bible is literal Word of God</a:t>
            </a:r>
          </a:p>
          <a:p>
            <a:pPr marL="0" indent="0">
              <a:spcBef>
                <a:spcPts val="200"/>
              </a:spcBef>
              <a:buClr>
                <a:srgbClr val="002060"/>
              </a:buClr>
              <a:buNone/>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36% say it isn’t literally God’s Word</a:t>
            </a:r>
          </a:p>
          <a:p>
            <a:pPr marL="0" indent="0">
              <a:spcBef>
                <a:spcPts val="200"/>
              </a:spcBef>
              <a:buClr>
                <a:srgbClr val="002060"/>
              </a:buClr>
              <a:buNone/>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18% say it was written only by man</a:t>
            </a:r>
          </a:p>
          <a:p>
            <a:pPr>
              <a:lnSpc>
                <a:spcPct val="85000"/>
              </a:lnSpc>
              <a:spcAft>
                <a:spcPts val="200"/>
              </a:spcAft>
              <a:buClr>
                <a:srgbClr val="002060"/>
              </a:buClr>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45% of American non-Christians believe Christianity is</a:t>
            </a:r>
          </a:p>
          <a:p>
            <a:pPr marL="0" indent="0">
              <a:lnSpc>
                <a:spcPct val="85000"/>
              </a:lnSpc>
              <a:spcBef>
                <a:spcPts val="200"/>
              </a:spcBef>
              <a:spcAft>
                <a:spcPts val="1000"/>
              </a:spcAft>
              <a:buClr>
                <a:srgbClr val="002060"/>
              </a:buClr>
              <a:buNone/>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an extremist religion</a:t>
            </a:r>
          </a:p>
          <a:p>
            <a:pPr>
              <a:spcBef>
                <a:spcPts val="200"/>
              </a:spcBef>
              <a:buClr>
                <a:srgbClr val="002060"/>
              </a:buClr>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92% of Americans believe Jesus was a real person</a:t>
            </a:r>
          </a:p>
          <a:p>
            <a:pPr marL="0" indent="0">
              <a:spcBef>
                <a:spcPts val="200"/>
              </a:spcBef>
              <a:buClr>
                <a:srgbClr val="002060"/>
              </a:buClr>
              <a:buNone/>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56% believe that He was God</a:t>
            </a:r>
          </a:p>
          <a:p>
            <a:pPr marL="0" indent="0">
              <a:spcBef>
                <a:spcPts val="200"/>
              </a:spcBef>
              <a:buClr>
                <a:srgbClr val="002060"/>
              </a:buClr>
              <a:buNone/>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31% believe that He was sinless on earth</a:t>
            </a:r>
          </a:p>
        </p:txBody>
      </p:sp>
    </p:spTree>
    <p:extLst>
      <p:ext uri="{BB962C8B-B14F-4D97-AF65-F5344CB8AC3E}">
        <p14:creationId xmlns:p14="http://schemas.microsoft.com/office/powerpoint/2010/main" val="1085552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874641"/>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THE CHURCH IN COLOSSAE</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874644"/>
            <a:ext cx="9144000" cy="5983358"/>
          </a:xfrm>
          <a:solidFill>
            <a:schemeClr val="accent6">
              <a:lumMod val="20000"/>
              <a:lumOff val="80000"/>
            </a:schemeClr>
          </a:solidFill>
        </p:spPr>
        <p:txBody>
          <a:bodyPr>
            <a:normAutofit lnSpcReduction="10000"/>
          </a:bodyPr>
          <a:lstStyle/>
          <a:p>
            <a:pPr algn="l">
              <a:lnSpc>
                <a:spcPct val="110000"/>
              </a:lnSpc>
              <a:spcBef>
                <a:spcPts val="20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Located about 100 miles inland from Ephesus on a trade route</a:t>
            </a:r>
          </a:p>
          <a:p>
            <a:pPr algn="l">
              <a:lnSpc>
                <a:spcPct val="110000"/>
              </a:lnSpc>
              <a:spcBef>
                <a:spcPts val="20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Cosmopolitan nature mingled various religious philosophies and Eastern religions</a:t>
            </a:r>
          </a:p>
          <a:p>
            <a:pPr algn="l">
              <a:lnSpc>
                <a:spcPct val="110000"/>
              </a:lnSpc>
              <a:spcBef>
                <a:spcPts val="20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Not mentioned in Acts because Paul didn’t start the church and it isn’t apparent that he even visited it</a:t>
            </a:r>
          </a:p>
          <a:p>
            <a:pPr algn="l">
              <a:lnSpc>
                <a:spcPct val="110000"/>
              </a:lnSpc>
              <a:spcBef>
                <a:spcPts val="20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Paul had heard of their faith</a:t>
            </a:r>
          </a:p>
          <a:p>
            <a:pPr>
              <a:lnSpc>
                <a:spcPct val="110000"/>
              </a:lnSpc>
              <a:spcBef>
                <a:spcPts val="200"/>
              </a:spcBef>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Colossians 1:3-5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We give thanks to God, the Father of our Lord Jesus Christ, praying always for you, since we </a:t>
            </a: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heard of your faith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in Christ Jesus and the love which you have for all the saints; because of the hope laid up for you in heaven, of which you previously heard in the word of truth, the gospel  </a:t>
            </a:r>
          </a:p>
        </p:txBody>
      </p:sp>
    </p:spTree>
    <p:extLst>
      <p:ext uri="{BB962C8B-B14F-4D97-AF65-F5344CB8AC3E}">
        <p14:creationId xmlns:p14="http://schemas.microsoft.com/office/powerpoint/2010/main" val="3695208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993912"/>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THE CHURCH BEGINS</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993914"/>
            <a:ext cx="9144000" cy="5864087"/>
          </a:xfrm>
          <a:solidFill>
            <a:schemeClr val="accent6">
              <a:lumMod val="20000"/>
              <a:lumOff val="80000"/>
            </a:schemeClr>
          </a:solidFill>
        </p:spPr>
        <p:txBody>
          <a:bodyPr>
            <a:normAutofit lnSpcReduction="10000"/>
          </a:bodyPr>
          <a:lstStyle/>
          <a:p>
            <a:pPr algn="l">
              <a:spcBef>
                <a:spcPts val="40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While Paul was in Ephesus, at least two men from Colossae came to faith: Epaphras and Philemon</a:t>
            </a:r>
          </a:p>
          <a:p>
            <a:pPr algn="l">
              <a:spcBef>
                <a:spcPts val="40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Epaphras was likely one of the founders of the Colossian church</a:t>
            </a:r>
          </a:p>
          <a:p>
            <a:pPr>
              <a:spcBef>
                <a:spcPts val="400"/>
              </a:spcBef>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Colossians 1:6-8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which has come to you, just as in all the world also it is constantly bearing fruit and increasing, even as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it has been doing</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in you also since the day you heard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of it</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and understood the grace of God in truth; just as you learned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it</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from Epaphras, our beloved fellow bond-servant, who is a faithful servant of Christ on our behalf,  and he also informed us of your love in the Spirit. </a:t>
            </a:r>
          </a:p>
          <a:p>
            <a:pPr>
              <a:spcBef>
                <a:spcPts val="40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Epaphras also ministered in Hierapolis and Laodicea</a:t>
            </a:r>
          </a:p>
          <a:p>
            <a:pPr>
              <a:spcBef>
                <a:spcPts val="40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Epaphras was also imprisoned with Paul:</a:t>
            </a:r>
            <a:b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Philemon 1:23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Epaphras, my fellow prisoner in Christ Jesus, greets you… </a:t>
            </a:r>
          </a:p>
        </p:txBody>
      </p:sp>
    </p:spTree>
    <p:extLst>
      <p:ext uri="{BB962C8B-B14F-4D97-AF65-F5344CB8AC3E}">
        <p14:creationId xmlns:p14="http://schemas.microsoft.com/office/powerpoint/2010/main" val="2132172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1"/>
            <a:ext cx="9144000" cy="1086677"/>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LESSON #1</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1086678"/>
            <a:ext cx="9144000" cy="5771323"/>
          </a:xfrm>
          <a:solidFill>
            <a:schemeClr val="accent6">
              <a:lumMod val="20000"/>
              <a:lumOff val="80000"/>
            </a:schemeClr>
          </a:solidFill>
        </p:spPr>
        <p:txBody>
          <a:bodyPr>
            <a:normAutofit lnSpcReduction="10000"/>
          </a:bodyPr>
          <a:lstStyle/>
          <a:p>
            <a:pPr algn="l">
              <a:lnSpc>
                <a:spcPct val="102000"/>
              </a:lnSpc>
              <a:spcBef>
                <a:spcPts val="40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Philemon had a church that met in his house; many believe his wife was </a:t>
            </a:r>
            <a:r>
              <a:rPr lang="en-US" sz="2800" dirty="0" err="1">
                <a:solidFill>
                  <a:srgbClr val="002060"/>
                </a:solidFill>
                <a:latin typeface="Tahoma" panose="020B0604030504040204" pitchFamily="34" charset="0"/>
                <a:ea typeface="Tahoma" panose="020B0604030504040204" pitchFamily="34" charset="0"/>
                <a:cs typeface="Tahoma" panose="020B0604030504040204" pitchFamily="34" charset="0"/>
              </a:rPr>
              <a:t>Aphia</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and that </a:t>
            </a:r>
            <a:r>
              <a:rPr lang="en-US" sz="2800" dirty="0" err="1">
                <a:solidFill>
                  <a:srgbClr val="002060"/>
                </a:solidFill>
                <a:latin typeface="Tahoma" panose="020B0604030504040204" pitchFamily="34" charset="0"/>
                <a:ea typeface="Tahoma" panose="020B0604030504040204" pitchFamily="34" charset="0"/>
                <a:cs typeface="Tahoma" panose="020B0604030504040204" pitchFamily="34" charset="0"/>
              </a:rPr>
              <a:t>Archippus</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was Philemon’s son and “pastor” of the church</a:t>
            </a:r>
          </a:p>
          <a:p>
            <a:pPr algn="l">
              <a:lnSpc>
                <a:spcPct val="102000"/>
              </a:lnSpc>
              <a:spcBef>
                <a:spcPts val="40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God doesn’t always need an apostle</a:t>
            </a:r>
          </a:p>
          <a:p>
            <a:pPr algn="l">
              <a:lnSpc>
                <a:spcPct val="102000"/>
              </a:lnSpc>
              <a:spcBef>
                <a:spcPts val="40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Epaphras wasn’t even a full-time Christian worker in Colossae</a:t>
            </a:r>
          </a:p>
          <a:p>
            <a:pPr algn="l">
              <a:lnSpc>
                <a:spcPct val="102000"/>
              </a:lnSpc>
              <a:spcBef>
                <a:spcPts val="40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God doesn’t need elaborate buildings</a:t>
            </a:r>
          </a:p>
          <a:p>
            <a:pPr algn="l">
              <a:lnSpc>
                <a:spcPct val="102000"/>
              </a:lnSpc>
              <a:spcBef>
                <a:spcPts val="40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God doesn’t need extensive organizations</a:t>
            </a:r>
          </a:p>
          <a:p>
            <a:pPr algn="l">
              <a:lnSpc>
                <a:spcPct val="102000"/>
              </a:lnSpc>
              <a:spcBef>
                <a:spcPts val="40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 church in Colossae was perhaps five years old when Paul wrote this letter to address the heresies found in Colossae</a:t>
            </a:r>
          </a:p>
          <a:p>
            <a:pPr algn="l">
              <a:lnSpc>
                <a:spcPct val="102000"/>
              </a:lnSpc>
              <a:spcBef>
                <a:spcPts val="40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But, Paul didn’t start with false teaching; he started with common ground: Christ is preeminent</a:t>
            </a:r>
          </a:p>
        </p:txBody>
      </p:sp>
    </p:spTree>
    <p:extLst>
      <p:ext uri="{BB962C8B-B14F-4D97-AF65-F5344CB8AC3E}">
        <p14:creationId xmlns:p14="http://schemas.microsoft.com/office/powerpoint/2010/main" val="1142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1007164"/>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HERETICAL FERTILE GROUND</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1007166"/>
            <a:ext cx="9144000" cy="5850835"/>
          </a:xfrm>
          <a:solidFill>
            <a:schemeClr val="accent6">
              <a:lumMod val="20000"/>
              <a:lumOff val="80000"/>
            </a:schemeClr>
          </a:solidFill>
        </p:spPr>
        <p:txBody>
          <a:bodyPr>
            <a:normAutofit/>
          </a:bodyPr>
          <a:lstStyle/>
          <a:p>
            <a:pPr algn="l"/>
            <a:r>
              <a:rPr lang="en-US" sz="2800" dirty="0">
                <a:latin typeface="Tahoma" panose="020B0604030504040204" pitchFamily="34" charset="0"/>
                <a:ea typeface="Tahoma" panose="020B0604030504040204" pitchFamily="34" charset="0"/>
                <a:cs typeface="Tahoma" panose="020B0604030504040204" pitchFamily="34" charset="0"/>
              </a:rPr>
              <a:t> Many competing philosophies</a:t>
            </a:r>
          </a:p>
          <a:p>
            <a:pPr algn="l"/>
            <a:r>
              <a:rPr lang="en-US" sz="2800" dirty="0">
                <a:latin typeface="Tahoma" panose="020B0604030504040204" pitchFamily="34" charset="0"/>
                <a:ea typeface="Tahoma" panose="020B0604030504040204" pitchFamily="34" charset="0"/>
                <a:cs typeface="Tahoma" panose="020B0604030504040204" pitchFamily="34" charset="0"/>
              </a:rPr>
              <a:t> Loss of moral values/truth</a:t>
            </a:r>
          </a:p>
          <a:p>
            <a:pPr algn="l"/>
            <a:r>
              <a:rPr lang="en-US" sz="2800" dirty="0">
                <a:latin typeface="Tahoma" panose="020B0604030504040204" pitchFamily="34" charset="0"/>
                <a:ea typeface="Tahoma" panose="020B0604030504040204" pitchFamily="34" charset="0"/>
                <a:cs typeface="Tahoma" panose="020B0604030504040204" pitchFamily="34" charset="0"/>
              </a:rPr>
              <a:t> Loss of shame</a:t>
            </a:r>
          </a:p>
          <a:p>
            <a:pPr algn="l"/>
            <a:r>
              <a:rPr lang="en-US" sz="2800" dirty="0">
                <a:latin typeface="Tahoma" panose="020B0604030504040204" pitchFamily="34" charset="0"/>
                <a:ea typeface="Tahoma" panose="020B0604030504040204" pitchFamily="34" charset="0"/>
                <a:cs typeface="Tahoma" panose="020B0604030504040204" pitchFamily="34" charset="0"/>
              </a:rPr>
              <a:t> Religious fraud</a:t>
            </a:r>
          </a:p>
          <a:p>
            <a:pPr algn="l"/>
            <a:r>
              <a:rPr lang="en-US" sz="2800" dirty="0">
                <a:latin typeface="Tahoma" panose="020B0604030504040204" pitchFamily="34" charset="0"/>
                <a:ea typeface="Tahoma" panose="020B0604030504040204" pitchFamily="34" charset="0"/>
                <a:cs typeface="Tahoma" panose="020B0604030504040204" pitchFamily="34" charset="0"/>
              </a:rPr>
              <a:t> Continual influx of new ideas and doctrines</a:t>
            </a:r>
          </a:p>
          <a:p>
            <a:pPr algn="l"/>
            <a:r>
              <a:rPr lang="en-US" sz="2800" dirty="0">
                <a:latin typeface="Tahoma" panose="020B0604030504040204" pitchFamily="34" charset="0"/>
                <a:ea typeface="Tahoma" panose="020B0604030504040204" pitchFamily="34" charset="0"/>
                <a:cs typeface="Tahoma" panose="020B0604030504040204" pitchFamily="34" charset="0"/>
              </a:rPr>
              <a:t> Political correctness</a:t>
            </a:r>
          </a:p>
          <a:p>
            <a:pPr algn="l"/>
            <a:r>
              <a:rPr lang="en-US" sz="2800" dirty="0">
                <a:latin typeface="Tahoma" panose="020B0604030504040204" pitchFamily="34" charset="0"/>
                <a:ea typeface="Tahoma" panose="020B0604030504040204" pitchFamily="34" charset="0"/>
                <a:cs typeface="Tahoma" panose="020B0604030504040204" pitchFamily="34" charset="0"/>
              </a:rPr>
              <a:t> Tolerance and its corollary: everybody wins</a:t>
            </a:r>
          </a:p>
          <a:p>
            <a:pPr algn="l"/>
            <a:r>
              <a:rPr lang="en-US" sz="2800" dirty="0">
                <a:latin typeface="Tahoma" panose="020B0604030504040204" pitchFamily="34" charset="0"/>
                <a:ea typeface="Tahoma" panose="020B0604030504040204" pitchFamily="34" charset="0"/>
                <a:cs typeface="Tahoma" panose="020B0604030504040204" pitchFamily="34" charset="0"/>
              </a:rPr>
              <a:t> Strong media bias</a:t>
            </a:r>
          </a:p>
          <a:p>
            <a:pPr algn="l"/>
            <a:r>
              <a:rPr lang="en-US" sz="2800" dirty="0">
                <a:latin typeface="Tahoma" panose="020B0604030504040204" pitchFamily="34" charset="0"/>
                <a:ea typeface="Tahoma" panose="020B0604030504040204" pitchFamily="34" charset="0"/>
                <a:cs typeface="Tahoma" panose="020B0604030504040204" pitchFamily="34" charset="0"/>
              </a:rPr>
              <a:t> Government limitations/control of religion</a:t>
            </a:r>
          </a:p>
          <a:p>
            <a:pPr algn="l"/>
            <a:r>
              <a:rPr lang="en-US" sz="2800" dirty="0">
                <a:latin typeface="Tahoma" panose="020B0604030504040204" pitchFamily="34" charset="0"/>
                <a:ea typeface="Tahoma" panose="020B0604030504040204" pitchFamily="34" charset="0"/>
                <a:cs typeface="Tahoma" panose="020B0604030504040204" pitchFamily="34" charset="0"/>
              </a:rPr>
              <a:t> Failure to value life/infanticide</a:t>
            </a:r>
          </a:p>
          <a:p>
            <a:pPr algn="l"/>
            <a:r>
              <a:rPr lang="en-US" sz="2800" dirty="0">
                <a:latin typeface="Tahoma" panose="020B0604030504040204" pitchFamily="34" charset="0"/>
                <a:ea typeface="Tahoma" panose="020B0604030504040204" pitchFamily="34" charset="0"/>
                <a:cs typeface="Tahoma" panose="020B0604030504040204" pitchFamily="34" charset="0"/>
              </a:rPr>
              <a:t> Willingness to combine multiple belief structures</a:t>
            </a:r>
          </a:p>
        </p:txBody>
      </p:sp>
    </p:spTree>
    <p:extLst>
      <p:ext uri="{BB962C8B-B14F-4D97-AF65-F5344CB8AC3E}">
        <p14:creationId xmlns:p14="http://schemas.microsoft.com/office/powerpoint/2010/main" val="2277789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1"/>
            <a:ext cx="9144000" cy="1073425"/>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EMPHASIS</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1073426"/>
            <a:ext cx="9144000" cy="5784575"/>
          </a:xfrm>
          <a:solidFill>
            <a:schemeClr val="accent6">
              <a:lumMod val="20000"/>
              <a:lumOff val="80000"/>
            </a:schemeClr>
          </a:solidFill>
        </p:spPr>
        <p:txBody>
          <a:bodyPr>
            <a:normAutofit fontScale="92500"/>
          </a:bodyPr>
          <a:lstStyle/>
          <a:p>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CHRIST IS ALL YOU NEED</a:t>
            </a:r>
          </a:p>
          <a:p>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Colossians 1:13-14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For He rescued us from the domain of darkness, and transferred us to the kingdom of His beloved Son, in whom we have redemption, the forgiveness of sins. </a:t>
            </a:r>
          </a:p>
          <a:p>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The antidote to heresy and false teaching: TRUTH</a:t>
            </a:r>
          </a:p>
          <a:p>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We must be able to defend what is true</a:t>
            </a:r>
          </a:p>
          <a:p>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1 Peter 3:15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but sanctify Christ as Lord in your hearts, always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being</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ready to make a defense to everyone who asks you to give an account for the hope that is in you, yet with gentleness and reverence; </a:t>
            </a:r>
          </a:p>
          <a:p>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Defense: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apologia: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reason we believe what we believe and do what we do</a:t>
            </a:r>
            <a:b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b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191063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1298</TotalTime>
  <Words>1298</Words>
  <Application>Microsoft Office PowerPoint</Application>
  <PresentationFormat>On-screen Show (4:3)</PresentationFormat>
  <Paragraphs>86</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Tahoma</vt:lpstr>
      <vt:lpstr>Wingdings</vt:lpstr>
      <vt:lpstr>Office Theme</vt:lpstr>
      <vt:lpstr>PowerPoint Presentation</vt:lpstr>
      <vt:lpstr>ABOUT THIS CLASS</vt:lpstr>
      <vt:lpstr>VERSE FOR THE JOURNEY</vt:lpstr>
      <vt:lpstr>STATISTICS</vt:lpstr>
      <vt:lpstr>THE CHURCH IN COLOSSAE</vt:lpstr>
      <vt:lpstr>THE CHURCH BEGINS</vt:lpstr>
      <vt:lpstr>LESSON #1</vt:lpstr>
      <vt:lpstr>HERETICAL FERTILE GROUND</vt:lpstr>
      <vt:lpstr>EMPHASIS</vt:lpstr>
      <vt:lpstr>WHAT WE BELIEVE</vt:lpstr>
      <vt:lpstr>COUNTERING GNOSTICISM</vt:lpstr>
      <vt:lpstr>WATCH FOR WORDING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JoLynn Gower</dc:creator>
  <cp:lastModifiedBy>Gower</cp:lastModifiedBy>
  <cp:revision>19</cp:revision>
  <cp:lastPrinted>2020-03-08T21:54:13Z</cp:lastPrinted>
  <dcterms:created xsi:type="dcterms:W3CDTF">2020-02-29T20:22:33Z</dcterms:created>
  <dcterms:modified xsi:type="dcterms:W3CDTF">2020-03-09T18:52:43Z</dcterms:modified>
</cp:coreProperties>
</file>