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7" r:id="rId2"/>
    <p:sldId id="258" r:id="rId3"/>
    <p:sldId id="259" r:id="rId4"/>
    <p:sldId id="260" r:id="rId5"/>
    <p:sldId id="266" r:id="rId6"/>
    <p:sldId id="262" r:id="rId7"/>
    <p:sldId id="263" r:id="rId8"/>
    <p:sldId id="264" r:id="rId9"/>
    <p:sldId id="268" r:id="rId10"/>
    <p:sldId id="267" r:id="rId11"/>
    <p:sldId id="269" r:id="rId12"/>
    <p:sldId id="270" r:id="rId13"/>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6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8" d="100"/>
          <a:sy n="68" d="100"/>
        </p:scale>
        <p:origin x="1446" y="60"/>
      </p:cViewPr>
      <p:guideLst>
        <p:guide orient="horz" pos="2160"/>
        <p:guide pos="2880"/>
      </p:guideLst>
    </p:cSldViewPr>
  </p:slideViewPr>
  <p:notesTextViewPr>
    <p:cViewPr>
      <p:scale>
        <a:sx n="125" d="100"/>
        <a:sy n="125"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F512D1E7-5F73-4DD7-941C-69530ABD1F59}" type="datetimeFigureOut">
              <a:rPr lang="en-US" smtClean="0"/>
              <a:pPr/>
              <a:t>2/20/2020</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F16656F7-342E-4EFF-ADA6-66AD2387F4E6}"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788" y="0"/>
            <a:ext cx="3070225" cy="450850"/>
          </a:xfrm>
          <a:prstGeom prst="rect">
            <a:avLst/>
          </a:prstGeom>
        </p:spPr>
        <p:txBody>
          <a:bodyPr vert="horz" lIns="91440" tIns="45720" rIns="91440" bIns="45720" rtlCol="0"/>
          <a:lstStyle>
            <a:lvl1pPr algn="r">
              <a:defRPr sz="1200"/>
            </a:lvl1pPr>
          </a:lstStyle>
          <a:p>
            <a:fld id="{EEAC3514-30FA-49F4-9DC2-C861B2E6FDBA}" type="datetimeFigureOut">
              <a:rPr lang="en-US" smtClean="0"/>
              <a:pPr/>
              <a:t>2/20/2020</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286250"/>
            <a:ext cx="5670550" cy="40624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788" y="8572500"/>
            <a:ext cx="3070225" cy="450850"/>
          </a:xfrm>
          <a:prstGeom prst="rect">
            <a:avLst/>
          </a:prstGeom>
        </p:spPr>
        <p:txBody>
          <a:bodyPr vert="horz" lIns="91440" tIns="45720" rIns="91440" bIns="45720" rtlCol="0" anchor="b"/>
          <a:lstStyle>
            <a:lvl1pPr algn="r">
              <a:defRPr sz="1200"/>
            </a:lvl1pPr>
          </a:lstStyle>
          <a:p>
            <a:fld id="{8F9C4B4B-E463-459B-8560-1BE4240CDDF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F9C4B4B-E463-459B-8560-1BE4240CDDF5}" type="slidenum">
              <a:rPr lang="en-US" smtClean="0"/>
              <a:pPr/>
              <a:t>2</a:t>
            </a:fld>
            <a:endParaRPr lang="en-US"/>
          </a:p>
        </p:txBody>
      </p:sp>
    </p:spTree>
    <p:extLst>
      <p:ext uri="{BB962C8B-B14F-4D97-AF65-F5344CB8AC3E}">
        <p14:creationId xmlns:p14="http://schemas.microsoft.com/office/powerpoint/2010/main" val="21811436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a:t>fAIT</a:t>
            </a:r>
            <a:endParaRPr lang="en-US" dirty="0"/>
          </a:p>
        </p:txBody>
      </p:sp>
      <p:sp>
        <p:nvSpPr>
          <p:cNvPr id="4" name="Slide Number Placeholder 3"/>
          <p:cNvSpPr>
            <a:spLocks noGrp="1"/>
          </p:cNvSpPr>
          <p:nvPr>
            <p:ph type="sldNum" sz="quarter" idx="10"/>
          </p:nvPr>
        </p:nvSpPr>
        <p:spPr/>
        <p:txBody>
          <a:bodyPr/>
          <a:lstStyle/>
          <a:p>
            <a:fld id="{8F9C4B4B-E463-459B-8560-1BE4240CDDF5}" type="slidenum">
              <a:rPr lang="en-US" smtClean="0"/>
              <a:pPr/>
              <a:t>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F9C4B4B-E463-459B-8560-1BE4240CDDF5}" type="slidenum">
              <a:rPr lang="en-US" smtClean="0"/>
              <a:pPr/>
              <a:t>8</a:t>
            </a:fld>
            <a:endParaRPr lang="en-US"/>
          </a:p>
        </p:txBody>
      </p:sp>
    </p:spTree>
    <p:extLst>
      <p:ext uri="{BB962C8B-B14F-4D97-AF65-F5344CB8AC3E}">
        <p14:creationId xmlns:p14="http://schemas.microsoft.com/office/powerpoint/2010/main" val="1300313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28D327F-9F3B-40DB-B229-6A7F473B5CE5}" type="datetimeFigureOut">
              <a:rPr lang="en-US" smtClean="0"/>
              <a:pPr/>
              <a:t>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8D327F-9F3B-40DB-B229-6A7F473B5CE5}" type="datetimeFigureOut">
              <a:rPr lang="en-US" smtClean="0"/>
              <a:pPr/>
              <a:t>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8D327F-9F3B-40DB-B229-6A7F473B5CE5}" type="datetimeFigureOut">
              <a:rPr lang="en-US" smtClean="0"/>
              <a:pPr/>
              <a:t>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lstStyle>
            <a:lvl1pPr>
              <a:defRPr>
                <a:solidFill>
                  <a:srgbClr val="C00000"/>
                </a:solidFill>
                <a:latin typeface="Tahoma" pitchFamily="34" charset="0"/>
                <a:ea typeface="Tahoma" pitchFamily="34" charset="0"/>
                <a:cs typeface="Tahoma" pitchFamily="34" charset="0"/>
              </a:defRPr>
            </a:lvl1pPr>
          </a:lstStyle>
          <a:p>
            <a:r>
              <a:rPr lang="en-US" dirty="0"/>
              <a:t>Click to edit Master title style</a:t>
            </a:r>
          </a:p>
        </p:txBody>
      </p:sp>
      <p:sp>
        <p:nvSpPr>
          <p:cNvPr id="3" name="Content Placeholder 2"/>
          <p:cNvSpPr>
            <a:spLocks noGrp="1"/>
          </p:cNvSpPr>
          <p:nvPr>
            <p:ph idx="1"/>
          </p:nvPr>
        </p:nvSpPr>
        <p:spPr>
          <a:xfrm>
            <a:off x="0" y="1066800"/>
            <a:ext cx="9144000" cy="5791200"/>
          </a:xfrm>
        </p:spPr>
        <p:txBody>
          <a:bodyPr>
            <a:normAutofit/>
          </a:bodyPr>
          <a:lstStyle>
            <a:lvl1pPr>
              <a:buFont typeface="Courier New" pitchFamily="49" charset="0"/>
              <a:buChar char="o"/>
              <a:defRPr sz="2800">
                <a:solidFill>
                  <a:srgbClr val="760000"/>
                </a:solidFill>
                <a:latin typeface="Tahoma" pitchFamily="34" charset="0"/>
                <a:ea typeface="Tahoma" pitchFamily="34" charset="0"/>
                <a:cs typeface="Tahoma" pitchFamily="34" charset="0"/>
              </a:defRPr>
            </a:lvl1pPr>
            <a:lvl2pPr>
              <a:buFont typeface="Courier New" pitchFamily="49" charset="0"/>
              <a:buChar char="o"/>
              <a:defRPr sz="2800">
                <a:solidFill>
                  <a:srgbClr val="760000"/>
                </a:solidFill>
                <a:latin typeface="Tahoma" pitchFamily="34" charset="0"/>
                <a:ea typeface="Tahoma" pitchFamily="34" charset="0"/>
                <a:cs typeface="Tahoma" pitchFamily="34" charset="0"/>
              </a:defRPr>
            </a:lvl2pPr>
            <a:lvl3pPr>
              <a:buFont typeface="Courier New" pitchFamily="49" charset="0"/>
              <a:buChar char="o"/>
              <a:defRPr sz="2800">
                <a:solidFill>
                  <a:srgbClr val="760000"/>
                </a:solidFill>
                <a:latin typeface="Tahoma" pitchFamily="34" charset="0"/>
                <a:ea typeface="Tahoma" pitchFamily="34" charset="0"/>
                <a:cs typeface="Tahoma" pitchFamily="34" charset="0"/>
              </a:defRPr>
            </a:lvl3pPr>
            <a:lvl4pPr>
              <a:buFont typeface="Courier New" pitchFamily="49" charset="0"/>
              <a:buChar char="o"/>
              <a:defRPr sz="2800">
                <a:solidFill>
                  <a:srgbClr val="760000"/>
                </a:solidFill>
                <a:latin typeface="Tahoma" pitchFamily="34" charset="0"/>
                <a:ea typeface="Tahoma" pitchFamily="34" charset="0"/>
                <a:cs typeface="Tahoma" pitchFamily="34" charset="0"/>
              </a:defRPr>
            </a:lvl4pPr>
            <a:lvl5pPr>
              <a:buFont typeface="Courier New" pitchFamily="49" charset="0"/>
              <a:buChar char="o"/>
              <a:defRPr sz="2800">
                <a:solidFill>
                  <a:srgbClr val="760000"/>
                </a:solidFill>
                <a:latin typeface="Tahoma" pitchFamily="34" charset="0"/>
                <a:ea typeface="Tahoma" pitchFamily="34" charset="0"/>
                <a:cs typeface="Tahoma"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28D327F-9F3B-40DB-B229-6A7F473B5CE5}" type="datetimeFigureOut">
              <a:rPr lang="en-US" smtClean="0"/>
              <a:pPr/>
              <a:t>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28D327F-9F3B-40DB-B229-6A7F473B5CE5}" type="datetimeFigureOut">
              <a:rPr lang="en-US" smtClean="0"/>
              <a:pPr/>
              <a:t>2/20/2020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28D327F-9F3B-40DB-B229-6A7F473B5CE5}" type="datetimeFigureOut">
              <a:rPr lang="en-US" smtClean="0"/>
              <a:pPr/>
              <a:t>2/20/2020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28D327F-9F3B-40DB-B229-6A7F473B5CE5}" type="datetimeFigureOut">
              <a:rPr lang="en-US" smtClean="0"/>
              <a:pPr/>
              <a:t>2/20/2020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8D327F-9F3B-40DB-B229-6A7F473B5CE5}" type="datetimeFigureOut">
              <a:rPr lang="en-US" smtClean="0"/>
              <a:pPr/>
              <a:t>2/20/2020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8D327F-9F3B-40DB-B229-6A7F473B5CE5}" type="datetimeFigureOut">
              <a:rPr lang="en-US" smtClean="0"/>
              <a:pPr/>
              <a:t>2/20/2020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8D327F-9F3B-40DB-B229-6A7F473B5CE5}" type="datetimeFigureOut">
              <a:rPr lang="en-US" smtClean="0"/>
              <a:pPr/>
              <a:t>2/20/2020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8D327F-9F3B-40DB-B229-6A7F473B5CE5}" type="datetimeFigureOut">
              <a:rPr lang="en-US" smtClean="0"/>
              <a:pPr/>
              <a:t>2/20/2020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896A1A-D907-40BF-B9EF-A777FF20F6F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050" name="Picture 2"/>
          <p:cNvPicPr>
            <a:picLocks noChangeAspect="1" noChangeArrowheads="1"/>
          </p:cNvPicPr>
          <p:nvPr/>
        </p:nvPicPr>
        <p:blipFill>
          <a:blip r:embed="rId2" cstate="print"/>
          <a:srcRect/>
          <a:stretch>
            <a:fillRect/>
          </a:stretch>
        </p:blipFill>
        <p:spPr bwMode="auto">
          <a:xfrm>
            <a:off x="-4234" y="-1"/>
            <a:ext cx="9148234" cy="6861175"/>
          </a:xfrm>
          <a:prstGeom prst="rect">
            <a:avLst/>
          </a:prstGeom>
          <a:noFill/>
          <a:ln w="9525">
            <a:noFill/>
            <a:miter lim="800000"/>
            <a:headEnd/>
            <a:tailEnd/>
          </a:ln>
          <a:effectLst/>
        </p:spPr>
      </p:pic>
      <p:sp>
        <p:nvSpPr>
          <p:cNvPr id="5" name="TextBox 4"/>
          <p:cNvSpPr txBox="1"/>
          <p:nvPr/>
        </p:nvSpPr>
        <p:spPr>
          <a:xfrm>
            <a:off x="6858000" y="6248400"/>
            <a:ext cx="990977" cy="369332"/>
          </a:xfrm>
          <a:prstGeom prst="rect">
            <a:avLst/>
          </a:prstGeom>
          <a:noFill/>
        </p:spPr>
        <p:txBody>
          <a:bodyPr wrap="none" rtlCol="0">
            <a:spAutoFit/>
          </a:bodyPr>
          <a:lstStyle/>
          <a:p>
            <a:r>
              <a:rPr lang="en-US" dirty="0"/>
              <a:t>Lesson 8</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dirty="0">
                <a:solidFill>
                  <a:srgbClr val="760000"/>
                </a:solidFill>
              </a:rPr>
              <a:t>STAGGERING STATISTICS</a:t>
            </a:r>
          </a:p>
        </p:txBody>
      </p:sp>
      <p:sp>
        <p:nvSpPr>
          <p:cNvPr id="3" name="Content Placeholder 2"/>
          <p:cNvSpPr>
            <a:spLocks noGrp="1"/>
          </p:cNvSpPr>
          <p:nvPr>
            <p:ph idx="1"/>
          </p:nvPr>
        </p:nvSpPr>
        <p:spPr>
          <a:xfrm>
            <a:off x="0" y="762000"/>
            <a:ext cx="9144000" cy="6096000"/>
          </a:xfrm>
        </p:spPr>
        <p:txBody>
          <a:bodyPr>
            <a:noAutofit/>
          </a:bodyPr>
          <a:lstStyle/>
          <a:p>
            <a:pPr>
              <a:lnSpc>
                <a:spcPct val="90000"/>
              </a:lnSpc>
              <a:spcBef>
                <a:spcPts val="200"/>
              </a:spcBef>
            </a:pPr>
            <a:r>
              <a:rPr lang="en-US" dirty="0"/>
              <a:t>245 million Christians live in places where they experience high levels of persecution</a:t>
            </a:r>
          </a:p>
          <a:p>
            <a:pPr>
              <a:lnSpc>
                <a:spcPct val="90000"/>
              </a:lnSpc>
              <a:spcBef>
                <a:spcPts val="200"/>
              </a:spcBef>
            </a:pPr>
            <a:r>
              <a:rPr lang="en-US" dirty="0"/>
              <a:t>In 2018, a known 4305 Christians were killed for their faith; there are probably many, many more</a:t>
            </a:r>
          </a:p>
          <a:p>
            <a:pPr>
              <a:lnSpc>
                <a:spcPct val="90000"/>
              </a:lnSpc>
              <a:spcBef>
                <a:spcPts val="200"/>
              </a:spcBef>
            </a:pPr>
            <a:r>
              <a:rPr lang="en-US" dirty="0"/>
              <a:t>1847 churches and Christian buildings were attacked </a:t>
            </a:r>
          </a:p>
          <a:p>
            <a:pPr>
              <a:lnSpc>
                <a:spcPct val="90000"/>
              </a:lnSpc>
              <a:spcBef>
                <a:spcPts val="200"/>
              </a:spcBef>
            </a:pPr>
            <a:r>
              <a:rPr lang="en-US" dirty="0"/>
              <a:t>3150 believers detained without trial, arrested, sentenced or imprisoned</a:t>
            </a:r>
          </a:p>
          <a:p>
            <a:pPr>
              <a:lnSpc>
                <a:spcPct val="90000"/>
              </a:lnSpc>
              <a:spcBef>
                <a:spcPts val="200"/>
              </a:spcBef>
            </a:pPr>
            <a:r>
              <a:rPr lang="en-US" dirty="0"/>
              <a:t>These are just the ones that we know about</a:t>
            </a:r>
          </a:p>
          <a:p>
            <a:pPr>
              <a:lnSpc>
                <a:spcPct val="90000"/>
              </a:lnSpc>
              <a:spcBef>
                <a:spcPts val="200"/>
              </a:spcBef>
            </a:pPr>
            <a:r>
              <a:rPr lang="en-US" b="1" dirty="0"/>
              <a:t>Ephesians 5:25-27…</a:t>
            </a:r>
            <a:r>
              <a:rPr lang="en-US" dirty="0"/>
              <a:t>just as Christ also loved the church and gave Himself up for her, so that He might sanctify her, having cleansed her by the washing of water with the word, that </a:t>
            </a:r>
            <a:r>
              <a:rPr lang="en-US" b="1" dirty="0"/>
              <a:t>He might present to Himself the church</a:t>
            </a:r>
            <a:r>
              <a:rPr lang="en-US" dirty="0"/>
              <a:t> in all her glory, having no spot or wrinkle or any such thing; but that she would be holy and blameless. </a:t>
            </a:r>
          </a:p>
          <a:p>
            <a:pPr>
              <a:lnSpc>
                <a:spcPct val="95000"/>
              </a:lnSpc>
              <a:spcBef>
                <a:spcPts val="200"/>
              </a:spcBef>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a:solidFill>
                  <a:srgbClr val="760000"/>
                </a:solidFill>
              </a:rPr>
              <a:t>WHAT IS THE CHURCH?</a:t>
            </a:r>
          </a:p>
        </p:txBody>
      </p:sp>
      <p:sp>
        <p:nvSpPr>
          <p:cNvPr id="3" name="Content Placeholder 2"/>
          <p:cNvSpPr>
            <a:spLocks noGrp="1"/>
          </p:cNvSpPr>
          <p:nvPr>
            <p:ph idx="1"/>
          </p:nvPr>
        </p:nvSpPr>
        <p:spPr>
          <a:xfrm>
            <a:off x="0" y="838200"/>
            <a:ext cx="9144000" cy="6019800"/>
          </a:xfrm>
        </p:spPr>
        <p:txBody>
          <a:bodyPr>
            <a:noAutofit/>
          </a:bodyPr>
          <a:lstStyle/>
          <a:p>
            <a:pPr>
              <a:lnSpc>
                <a:spcPct val="90000"/>
              </a:lnSpc>
              <a:spcBef>
                <a:spcPts val="200"/>
              </a:spcBef>
            </a:pPr>
            <a:r>
              <a:rPr lang="en-US" b="1" dirty="0"/>
              <a:t>Matthew 16:17-18 </a:t>
            </a:r>
            <a:r>
              <a:rPr lang="en-US" dirty="0"/>
              <a:t> And Jesus said to him, "Blessed are you, Simon </a:t>
            </a:r>
            <a:r>
              <a:rPr lang="en-US" dirty="0" err="1"/>
              <a:t>Barjona</a:t>
            </a:r>
            <a:r>
              <a:rPr lang="en-US" dirty="0"/>
              <a:t>, because flesh and blood did not reveal </a:t>
            </a:r>
            <a:r>
              <a:rPr lang="en-US" i="1" dirty="0"/>
              <a:t>this</a:t>
            </a:r>
            <a:r>
              <a:rPr lang="en-US" dirty="0"/>
              <a:t> to you, but My Father who is in heaven. </a:t>
            </a:r>
            <a:br>
              <a:rPr lang="en-US" dirty="0"/>
            </a:br>
            <a:r>
              <a:rPr lang="en-US" dirty="0"/>
              <a:t>I also say to you that you are Peter, and upon this rock I will build My </a:t>
            </a:r>
            <a:r>
              <a:rPr lang="en-US" u="sng" dirty="0"/>
              <a:t>church</a:t>
            </a:r>
            <a:r>
              <a:rPr lang="en-US" dirty="0"/>
              <a:t>; and the gates of Hades will not overpower it." </a:t>
            </a:r>
          </a:p>
          <a:p>
            <a:pPr>
              <a:lnSpc>
                <a:spcPct val="90000"/>
              </a:lnSpc>
              <a:spcBef>
                <a:spcPts val="200"/>
              </a:spcBef>
            </a:pPr>
            <a:r>
              <a:rPr lang="en-US" dirty="0"/>
              <a:t>Church: </a:t>
            </a:r>
            <a:r>
              <a:rPr lang="en-US" i="1" dirty="0" err="1"/>
              <a:t>ekklesia</a:t>
            </a:r>
            <a:r>
              <a:rPr lang="en-US" i="1" dirty="0"/>
              <a:t>: </a:t>
            </a:r>
            <a:r>
              <a:rPr lang="en-US" dirty="0"/>
              <a:t>an assembly of people called together for a purpose (from </a:t>
            </a:r>
            <a:r>
              <a:rPr lang="en-US" i="1" dirty="0" err="1"/>
              <a:t>ek</a:t>
            </a:r>
            <a:r>
              <a:rPr lang="en-US" dirty="0"/>
              <a:t> and</a:t>
            </a:r>
            <a:r>
              <a:rPr lang="en-US" i="1" dirty="0"/>
              <a:t> </a:t>
            </a:r>
            <a:r>
              <a:rPr lang="en-US" i="1" dirty="0" err="1"/>
              <a:t>kaleo</a:t>
            </a:r>
            <a:r>
              <a:rPr lang="en-US" dirty="0"/>
              <a:t>)</a:t>
            </a:r>
          </a:p>
          <a:p>
            <a:pPr>
              <a:lnSpc>
                <a:spcPct val="90000"/>
              </a:lnSpc>
              <a:spcBef>
                <a:spcPts val="200"/>
              </a:spcBef>
            </a:pPr>
            <a:r>
              <a:rPr lang="en-US" dirty="0"/>
              <a:t>The church is not a building or a location; it is a group of people gathered for a purpose</a:t>
            </a:r>
          </a:p>
          <a:p>
            <a:pPr>
              <a:lnSpc>
                <a:spcPct val="90000"/>
              </a:lnSpc>
              <a:spcBef>
                <a:spcPts val="200"/>
              </a:spcBef>
            </a:pPr>
            <a:r>
              <a:rPr lang="en-US" dirty="0"/>
              <a:t>Early Christians didn’t </a:t>
            </a:r>
            <a:r>
              <a:rPr lang="en-US" sz="2600" spc="-150" dirty="0">
                <a:effectLst>
                  <a:outerShdw blurRad="38100" dist="38100" dir="2700000" algn="tl">
                    <a:srgbClr val="000000">
                      <a:alpha val="43137"/>
                    </a:srgbClr>
                  </a:outerShdw>
                </a:effectLst>
              </a:rPr>
              <a:t>ATTEND</a:t>
            </a:r>
            <a:r>
              <a:rPr lang="en-US" sz="2600" spc="-150" dirty="0"/>
              <a:t> </a:t>
            </a:r>
            <a:r>
              <a:rPr lang="en-US" spc="-150" dirty="0"/>
              <a:t>church, they </a:t>
            </a:r>
            <a:r>
              <a:rPr lang="en-US" sz="2600" dirty="0">
                <a:effectLst>
                  <a:outerShdw blurRad="38100" dist="38100" dir="2700000" algn="tl">
                    <a:srgbClr val="000000">
                      <a:alpha val="43137"/>
                    </a:srgbClr>
                  </a:outerShdw>
                </a:effectLst>
              </a:rPr>
              <a:t>WERE</a:t>
            </a:r>
            <a:r>
              <a:rPr lang="en-US" dirty="0"/>
              <a:t> church</a:t>
            </a:r>
          </a:p>
          <a:p>
            <a:pPr>
              <a:lnSpc>
                <a:spcPct val="90000"/>
              </a:lnSpc>
              <a:spcBef>
                <a:spcPts val="200"/>
              </a:spcBef>
            </a:pPr>
            <a:r>
              <a:rPr lang="en-US" b="1" dirty="0"/>
              <a:t>James </a:t>
            </a:r>
            <a:r>
              <a:rPr lang="en-US" b="1" spc="-150" dirty="0"/>
              <a:t>5:19-20  </a:t>
            </a:r>
            <a:r>
              <a:rPr lang="en-US" spc="-150" dirty="0"/>
              <a:t>My</a:t>
            </a:r>
            <a:r>
              <a:rPr lang="en-US" b="1" spc="-150" dirty="0"/>
              <a:t> </a:t>
            </a:r>
            <a:r>
              <a:rPr lang="en-US" dirty="0"/>
              <a:t>brethren, if any among you strays from the truth </a:t>
            </a:r>
            <a:r>
              <a:rPr lang="en-US" spc="-150" dirty="0"/>
              <a:t>and one turns him </a:t>
            </a:r>
            <a:r>
              <a:rPr lang="en-US" dirty="0"/>
              <a:t>back</a:t>
            </a:r>
            <a:r>
              <a:rPr lang="en-US" spc="-150" dirty="0"/>
              <a:t>, let him </a:t>
            </a:r>
            <a:r>
              <a:rPr lang="en-US" dirty="0"/>
              <a:t>know that </a:t>
            </a:r>
            <a:r>
              <a:rPr lang="en-US" spc="-150" dirty="0"/>
              <a:t>he who turns a </a:t>
            </a:r>
            <a:r>
              <a:rPr lang="en-US" dirty="0"/>
              <a:t>sinner from the error of his way will save his soul from death and will cover a multitude of sins.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CA4FE-5F19-460F-AE28-828F2A86B0B0}"/>
              </a:ext>
            </a:extLst>
          </p:cNvPr>
          <p:cNvSpPr>
            <a:spLocks noGrp="1"/>
          </p:cNvSpPr>
          <p:nvPr>
            <p:ph type="title"/>
          </p:nvPr>
        </p:nvSpPr>
        <p:spPr>
          <a:xfrm>
            <a:off x="0" y="0"/>
            <a:ext cx="9144000" cy="914400"/>
          </a:xfrm>
        </p:spPr>
        <p:txBody>
          <a:bodyPr>
            <a:normAutofit fontScale="90000"/>
          </a:bodyPr>
          <a:lstStyle/>
          <a:p>
            <a:r>
              <a:rPr lang="en-US" dirty="0">
                <a:solidFill>
                  <a:srgbClr val="760000"/>
                </a:solidFill>
              </a:rPr>
              <a:t>DOES ALL SUFFERING FIND FAVOR?</a:t>
            </a:r>
          </a:p>
        </p:txBody>
      </p:sp>
      <p:sp>
        <p:nvSpPr>
          <p:cNvPr id="3" name="Content Placeholder 2">
            <a:extLst>
              <a:ext uri="{FF2B5EF4-FFF2-40B4-BE49-F238E27FC236}">
                <a16:creationId xmlns:a16="http://schemas.microsoft.com/office/drawing/2014/main" id="{9CE3C9FB-F715-4010-B2E4-C875CA750426}"/>
              </a:ext>
            </a:extLst>
          </p:cNvPr>
          <p:cNvSpPr>
            <a:spLocks noGrp="1"/>
          </p:cNvSpPr>
          <p:nvPr>
            <p:ph idx="1"/>
          </p:nvPr>
        </p:nvSpPr>
        <p:spPr>
          <a:xfrm>
            <a:off x="2345" y="914400"/>
            <a:ext cx="9144000" cy="5943600"/>
          </a:xfrm>
        </p:spPr>
        <p:txBody>
          <a:bodyPr>
            <a:noAutofit/>
          </a:bodyPr>
          <a:lstStyle/>
          <a:p>
            <a:pPr>
              <a:lnSpc>
                <a:spcPct val="88000"/>
              </a:lnSpc>
              <a:spcBef>
                <a:spcPts val="200"/>
              </a:spcBef>
            </a:pPr>
            <a:r>
              <a:rPr lang="en-US" b="1" dirty="0"/>
              <a:t>1 Peter 2:20 </a:t>
            </a:r>
            <a:r>
              <a:rPr lang="en-US" dirty="0"/>
              <a:t>For what credit is there if, when you sin and are harshly treated, you endure it with patience? But if when you do what is right and suffer </a:t>
            </a:r>
            <a:r>
              <a:rPr lang="en-US" i="1" dirty="0"/>
              <a:t>for it</a:t>
            </a:r>
            <a:r>
              <a:rPr lang="en-US" dirty="0"/>
              <a:t> you patiently endure it, this </a:t>
            </a:r>
            <a:r>
              <a:rPr lang="en-US" i="1" dirty="0"/>
              <a:t>finds</a:t>
            </a:r>
            <a:r>
              <a:rPr lang="en-US" dirty="0"/>
              <a:t> favor with God.</a:t>
            </a:r>
          </a:p>
          <a:p>
            <a:pPr>
              <a:lnSpc>
                <a:spcPct val="88000"/>
              </a:lnSpc>
              <a:spcBef>
                <a:spcPts val="200"/>
              </a:spcBef>
            </a:pPr>
            <a:r>
              <a:rPr lang="en-US" b="1" dirty="0"/>
              <a:t>Romans 8:28 </a:t>
            </a:r>
            <a:r>
              <a:rPr lang="en-US" dirty="0"/>
              <a:t> And we know that God causes all things to work together </a:t>
            </a:r>
            <a:r>
              <a:rPr lang="en-US" spc="-150" dirty="0"/>
              <a:t>for good to those </a:t>
            </a:r>
            <a:r>
              <a:rPr lang="en-US" dirty="0"/>
              <a:t>who </a:t>
            </a:r>
            <a:r>
              <a:rPr lang="en-US" dirty="0">
                <a:effectLst>
                  <a:outerShdw blurRad="38100" dist="38100" dir="2700000" algn="tl">
                    <a:srgbClr val="000000">
                      <a:alpha val="43137"/>
                    </a:srgbClr>
                  </a:outerShdw>
                </a:effectLst>
              </a:rPr>
              <a:t>love God</a:t>
            </a:r>
            <a:r>
              <a:rPr lang="en-US" dirty="0"/>
              <a:t>, to those who are </a:t>
            </a:r>
            <a:r>
              <a:rPr lang="en-US" dirty="0">
                <a:effectLst>
                  <a:outerShdw blurRad="38100" dist="38100" dir="2700000" algn="tl">
                    <a:srgbClr val="000000">
                      <a:alpha val="43137"/>
                    </a:srgbClr>
                  </a:outerShdw>
                </a:effectLst>
              </a:rPr>
              <a:t>called according to </a:t>
            </a:r>
            <a:r>
              <a:rPr lang="en-US" i="1" dirty="0">
                <a:effectLst>
                  <a:outerShdw blurRad="38100" dist="38100" dir="2700000" algn="tl">
                    <a:srgbClr val="000000">
                      <a:alpha val="43137"/>
                    </a:srgbClr>
                  </a:outerShdw>
                </a:effectLst>
              </a:rPr>
              <a:t>His</a:t>
            </a:r>
            <a:r>
              <a:rPr lang="en-US" dirty="0">
                <a:effectLst>
                  <a:outerShdw blurRad="38100" dist="38100" dir="2700000" algn="tl">
                    <a:srgbClr val="000000">
                      <a:alpha val="43137"/>
                    </a:srgbClr>
                  </a:outerShdw>
                </a:effectLst>
              </a:rPr>
              <a:t> purpose. </a:t>
            </a:r>
          </a:p>
          <a:p>
            <a:pPr>
              <a:lnSpc>
                <a:spcPct val="88000"/>
              </a:lnSpc>
              <a:spcBef>
                <a:spcPts val="200"/>
              </a:spcBef>
            </a:pPr>
            <a:r>
              <a:rPr lang="en-US" b="1" dirty="0"/>
              <a:t>2 Corinthians 4:7-10 </a:t>
            </a:r>
            <a:r>
              <a:rPr lang="en-US" dirty="0"/>
              <a:t>But we have this treasure in earthen vessels, so that the surpassing greatness of the power will be of God and not from </a:t>
            </a:r>
            <a:r>
              <a:rPr lang="en-US" dirty="0" err="1"/>
              <a:t>ourselves;</a:t>
            </a:r>
            <a:r>
              <a:rPr lang="en-US" i="1" dirty="0" err="1"/>
              <a:t>we</a:t>
            </a:r>
            <a:r>
              <a:rPr lang="en-US" i="1" dirty="0"/>
              <a:t> are</a:t>
            </a:r>
            <a:r>
              <a:rPr lang="en-US" dirty="0"/>
              <a:t> afflicted in every way, but not crushed; perplexed, but not despairing; persecuted, but not forsaken; struck down, but not </a:t>
            </a:r>
            <a:r>
              <a:rPr lang="en-US" dirty="0" err="1"/>
              <a:t>destroyed;always</a:t>
            </a:r>
            <a:r>
              <a:rPr lang="en-US" dirty="0"/>
              <a:t> carrying about in the body the dying of Jesus, so that the life of Jesus also may be manifested in our body. </a:t>
            </a:r>
          </a:p>
        </p:txBody>
      </p:sp>
    </p:spTree>
    <p:extLst>
      <p:ext uri="{BB962C8B-B14F-4D97-AF65-F5344CB8AC3E}">
        <p14:creationId xmlns:p14="http://schemas.microsoft.com/office/powerpoint/2010/main" val="513410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760000"/>
                </a:solidFill>
              </a:rPr>
              <a:t>VERSE FOR THE JOURNEY</a:t>
            </a:r>
          </a:p>
        </p:txBody>
      </p:sp>
      <p:sp>
        <p:nvSpPr>
          <p:cNvPr id="3" name="Content Placeholder 2"/>
          <p:cNvSpPr>
            <a:spLocks noGrp="1"/>
          </p:cNvSpPr>
          <p:nvPr>
            <p:ph idx="1"/>
          </p:nvPr>
        </p:nvSpPr>
        <p:spPr>
          <a:xfrm>
            <a:off x="0" y="914400"/>
            <a:ext cx="9144000" cy="5943600"/>
          </a:xfrm>
        </p:spPr>
        <p:txBody>
          <a:bodyPr>
            <a:noAutofit/>
          </a:bodyPr>
          <a:lstStyle/>
          <a:p>
            <a:pPr>
              <a:lnSpc>
                <a:spcPct val="88000"/>
              </a:lnSpc>
              <a:spcBef>
                <a:spcPts val="0"/>
              </a:spcBef>
            </a:pPr>
            <a:r>
              <a:rPr lang="en-US" sz="2750" b="1" dirty="0"/>
              <a:t>2 Peter </a:t>
            </a:r>
            <a:r>
              <a:rPr lang="en-US" sz="2750" b="1" spc="-150" dirty="0"/>
              <a:t>2:1-3 </a:t>
            </a:r>
            <a:r>
              <a:rPr lang="en-US" sz="2750" spc="-150" dirty="0"/>
              <a:t> But false </a:t>
            </a:r>
            <a:r>
              <a:rPr lang="en-US" sz="2750" dirty="0"/>
              <a:t>prophets also arose among the people, just as there will also be false teachers among you, who will secretly introduce destructive heresies, even denying the Master who bought them, bringing swift destruction upon themselves. Many will follow their sensuality</a:t>
            </a:r>
            <a:r>
              <a:rPr lang="en-US" sz="2750" spc="-150" dirty="0"/>
              <a:t>, a</a:t>
            </a:r>
            <a:r>
              <a:rPr lang="en-US" sz="2750" dirty="0"/>
              <a:t>nd</a:t>
            </a:r>
            <a:r>
              <a:rPr lang="en-US" sz="2750" spc="-150" dirty="0"/>
              <a:t> </a:t>
            </a:r>
            <a:r>
              <a:rPr lang="en-US" sz="2750" dirty="0"/>
              <a:t>because of them the way of the truth will be maligned; and in </a:t>
            </a:r>
            <a:r>
              <a:rPr lang="en-US" sz="2750" i="1" dirty="0"/>
              <a:t>their</a:t>
            </a:r>
            <a:r>
              <a:rPr lang="en-US" sz="2750" dirty="0"/>
              <a:t> greed they will exploit you with false words; their judgment from long ago is not idle, and their destruction is not asleep. </a:t>
            </a:r>
          </a:p>
          <a:p>
            <a:pPr>
              <a:lnSpc>
                <a:spcPct val="88000"/>
              </a:lnSpc>
              <a:spcBef>
                <a:spcPts val="0"/>
              </a:spcBef>
            </a:pPr>
            <a:r>
              <a:rPr lang="en-US" sz="2750" b="1" dirty="0"/>
              <a:t>Matthew</a:t>
            </a:r>
            <a:r>
              <a:rPr lang="en-US" sz="2750" b="1" spc="-150" dirty="0"/>
              <a:t> 28:18-20 </a:t>
            </a:r>
            <a:r>
              <a:rPr lang="en-US" sz="2750" dirty="0"/>
              <a:t>Jesus came </a:t>
            </a:r>
            <a:r>
              <a:rPr lang="en-US" sz="2750" spc="-150" dirty="0"/>
              <a:t>up and </a:t>
            </a:r>
            <a:r>
              <a:rPr lang="en-US" sz="2750" dirty="0"/>
              <a:t>spoke to them, saying, "All authority has been given to Me in heaven and on earth. Go therefore and make disciples of all the nations, baptizing them in the name of the Father and the Son and the Holy Spirit, teaching them to observe all that I commanded you; and lo, I am with you always, even to the end of the age." </a:t>
            </a:r>
            <a:br>
              <a:rPr lang="en-US" sz="2750" dirty="0"/>
            </a:br>
            <a:endParaRPr lang="en-US" sz="275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solidFill>
                  <a:srgbClr val="760000"/>
                </a:solidFill>
              </a:rPr>
              <a:t>VALUE OF CHURCH HISTORY</a:t>
            </a:r>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200"/>
              </a:spcBef>
            </a:pPr>
            <a:r>
              <a:rPr lang="en-US" dirty="0"/>
              <a:t>God is faithful in real circumstances</a:t>
            </a:r>
          </a:p>
          <a:p>
            <a:pPr>
              <a:lnSpc>
                <a:spcPct val="90000"/>
              </a:lnSpc>
              <a:spcBef>
                <a:spcPts val="200"/>
              </a:spcBef>
            </a:pPr>
            <a:r>
              <a:rPr lang="en-US" dirty="0"/>
              <a:t>God is faithful when people, even Christians, are not</a:t>
            </a:r>
          </a:p>
          <a:p>
            <a:pPr>
              <a:lnSpc>
                <a:spcPct val="90000"/>
              </a:lnSpc>
              <a:spcBef>
                <a:spcPts val="0"/>
              </a:spcBef>
            </a:pPr>
            <a:r>
              <a:rPr lang="en-US" dirty="0"/>
              <a:t>God is faithful when we misunderstand and get things wrong</a:t>
            </a:r>
          </a:p>
          <a:p>
            <a:pPr>
              <a:lnSpc>
                <a:spcPct val="90000"/>
              </a:lnSpc>
              <a:spcBef>
                <a:spcPts val="0"/>
              </a:spcBef>
            </a:pPr>
            <a:r>
              <a:rPr lang="en-US" dirty="0"/>
              <a:t>God sometimes uses persecution to further His purposes</a:t>
            </a:r>
          </a:p>
          <a:p>
            <a:pPr>
              <a:lnSpc>
                <a:spcPct val="90000"/>
              </a:lnSpc>
              <a:spcBef>
                <a:spcPts val="200"/>
              </a:spcBef>
            </a:pPr>
            <a:r>
              <a:rPr lang="en-US" b="1" dirty="0"/>
              <a:t>2 Timothy 3:10-12 </a:t>
            </a:r>
            <a:r>
              <a:rPr lang="en-US" dirty="0"/>
              <a:t> Now you followed my teaching, conduct, purpose, faith, patience, love, perseverance, </a:t>
            </a:r>
            <a:br>
              <a:rPr lang="en-US" dirty="0"/>
            </a:br>
            <a:r>
              <a:rPr lang="en-US" dirty="0"/>
              <a:t>persecutions</a:t>
            </a:r>
            <a:r>
              <a:rPr lang="en-US" spc="-150" dirty="0"/>
              <a:t>, </a:t>
            </a:r>
            <a:r>
              <a:rPr lang="en-US" i="1" spc="-150" dirty="0"/>
              <a:t>and</a:t>
            </a:r>
            <a:r>
              <a:rPr lang="en-US" spc="-150" dirty="0"/>
              <a:t> </a:t>
            </a:r>
            <a:r>
              <a:rPr lang="en-US" dirty="0"/>
              <a:t>sufferings</a:t>
            </a:r>
            <a:r>
              <a:rPr lang="en-US" spc="-150" dirty="0"/>
              <a:t>, such as </a:t>
            </a:r>
            <a:r>
              <a:rPr lang="en-US" dirty="0"/>
              <a:t>happened to me at Antioch, at Iconium </a:t>
            </a:r>
            <a:r>
              <a:rPr lang="en-US" i="1" dirty="0"/>
              <a:t>and</a:t>
            </a:r>
            <a:r>
              <a:rPr lang="en-US" dirty="0"/>
              <a:t> at Lystra; what persecutions I endured, and out of them all the Lord rescued me! Indeed, all who desire to live godly in Christ Jesus will be persecuted. </a:t>
            </a:r>
          </a:p>
          <a:p>
            <a:pPr>
              <a:lnSpc>
                <a:spcPct val="90000"/>
              </a:lnSpc>
              <a:spcBef>
                <a:spcPts val="200"/>
              </a:spcBef>
            </a:pPr>
            <a:r>
              <a:rPr lang="en-US" dirty="0"/>
              <a:t>Persecuted: </a:t>
            </a:r>
            <a:r>
              <a:rPr lang="en-US" i="1" dirty="0" err="1"/>
              <a:t>dioko</a:t>
            </a:r>
            <a:r>
              <a:rPr lang="en-US" i="1" dirty="0"/>
              <a:t>: </a:t>
            </a:r>
            <a:r>
              <a:rPr lang="en-US" dirty="0"/>
              <a:t>to put to flight; to drive away and then pursue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a:solidFill>
                  <a:srgbClr val="760000"/>
                </a:solidFill>
              </a:rPr>
              <a:t>Saul the Persecutor</a:t>
            </a:r>
          </a:p>
        </p:txBody>
      </p:sp>
      <p:sp>
        <p:nvSpPr>
          <p:cNvPr id="3" name="Content Placeholder 2"/>
          <p:cNvSpPr>
            <a:spLocks noGrp="1"/>
          </p:cNvSpPr>
          <p:nvPr>
            <p:ph idx="1"/>
          </p:nvPr>
        </p:nvSpPr>
        <p:spPr>
          <a:xfrm>
            <a:off x="0" y="914400"/>
            <a:ext cx="9144000" cy="5943600"/>
          </a:xfrm>
        </p:spPr>
        <p:txBody>
          <a:bodyPr>
            <a:noAutofit/>
          </a:bodyPr>
          <a:lstStyle/>
          <a:p>
            <a:pPr>
              <a:lnSpc>
                <a:spcPct val="90000"/>
              </a:lnSpc>
              <a:spcBef>
                <a:spcPts val="200"/>
              </a:spcBef>
            </a:pPr>
            <a:r>
              <a:rPr lang="en-US" b="1" dirty="0"/>
              <a:t>Galatians 1:13-14 </a:t>
            </a:r>
            <a:r>
              <a:rPr lang="en-US" dirty="0"/>
              <a:t> For you have heard of my former manner of life in Judaism, how I used to persecute the church of God beyond measure and tried to destroy it and I was advancing in Judaism beyond many of my contemporaries among my countrymen, being more extremely zealous for my ancestral traditions. </a:t>
            </a:r>
          </a:p>
          <a:p>
            <a:pPr>
              <a:lnSpc>
                <a:spcPct val="90000"/>
              </a:lnSpc>
              <a:spcBef>
                <a:spcPts val="200"/>
              </a:spcBef>
            </a:pPr>
            <a:r>
              <a:rPr lang="en-US" b="1" dirty="0"/>
              <a:t>Acts 9:19-21…</a:t>
            </a:r>
            <a:r>
              <a:rPr lang="en-US" dirty="0"/>
              <a:t>and he took food and was strengthened. Now for several days he was with the disciples who were at Damascus, and immediately he </a:t>
            </a:r>
            <a:r>
              <a:rPr lang="en-US" i="1" dirty="0"/>
              <a:t>began</a:t>
            </a:r>
            <a:r>
              <a:rPr lang="en-US" dirty="0"/>
              <a:t> to proclaim Jesus in the synagogues, saying, "He is the Son of God." All those hearing him continued to be amazed, and were saying, "Is this not he who in Jerusalem destroyed those who called on this name, and </a:t>
            </a:r>
            <a:r>
              <a:rPr lang="en-US" i="1" dirty="0"/>
              <a:t>who</a:t>
            </a:r>
            <a:r>
              <a:rPr lang="en-US" dirty="0"/>
              <a:t> had come here for the purpose of bringing them bound before the chief priests?" </a:t>
            </a:r>
          </a:p>
          <a:p>
            <a:pPr>
              <a:lnSpc>
                <a:spcPct val="90000"/>
              </a:lnSpc>
              <a:spcBef>
                <a:spcPts val="200"/>
              </a:spcBef>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a:solidFill>
                  <a:srgbClr val="760000"/>
                </a:solidFill>
              </a:rPr>
              <a:t>THE CALLING OF GOD</a:t>
            </a:r>
          </a:p>
        </p:txBody>
      </p:sp>
      <p:sp>
        <p:nvSpPr>
          <p:cNvPr id="3" name="Content Placeholder 2"/>
          <p:cNvSpPr>
            <a:spLocks noGrp="1"/>
          </p:cNvSpPr>
          <p:nvPr>
            <p:ph idx="1"/>
          </p:nvPr>
        </p:nvSpPr>
        <p:spPr>
          <a:xfrm>
            <a:off x="0" y="838200"/>
            <a:ext cx="9144000" cy="6019800"/>
          </a:xfrm>
        </p:spPr>
        <p:txBody>
          <a:bodyPr>
            <a:noAutofit/>
          </a:bodyPr>
          <a:lstStyle/>
          <a:p>
            <a:pPr>
              <a:lnSpc>
                <a:spcPct val="88000"/>
              </a:lnSpc>
              <a:spcBef>
                <a:spcPts val="0"/>
              </a:spcBef>
            </a:pPr>
            <a:r>
              <a:rPr lang="en-US" b="1" dirty="0"/>
              <a:t>2 </a:t>
            </a:r>
            <a:r>
              <a:rPr lang="en-US" b="1" spc="-150" dirty="0"/>
              <a:t>Corinthians 11:22-29 </a:t>
            </a:r>
            <a:r>
              <a:rPr lang="en-US" spc="-150" dirty="0"/>
              <a:t> Are they </a:t>
            </a:r>
            <a:r>
              <a:rPr lang="en-US" dirty="0"/>
              <a:t>H</a:t>
            </a:r>
            <a:r>
              <a:rPr lang="en-US" spc="-150" dirty="0"/>
              <a:t>ebr</a:t>
            </a:r>
            <a:r>
              <a:rPr lang="en-US" dirty="0"/>
              <a:t>ew</a:t>
            </a:r>
            <a:r>
              <a:rPr lang="en-US" spc="-150" dirty="0"/>
              <a:t>s? So </a:t>
            </a:r>
            <a:r>
              <a:rPr lang="en-US" dirty="0"/>
              <a:t>am I.</a:t>
            </a:r>
            <a:r>
              <a:rPr lang="en-US" sz="1600" dirty="0"/>
              <a:t> </a:t>
            </a:r>
            <a:r>
              <a:rPr lang="en-US" spc="-150" dirty="0"/>
              <a:t>Are they Israelites? So am I. </a:t>
            </a:r>
            <a:r>
              <a:rPr lang="en-US" dirty="0"/>
              <a:t>Are they </a:t>
            </a:r>
            <a:r>
              <a:rPr lang="en-US" spc="-150" dirty="0"/>
              <a:t>descendants of Abraham? So am I. </a:t>
            </a:r>
            <a:r>
              <a:rPr lang="en-US" dirty="0"/>
              <a:t>Are they </a:t>
            </a:r>
            <a:r>
              <a:rPr lang="en-US" spc="-150" dirty="0"/>
              <a:t>servants of Christ? I </a:t>
            </a:r>
            <a:r>
              <a:rPr lang="en-US" dirty="0"/>
              <a:t>speak as if insane- I more so; in far more</a:t>
            </a:r>
            <a:r>
              <a:rPr lang="en-US" spc="-150" dirty="0"/>
              <a:t> labors, in far more imprisonments</a:t>
            </a:r>
            <a:r>
              <a:rPr lang="en-US" dirty="0"/>
              <a:t>, beaten times without number</a:t>
            </a:r>
            <a:r>
              <a:rPr lang="en-US" spc="-150" dirty="0"/>
              <a:t>, often in </a:t>
            </a:r>
            <a:r>
              <a:rPr lang="en-US" dirty="0"/>
              <a:t>danger of death. Five times</a:t>
            </a:r>
            <a:r>
              <a:rPr lang="en-US" spc="-150" dirty="0"/>
              <a:t> I </a:t>
            </a:r>
            <a:r>
              <a:rPr lang="en-US" dirty="0"/>
              <a:t>received </a:t>
            </a:r>
            <a:r>
              <a:rPr lang="en-US" spc="-150" dirty="0"/>
              <a:t>from the </a:t>
            </a:r>
            <a:r>
              <a:rPr lang="en-US" dirty="0"/>
              <a:t>Jews thirty-nine lashes. Three </a:t>
            </a:r>
            <a:r>
              <a:rPr lang="en-US" spc="-150" dirty="0"/>
              <a:t>times I was beaten </a:t>
            </a:r>
            <a:r>
              <a:rPr lang="en-US" dirty="0"/>
              <a:t>with rods, once I was stoned, three times I was shipwrecked</a:t>
            </a:r>
            <a:r>
              <a:rPr lang="en-US" spc="-150" dirty="0"/>
              <a:t>, a night and a day </a:t>
            </a:r>
            <a:r>
              <a:rPr lang="en-US" dirty="0"/>
              <a:t>I have spent in the deep. </a:t>
            </a:r>
            <a:r>
              <a:rPr lang="en-US" i="1" dirty="0"/>
              <a:t>I have been</a:t>
            </a:r>
            <a:r>
              <a:rPr lang="en-US" dirty="0"/>
              <a:t> on frequent journeys, in dangers from rivers, dangers from robbers, dangers </a:t>
            </a:r>
            <a:r>
              <a:rPr lang="en-US" spc="-150" dirty="0"/>
              <a:t>from </a:t>
            </a:r>
            <a:r>
              <a:rPr lang="en-US" i="1" spc="-150" dirty="0"/>
              <a:t>my</a:t>
            </a:r>
            <a:r>
              <a:rPr lang="en-US" spc="-150" dirty="0"/>
              <a:t> </a:t>
            </a:r>
            <a:r>
              <a:rPr lang="en-US" dirty="0"/>
              <a:t>countrymen</a:t>
            </a:r>
            <a:r>
              <a:rPr lang="en-US" spc="-150" dirty="0"/>
              <a:t>, dangers from </a:t>
            </a:r>
            <a:r>
              <a:rPr lang="en-US" dirty="0"/>
              <a:t>the Gentiles, dangers in the city, dangers in the wilderness, dangers on the sea, dangers among false brethren;  </a:t>
            </a:r>
            <a:r>
              <a:rPr lang="en-US" i="1" dirty="0"/>
              <a:t>I have been</a:t>
            </a:r>
            <a:r>
              <a:rPr lang="en-US" dirty="0"/>
              <a:t> in labor and hardship, through many sleepless nights, in hunger and thirst, often without food, in cold and exposure. Apart from </a:t>
            </a:r>
            <a:r>
              <a:rPr lang="en-US" i="1" dirty="0"/>
              <a:t>such</a:t>
            </a:r>
            <a:r>
              <a:rPr lang="en-US" dirty="0"/>
              <a:t> external things….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dirty="0">
                <a:solidFill>
                  <a:srgbClr val="760000"/>
                </a:solidFill>
              </a:rPr>
              <a:t>GET YOU WHEN YOU’RE DOWN</a:t>
            </a:r>
          </a:p>
        </p:txBody>
      </p:sp>
      <p:sp>
        <p:nvSpPr>
          <p:cNvPr id="3" name="Content Placeholder 2"/>
          <p:cNvSpPr>
            <a:spLocks noGrp="1"/>
          </p:cNvSpPr>
          <p:nvPr>
            <p:ph idx="1"/>
          </p:nvPr>
        </p:nvSpPr>
        <p:spPr>
          <a:xfrm>
            <a:off x="0" y="838200"/>
            <a:ext cx="9144000" cy="6019800"/>
          </a:xfrm>
        </p:spPr>
        <p:txBody>
          <a:bodyPr>
            <a:noAutofit/>
          </a:bodyPr>
          <a:lstStyle/>
          <a:p>
            <a:pPr>
              <a:lnSpc>
                <a:spcPct val="88000"/>
              </a:lnSpc>
              <a:spcBef>
                <a:spcPts val="300"/>
              </a:spcBef>
            </a:pPr>
            <a:r>
              <a:rPr lang="en-US" b="1" dirty="0"/>
              <a:t>Philippians 1:12-18 </a:t>
            </a:r>
            <a:r>
              <a:rPr lang="en-US" dirty="0"/>
              <a:t> Now I want you to know, brethren, that my circumstances have turned out for </a:t>
            </a:r>
            <a:r>
              <a:rPr lang="en-US" spc="-150" dirty="0"/>
              <a:t>the greater </a:t>
            </a:r>
            <a:r>
              <a:rPr lang="en-US" dirty="0"/>
              <a:t>progress of the gospel</a:t>
            </a:r>
            <a:r>
              <a:rPr lang="en-US" spc="-150" dirty="0"/>
              <a:t>, so that </a:t>
            </a:r>
            <a:r>
              <a:rPr lang="en-US" dirty="0"/>
              <a:t>my imprison-</a:t>
            </a:r>
            <a:r>
              <a:rPr lang="en-US" dirty="0" err="1"/>
              <a:t>ment</a:t>
            </a:r>
            <a:r>
              <a:rPr lang="en-US" dirty="0"/>
              <a:t> in </a:t>
            </a:r>
            <a:r>
              <a:rPr lang="en-US" i="1" dirty="0"/>
              <a:t>the cause of</a:t>
            </a:r>
            <a:r>
              <a:rPr lang="en-US" dirty="0"/>
              <a:t> Christ has become well known throughout the whole </a:t>
            </a:r>
            <a:r>
              <a:rPr lang="en-US" spc="-150" dirty="0"/>
              <a:t>praetorian guard and to</a:t>
            </a:r>
            <a:r>
              <a:rPr lang="en-US" dirty="0"/>
              <a:t> everyone else</a:t>
            </a:r>
            <a:r>
              <a:rPr lang="en-US" spc="-150" dirty="0"/>
              <a:t>, and that </a:t>
            </a:r>
            <a:r>
              <a:rPr lang="en-US" dirty="0"/>
              <a:t>most of the brethren, trusting in the Lord because of my imprisonment, have far more courage to </a:t>
            </a:r>
            <a:r>
              <a:rPr lang="en-US" spc="-150" dirty="0"/>
              <a:t>speak the word </a:t>
            </a:r>
            <a:r>
              <a:rPr lang="en-US" dirty="0"/>
              <a:t>of God without fear</a:t>
            </a:r>
            <a:r>
              <a:rPr lang="en-US" spc="-150" dirty="0"/>
              <a:t>. Some, </a:t>
            </a:r>
            <a:r>
              <a:rPr lang="en-US" dirty="0"/>
              <a:t>to be sure, </a:t>
            </a:r>
            <a:r>
              <a:rPr lang="en-US" spc="-150" dirty="0"/>
              <a:t>are </a:t>
            </a:r>
            <a:r>
              <a:rPr lang="en-US" dirty="0"/>
              <a:t>preaching Christ </a:t>
            </a:r>
            <a:r>
              <a:rPr lang="en-US" spc="-150" dirty="0"/>
              <a:t>even from </a:t>
            </a:r>
            <a:r>
              <a:rPr lang="en-US" u="sng" dirty="0">
                <a:effectLst>
                  <a:outerShdw blurRad="38100" dist="38100" dir="2700000" algn="tl">
                    <a:srgbClr val="000000">
                      <a:alpha val="43137"/>
                    </a:srgbClr>
                  </a:outerShdw>
                </a:effectLst>
              </a:rPr>
              <a:t>envy and strife</a:t>
            </a:r>
            <a:r>
              <a:rPr lang="en-US" spc="-150" dirty="0"/>
              <a:t>, but </a:t>
            </a:r>
            <a:r>
              <a:rPr lang="en-US" dirty="0"/>
              <a:t>some also from good </a:t>
            </a:r>
            <a:r>
              <a:rPr lang="en-US" spc="-150" dirty="0"/>
              <a:t>will; the latter </a:t>
            </a:r>
            <a:r>
              <a:rPr lang="en-US" i="1" spc="-150" dirty="0"/>
              <a:t>do it</a:t>
            </a:r>
            <a:r>
              <a:rPr lang="en-US" spc="-150" dirty="0"/>
              <a:t> </a:t>
            </a:r>
            <a:r>
              <a:rPr lang="en-US" dirty="0"/>
              <a:t>out of love, knowing that I am appointed for the defense of the gospel; the former proclaim Christ out of selfish ambition rather than from pure motives, </a:t>
            </a:r>
            <a:r>
              <a:rPr lang="en-US" u="sng" dirty="0">
                <a:effectLst>
                  <a:outerShdw blurRad="38100" dist="38100" dir="2700000" algn="tl">
                    <a:srgbClr val="000000">
                      <a:alpha val="43137"/>
                    </a:srgbClr>
                  </a:outerShdw>
                </a:effectLst>
              </a:rPr>
              <a:t>thinking to cause me</a:t>
            </a:r>
            <a:r>
              <a:rPr lang="en-US" dirty="0">
                <a:effectLst>
                  <a:outerShdw blurRad="38100" dist="38100" dir="2700000" algn="tl">
                    <a:srgbClr val="000000">
                      <a:alpha val="43137"/>
                    </a:srgbClr>
                  </a:outerShdw>
                </a:effectLst>
              </a:rPr>
              <a:t> distress</a:t>
            </a:r>
            <a:r>
              <a:rPr lang="en-US" dirty="0"/>
              <a:t> </a:t>
            </a:r>
            <a:r>
              <a:rPr lang="en-US" spc="-150" dirty="0"/>
              <a:t>in my </a:t>
            </a:r>
            <a:r>
              <a:rPr lang="en-US" dirty="0"/>
              <a:t>imprisonment</a:t>
            </a:r>
            <a:r>
              <a:rPr lang="en-US" spc="-150" dirty="0"/>
              <a:t>. What then? </a:t>
            </a:r>
            <a:r>
              <a:rPr lang="en-US" dirty="0"/>
              <a:t>Only that in every way, whether in pretense or in truth, Christ is proclaimed; and in this I rejoice.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14400"/>
            <a:ext cx="9144000" cy="5943600"/>
          </a:xfrm>
        </p:spPr>
        <p:txBody>
          <a:bodyPr>
            <a:noAutofit/>
          </a:bodyPr>
          <a:lstStyle/>
          <a:p>
            <a:pPr>
              <a:lnSpc>
                <a:spcPct val="87000"/>
              </a:lnSpc>
              <a:spcBef>
                <a:spcPts val="0"/>
              </a:spcBef>
            </a:pPr>
            <a:r>
              <a:rPr lang="en-US" b="1" dirty="0"/>
              <a:t>Philippians 3:7-11 </a:t>
            </a:r>
            <a:r>
              <a:rPr lang="en-US" dirty="0"/>
              <a:t>But whatever things were gain to me, those things I have counted as loss for the sake of Christ. More than that, I count all things to be loss in </a:t>
            </a:r>
            <a:r>
              <a:rPr lang="en-US" spc="-150" dirty="0"/>
              <a:t>view of the </a:t>
            </a:r>
            <a:r>
              <a:rPr lang="en-US" dirty="0"/>
              <a:t>surpassing value of knowing Christ Jesus my Lord</a:t>
            </a:r>
            <a:r>
              <a:rPr lang="en-US" spc="-150" dirty="0"/>
              <a:t>, for whom I have </a:t>
            </a:r>
            <a:r>
              <a:rPr lang="en-US" dirty="0"/>
              <a:t>suffered the loss of all things, and count them but rubbish so that I may gain Christ, and may be found in Him, not having a righteousness of my own derived from </a:t>
            </a:r>
            <a:r>
              <a:rPr lang="en-US" i="1" dirty="0"/>
              <a:t>the</a:t>
            </a:r>
            <a:r>
              <a:rPr lang="en-US" dirty="0"/>
              <a:t> Law, but that which is through faith in Christ, the righteousness which </a:t>
            </a:r>
            <a:r>
              <a:rPr lang="en-US" i="1" dirty="0"/>
              <a:t>comes</a:t>
            </a:r>
            <a:r>
              <a:rPr lang="en-US" dirty="0"/>
              <a:t> from God on the basis of faith, that I may know Him and the power of His resurrection </a:t>
            </a:r>
            <a:r>
              <a:rPr lang="en-US" spc="-150" dirty="0"/>
              <a:t>and the </a:t>
            </a:r>
            <a:r>
              <a:rPr lang="en-US" dirty="0"/>
              <a:t>fellowship of His sufferings, being conformed to His death; in order that I may attain to the resurrection from the dead.</a:t>
            </a:r>
          </a:p>
          <a:p>
            <a:pPr>
              <a:lnSpc>
                <a:spcPct val="87000"/>
              </a:lnSpc>
              <a:spcBef>
                <a:spcPts val="0"/>
              </a:spcBef>
            </a:pPr>
            <a:r>
              <a:rPr lang="en-US" dirty="0"/>
              <a:t>Fellowship: </a:t>
            </a:r>
            <a:r>
              <a:rPr lang="en-US" i="1" dirty="0"/>
              <a:t>koinonia: </a:t>
            </a:r>
            <a:r>
              <a:rPr lang="en-US" dirty="0"/>
              <a:t>participatory sharing </a:t>
            </a:r>
          </a:p>
          <a:p>
            <a:pPr>
              <a:lnSpc>
                <a:spcPct val="87000"/>
              </a:lnSpc>
              <a:spcBef>
                <a:spcPts val="0"/>
              </a:spcBef>
            </a:pPr>
            <a:r>
              <a:rPr lang="en-US" dirty="0"/>
              <a:t>Sufferings: </a:t>
            </a:r>
            <a:r>
              <a:rPr lang="en-US" i="1" dirty="0" err="1"/>
              <a:t>pathema</a:t>
            </a:r>
            <a:r>
              <a:rPr lang="en-US" i="1" dirty="0"/>
              <a:t>: </a:t>
            </a:r>
            <a:r>
              <a:rPr lang="en-US" dirty="0"/>
              <a:t>hardship or pain</a:t>
            </a:r>
          </a:p>
        </p:txBody>
      </p:sp>
      <p:sp>
        <p:nvSpPr>
          <p:cNvPr id="5" name="Title 4">
            <a:extLst>
              <a:ext uri="{FF2B5EF4-FFF2-40B4-BE49-F238E27FC236}">
                <a16:creationId xmlns:a16="http://schemas.microsoft.com/office/drawing/2014/main" id="{6DF4D45B-CA31-4A56-BEA6-31582444CBA9}"/>
              </a:ext>
            </a:extLst>
          </p:cNvPr>
          <p:cNvSpPr>
            <a:spLocks noGrp="1"/>
          </p:cNvSpPr>
          <p:nvPr>
            <p:ph type="title"/>
          </p:nvPr>
        </p:nvSpPr>
        <p:spPr/>
        <p:txBody>
          <a:bodyPr/>
          <a:lstStyle/>
          <a:p>
            <a:r>
              <a:rPr lang="en-US" dirty="0">
                <a:solidFill>
                  <a:srgbClr val="760000"/>
                </a:solidFill>
              </a:rPr>
              <a:t>FELLOWSHIP OF SUFFERINGS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r>
              <a:rPr lang="en-US" dirty="0">
                <a:solidFill>
                  <a:srgbClr val="760000"/>
                </a:solidFill>
              </a:rPr>
              <a:t>WILL EVERYONE BE SAVED?</a:t>
            </a:r>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200"/>
              </a:spcBef>
            </a:pPr>
            <a:r>
              <a:rPr lang="en-US" b="1" dirty="0"/>
              <a:t>James</a:t>
            </a:r>
            <a:r>
              <a:rPr lang="en-US" b="1" spc="-150" dirty="0"/>
              <a:t> 1:2-8 </a:t>
            </a:r>
            <a:r>
              <a:rPr lang="en-US" u="sng" dirty="0"/>
              <a:t>Consider</a:t>
            </a:r>
            <a:r>
              <a:rPr lang="en-US" spc="-150" dirty="0"/>
              <a:t> it all joy, </a:t>
            </a:r>
            <a:r>
              <a:rPr lang="en-US" dirty="0"/>
              <a:t>my brethren, when you encounter various trials, knowing that the testing of your faith produces endurance. Let endurance have </a:t>
            </a:r>
            <a:r>
              <a:rPr lang="en-US" i="1" dirty="0"/>
              <a:t>its</a:t>
            </a:r>
            <a:r>
              <a:rPr lang="en-US" dirty="0"/>
              <a:t> perfect result</a:t>
            </a:r>
            <a:r>
              <a:rPr lang="en-US" spc="-150" dirty="0"/>
              <a:t>, so that you </a:t>
            </a:r>
            <a:r>
              <a:rPr lang="en-US" dirty="0"/>
              <a:t>may be perfect and complete, lacking in nothing. But if any of you lacks wisdom, let him ask of God</a:t>
            </a:r>
            <a:r>
              <a:rPr lang="en-US" spc="-150" dirty="0"/>
              <a:t>, who gives </a:t>
            </a:r>
            <a:r>
              <a:rPr lang="en-US" dirty="0"/>
              <a:t>to all generously and without reproach, and it will be given to him. But he must ask in faith without any doubting, for the one who doubts is like the </a:t>
            </a:r>
            <a:r>
              <a:rPr lang="en-US" spc="-150" dirty="0"/>
              <a:t>surf of the sea, </a:t>
            </a:r>
            <a:r>
              <a:rPr lang="en-US" dirty="0"/>
              <a:t>driven</a:t>
            </a:r>
            <a:r>
              <a:rPr lang="en-US" spc="-150" dirty="0"/>
              <a:t> and </a:t>
            </a:r>
            <a:r>
              <a:rPr lang="en-US" dirty="0"/>
              <a:t>tossed by the wind. For that man ought not to expect that he will receive anything from the Lord, </a:t>
            </a:r>
            <a:r>
              <a:rPr lang="en-US" i="1" dirty="0"/>
              <a:t>being</a:t>
            </a:r>
            <a:r>
              <a:rPr lang="en-US" dirty="0"/>
              <a:t> a double-minded man, unstable in all his ways. </a:t>
            </a:r>
          </a:p>
          <a:p>
            <a:pPr>
              <a:lnSpc>
                <a:spcPct val="90000"/>
              </a:lnSpc>
              <a:spcBef>
                <a:spcPts val="200"/>
              </a:spcBef>
            </a:pPr>
            <a:r>
              <a:rPr lang="en-US" dirty="0"/>
              <a:t>Consider: </a:t>
            </a:r>
            <a:r>
              <a:rPr lang="en-US" i="1" dirty="0" err="1"/>
              <a:t>hegeomai</a:t>
            </a:r>
            <a:r>
              <a:rPr lang="en-US" i="1" dirty="0"/>
              <a:t>: </a:t>
            </a:r>
            <a:r>
              <a:rPr lang="en-US" dirty="0"/>
              <a:t>put at the forefront of your mind</a:t>
            </a:r>
          </a:p>
          <a:p>
            <a:pPr>
              <a:lnSpc>
                <a:spcPct val="90000"/>
              </a:lnSpc>
              <a:spcBef>
                <a:spcPts val="200"/>
              </a:spcBef>
            </a:pPr>
            <a:r>
              <a:rPr lang="en-US" dirty="0"/>
              <a:t>Testing: </a:t>
            </a:r>
            <a:r>
              <a:rPr lang="en-US" i="1" dirty="0" err="1"/>
              <a:t>dokimion</a:t>
            </a:r>
            <a:r>
              <a:rPr lang="en-US" i="1" dirty="0"/>
              <a:t>: </a:t>
            </a:r>
            <a:r>
              <a:rPr lang="en-US" dirty="0"/>
              <a:t>refining process; assaying</a:t>
            </a:r>
          </a:p>
          <a:p>
            <a:pPr>
              <a:lnSpc>
                <a:spcPct val="90000"/>
              </a:lnSpc>
              <a:spcBef>
                <a:spcPts val="200"/>
              </a:spcBef>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760000"/>
                </a:solidFill>
              </a:rPr>
              <a:t>PURPOSEFUL LIVING</a:t>
            </a:r>
          </a:p>
        </p:txBody>
      </p:sp>
      <p:sp>
        <p:nvSpPr>
          <p:cNvPr id="3" name="Content Placeholder 2"/>
          <p:cNvSpPr>
            <a:spLocks noGrp="1"/>
          </p:cNvSpPr>
          <p:nvPr>
            <p:ph idx="1"/>
          </p:nvPr>
        </p:nvSpPr>
        <p:spPr>
          <a:xfrm>
            <a:off x="0" y="1066800"/>
            <a:ext cx="9144000" cy="5791200"/>
          </a:xfrm>
        </p:spPr>
        <p:txBody>
          <a:bodyPr>
            <a:noAutofit/>
          </a:bodyPr>
          <a:lstStyle/>
          <a:p>
            <a:pPr>
              <a:lnSpc>
                <a:spcPct val="90000"/>
              </a:lnSpc>
              <a:spcBef>
                <a:spcPts val="0"/>
              </a:spcBef>
            </a:pPr>
            <a:r>
              <a:rPr lang="en-US" b="1" dirty="0"/>
              <a:t>1 Peter 2:21-24 </a:t>
            </a:r>
            <a:r>
              <a:rPr lang="en-US" dirty="0"/>
              <a:t> For </a:t>
            </a:r>
            <a:r>
              <a:rPr lang="en-US" u="sng" dirty="0"/>
              <a:t>you have been called for this purpose,</a:t>
            </a:r>
            <a:r>
              <a:rPr lang="en-US" dirty="0"/>
              <a:t> since Christ also suffered for you, leaving you an example for you to follow in His steps,</a:t>
            </a:r>
            <a:r>
              <a:rPr lang="en-US" sz="2400" dirty="0"/>
              <a:t> </a:t>
            </a:r>
            <a:r>
              <a:rPr lang="en-US" sz="2400" cap="small" dirty="0"/>
              <a:t>WHO</a:t>
            </a:r>
            <a:r>
              <a:rPr lang="en-US" sz="2400" dirty="0"/>
              <a:t> </a:t>
            </a:r>
            <a:r>
              <a:rPr lang="en-US" sz="2400" cap="small" dirty="0"/>
              <a:t>COMMITTED NO SIN</a:t>
            </a:r>
            <a:r>
              <a:rPr lang="en-US" sz="2400" dirty="0"/>
              <a:t>, </a:t>
            </a:r>
            <a:r>
              <a:rPr lang="en-US" sz="2400" cap="small" dirty="0"/>
              <a:t>NOR WAS ANY DECEIT FOUND IN</a:t>
            </a:r>
            <a:r>
              <a:rPr lang="en-US" sz="2400" dirty="0"/>
              <a:t> </a:t>
            </a:r>
            <a:r>
              <a:rPr lang="en-US" sz="2400" cap="small" dirty="0"/>
              <a:t>HIS MOUTH</a:t>
            </a:r>
            <a:r>
              <a:rPr lang="en-US" sz="2400" dirty="0"/>
              <a:t>; </a:t>
            </a:r>
            <a:r>
              <a:rPr lang="en-US" dirty="0"/>
              <a:t>and while being reviled, He did not revile in return; while suffering, He uttered no threats, but kept entrusting </a:t>
            </a:r>
            <a:r>
              <a:rPr lang="en-US" i="1" dirty="0"/>
              <a:t>Himself</a:t>
            </a:r>
            <a:r>
              <a:rPr lang="en-US" dirty="0"/>
              <a:t> to Him who judges righteously; </a:t>
            </a:r>
            <a:br>
              <a:rPr lang="en-US" dirty="0"/>
            </a:br>
            <a:r>
              <a:rPr lang="en-US" dirty="0"/>
              <a:t>and He Himself bore our sins in His body on the cross, so that we might die to sin and live to righteousness; for by His wounds you were healed. </a:t>
            </a:r>
          </a:p>
          <a:p>
            <a:pPr>
              <a:lnSpc>
                <a:spcPct val="90000"/>
              </a:lnSpc>
              <a:spcBef>
                <a:spcPts val="0"/>
              </a:spcBef>
            </a:pPr>
            <a:r>
              <a:rPr lang="en-US" dirty="0"/>
              <a:t>“You were called to this:</a:t>
            </a:r>
          </a:p>
          <a:p>
            <a:pPr marL="0" indent="0" algn="ctr">
              <a:lnSpc>
                <a:spcPct val="90000"/>
              </a:lnSpc>
              <a:spcBef>
                <a:spcPts val="0"/>
              </a:spcBef>
              <a:buNone/>
            </a:pPr>
            <a:r>
              <a:rPr lang="en-US" b="1" dirty="0"/>
              <a:t>OUR ETHICAL CODE MUST BE DIFFERENT </a:t>
            </a:r>
          </a:p>
          <a:p>
            <a:pPr marL="0" indent="0" algn="ctr">
              <a:lnSpc>
                <a:spcPct val="90000"/>
              </a:lnSpc>
              <a:spcBef>
                <a:spcPts val="0"/>
              </a:spcBef>
              <a:buNone/>
            </a:pPr>
            <a:r>
              <a:rPr lang="en-US" b="1" dirty="0"/>
              <a:t>AND GREATER THAN THE ONE TO WHICH</a:t>
            </a:r>
          </a:p>
          <a:p>
            <a:pPr marL="0" indent="0" algn="ctr">
              <a:lnSpc>
                <a:spcPct val="90000"/>
              </a:lnSpc>
              <a:spcBef>
                <a:spcPts val="0"/>
              </a:spcBef>
              <a:buNone/>
            </a:pPr>
            <a:r>
              <a:rPr lang="en-US" b="1" dirty="0"/>
              <a:t> OUR DETRACTORS SUBSCRIBE</a:t>
            </a:r>
          </a:p>
          <a:p>
            <a:pPr>
              <a:lnSpc>
                <a:spcPct val="90000"/>
              </a:lnSpc>
              <a:spcBef>
                <a:spcPts val="0"/>
              </a:spcBef>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6741</TotalTime>
  <Words>1739</Words>
  <Application>Microsoft Office PowerPoint</Application>
  <PresentationFormat>On-screen Show (4:3)</PresentationFormat>
  <Paragraphs>53</Paragraphs>
  <Slides>12</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Courier New</vt:lpstr>
      <vt:lpstr>Tahoma</vt:lpstr>
      <vt:lpstr>Office Theme</vt:lpstr>
      <vt:lpstr>PowerPoint Presentation</vt:lpstr>
      <vt:lpstr>VERSE FOR THE JOURNEY</vt:lpstr>
      <vt:lpstr>VALUE OF CHURCH HISTORY</vt:lpstr>
      <vt:lpstr>Saul the Persecutor</vt:lpstr>
      <vt:lpstr>THE CALLING OF GOD</vt:lpstr>
      <vt:lpstr>GET YOU WHEN YOU’RE DOWN</vt:lpstr>
      <vt:lpstr>FELLOWSHIP OF SUFFERINGS</vt:lpstr>
      <vt:lpstr>WILL EVERYONE BE SAVED?</vt:lpstr>
      <vt:lpstr>PURPOSEFUL LIVING</vt:lpstr>
      <vt:lpstr>STAGGERING STATISTICS</vt:lpstr>
      <vt:lpstr>WHAT IS THE CHURCH?</vt:lpstr>
      <vt:lpstr>DOES ALL SUFFERING FIND FAVOR?</vt:lpstr>
    </vt:vector>
  </TitlesOfParts>
  <Company>Gower Rentals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JoLynn Rees</dc:creator>
  <cp:lastModifiedBy>JoLynn Gower</cp:lastModifiedBy>
  <cp:revision>77</cp:revision>
  <cp:lastPrinted>2020-02-20T18:03:37Z</cp:lastPrinted>
  <dcterms:created xsi:type="dcterms:W3CDTF">2019-12-26T17:16:16Z</dcterms:created>
  <dcterms:modified xsi:type="dcterms:W3CDTF">2020-02-20T20:34:30Z</dcterms:modified>
</cp:coreProperties>
</file>