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6" r:id="rId6"/>
    <p:sldId id="262" r:id="rId7"/>
    <p:sldId id="263" r:id="rId8"/>
    <p:sldId id="264" r:id="rId9"/>
    <p:sldId id="268" r:id="rId10"/>
    <p:sldId id="267" r:id="rId11"/>
    <p:sldId id="269" r:id="rId12"/>
    <p:sldId id="270"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60"/>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512D1E7-5F73-4DD7-941C-69530ABD1F59}" type="datetimeFigureOut">
              <a:rPr lang="en-US" smtClean="0"/>
              <a:pPr/>
              <a:t>2/13/2020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16656F7-342E-4EFF-ADA6-66AD2387F4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EEAC3514-30FA-49F4-9DC2-C861B2E6FDBA}" type="datetimeFigureOut">
              <a:rPr lang="en-US" smtClean="0"/>
              <a:pPr/>
              <a:t>2/13/2020</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8F9C4B4B-E463-459B-8560-1BE4240CDD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9C4B4B-E463-459B-8560-1BE4240CDDF5}" type="slidenum">
              <a:rPr lang="en-US" smtClean="0"/>
              <a:pPr/>
              <a:t>2</a:t>
            </a:fld>
            <a:endParaRPr lang="en-US"/>
          </a:p>
        </p:txBody>
      </p:sp>
    </p:spTree>
    <p:extLst>
      <p:ext uri="{BB962C8B-B14F-4D97-AF65-F5344CB8AC3E}">
        <p14:creationId xmlns:p14="http://schemas.microsoft.com/office/powerpoint/2010/main" val="2181143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fAIT</a:t>
            </a:r>
            <a:endParaRPr lang="en-US" dirty="0"/>
          </a:p>
        </p:txBody>
      </p:sp>
      <p:sp>
        <p:nvSpPr>
          <p:cNvPr id="4" name="Slide Number Placeholder 3"/>
          <p:cNvSpPr>
            <a:spLocks noGrp="1"/>
          </p:cNvSpPr>
          <p:nvPr>
            <p:ph type="sldNum" sz="quarter" idx="10"/>
          </p:nvPr>
        </p:nvSpPr>
        <p:spPr/>
        <p:txBody>
          <a:bodyPr/>
          <a:lstStyle/>
          <a:p>
            <a:fld id="{8F9C4B4B-E463-459B-8560-1BE4240CDDF5}"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9C4B4B-E463-459B-8560-1BE4240CDDF5}" type="slidenum">
              <a:rPr lang="en-US" smtClean="0"/>
              <a:pPr/>
              <a:t>8</a:t>
            </a:fld>
            <a:endParaRPr lang="en-US"/>
          </a:p>
        </p:txBody>
      </p:sp>
    </p:spTree>
    <p:extLst>
      <p:ext uri="{BB962C8B-B14F-4D97-AF65-F5344CB8AC3E}">
        <p14:creationId xmlns:p14="http://schemas.microsoft.com/office/powerpoint/2010/main" val="1300313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8D327F-9F3B-40DB-B229-6A7F473B5CE5}"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066800"/>
            <a:ext cx="9144000" cy="5791200"/>
          </a:xfrm>
        </p:spPr>
        <p:txBody>
          <a:bodyPr>
            <a:normAutofit/>
          </a:bodyPr>
          <a:lstStyle>
            <a:lvl1pPr>
              <a:buFont typeface="Courier New" pitchFamily="49" charset="0"/>
              <a:buChar char="o"/>
              <a:defRPr sz="2800">
                <a:solidFill>
                  <a:srgbClr val="760000"/>
                </a:solidFill>
                <a:latin typeface="Tahoma" pitchFamily="34" charset="0"/>
                <a:ea typeface="Tahoma" pitchFamily="34" charset="0"/>
                <a:cs typeface="Tahoma" pitchFamily="34" charset="0"/>
              </a:defRPr>
            </a:lvl1pPr>
            <a:lvl2pPr>
              <a:buFont typeface="Courier New" pitchFamily="49" charset="0"/>
              <a:buChar char="o"/>
              <a:defRPr sz="2800">
                <a:solidFill>
                  <a:srgbClr val="760000"/>
                </a:solidFill>
                <a:latin typeface="Tahoma" pitchFamily="34" charset="0"/>
                <a:ea typeface="Tahoma" pitchFamily="34" charset="0"/>
                <a:cs typeface="Tahoma" pitchFamily="34" charset="0"/>
              </a:defRPr>
            </a:lvl2pPr>
            <a:lvl3pPr>
              <a:buFont typeface="Courier New" pitchFamily="49" charset="0"/>
              <a:buChar char="o"/>
              <a:defRPr sz="2800">
                <a:solidFill>
                  <a:srgbClr val="760000"/>
                </a:solidFill>
                <a:latin typeface="Tahoma" pitchFamily="34" charset="0"/>
                <a:ea typeface="Tahoma" pitchFamily="34" charset="0"/>
                <a:cs typeface="Tahoma" pitchFamily="34" charset="0"/>
              </a:defRPr>
            </a:lvl3pPr>
            <a:lvl4pPr>
              <a:buFont typeface="Courier New" pitchFamily="49" charset="0"/>
              <a:buChar char="o"/>
              <a:defRPr sz="2800">
                <a:solidFill>
                  <a:srgbClr val="760000"/>
                </a:solidFill>
                <a:latin typeface="Tahoma" pitchFamily="34" charset="0"/>
                <a:ea typeface="Tahoma" pitchFamily="34" charset="0"/>
                <a:cs typeface="Tahoma" pitchFamily="34" charset="0"/>
              </a:defRPr>
            </a:lvl4pPr>
            <a:lvl5pPr>
              <a:buFont typeface="Courier New" pitchFamily="49" charset="0"/>
              <a:buChar char="o"/>
              <a:defRPr sz="2800">
                <a:solidFill>
                  <a:srgbClr val="760000"/>
                </a:solidFill>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D327F-9F3B-40DB-B229-6A7F473B5CE5}"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D327F-9F3B-40DB-B229-6A7F473B5CE5}"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D327F-9F3B-40DB-B229-6A7F473B5CE5}" type="datetimeFigureOut">
              <a:rPr lang="en-US" smtClean="0"/>
              <a:pPr/>
              <a:t>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D327F-9F3B-40DB-B229-6A7F473B5CE5}" type="datetimeFigureOut">
              <a:rPr lang="en-US" smtClean="0"/>
              <a:pPr/>
              <a:t>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D327F-9F3B-40DB-B229-6A7F473B5CE5}" type="datetimeFigureOut">
              <a:rPr lang="en-US" smtClean="0"/>
              <a:pPr/>
              <a:t>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D327F-9F3B-40DB-B229-6A7F473B5CE5}" type="datetimeFigureOut">
              <a:rPr lang="en-US" smtClean="0"/>
              <a:pPr/>
              <a:t>2/13/2020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96A1A-D907-40BF-B9EF-A777FF20F6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234" y="-1"/>
            <a:ext cx="9148234" cy="6861175"/>
          </a:xfrm>
          <a:prstGeom prst="rect">
            <a:avLst/>
          </a:prstGeom>
          <a:noFill/>
          <a:ln w="9525">
            <a:noFill/>
            <a:miter lim="800000"/>
            <a:headEnd/>
            <a:tailEnd/>
          </a:ln>
          <a:effectLst/>
        </p:spPr>
      </p:pic>
      <p:sp>
        <p:nvSpPr>
          <p:cNvPr id="5" name="TextBox 4"/>
          <p:cNvSpPr txBox="1"/>
          <p:nvPr/>
        </p:nvSpPr>
        <p:spPr>
          <a:xfrm>
            <a:off x="6858000" y="6248400"/>
            <a:ext cx="990977" cy="369332"/>
          </a:xfrm>
          <a:prstGeom prst="rect">
            <a:avLst/>
          </a:prstGeom>
          <a:noFill/>
        </p:spPr>
        <p:txBody>
          <a:bodyPr wrap="none" rtlCol="0">
            <a:spAutoFit/>
          </a:bodyPr>
          <a:lstStyle/>
          <a:p>
            <a:r>
              <a:rPr lang="en-US" dirty="0"/>
              <a:t>Lesson 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a:solidFill>
                  <a:srgbClr val="760000"/>
                </a:solidFill>
              </a:rPr>
              <a:t>THE FAULTY ARGUMENT</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b="1" dirty="0"/>
              <a:t>GOD IS LOVE</a:t>
            </a:r>
          </a:p>
          <a:p>
            <a:pPr>
              <a:lnSpc>
                <a:spcPct val="95000"/>
              </a:lnSpc>
              <a:spcBef>
                <a:spcPts val="200"/>
              </a:spcBef>
            </a:pPr>
            <a:r>
              <a:rPr lang="en-US" dirty="0"/>
              <a:t>God </a:t>
            </a:r>
            <a:r>
              <a:rPr lang="en-US" spc="-150" dirty="0"/>
              <a:t>desires all to be saved</a:t>
            </a:r>
            <a:r>
              <a:rPr lang="en-US" dirty="0"/>
              <a:t>/come to knowledge of  truth; </a:t>
            </a:r>
          </a:p>
          <a:p>
            <a:pPr>
              <a:lnSpc>
                <a:spcPct val="95000"/>
              </a:lnSpc>
              <a:spcBef>
                <a:spcPts val="200"/>
              </a:spcBef>
            </a:pPr>
            <a:r>
              <a:rPr lang="en-US" b="1" dirty="0"/>
              <a:t>THEREFORE EVERYONE WILL BE SAVED</a:t>
            </a:r>
          </a:p>
          <a:p>
            <a:pPr>
              <a:lnSpc>
                <a:spcPct val="95000"/>
              </a:lnSpc>
              <a:spcBef>
                <a:spcPts val="200"/>
              </a:spcBef>
            </a:pPr>
            <a:r>
              <a:rPr lang="en-US" dirty="0"/>
              <a:t>If everyone is saved, why do we need a place called hell?</a:t>
            </a:r>
          </a:p>
          <a:p>
            <a:pPr>
              <a:lnSpc>
                <a:spcPct val="95000"/>
              </a:lnSpc>
              <a:spcBef>
                <a:spcPts val="200"/>
              </a:spcBef>
            </a:pPr>
            <a:r>
              <a:rPr lang="en-US" b="1" dirty="0"/>
              <a:t>THEREFORE THERE IS NO HELL</a:t>
            </a:r>
          </a:p>
          <a:p>
            <a:pPr>
              <a:lnSpc>
                <a:spcPct val="95000"/>
              </a:lnSpc>
              <a:spcBef>
                <a:spcPts val="200"/>
              </a:spcBef>
            </a:pPr>
            <a:r>
              <a:rPr lang="en-US" b="1" dirty="0"/>
              <a:t>Revelation </a:t>
            </a:r>
            <a:r>
              <a:rPr lang="en-US" b="1" spc="-150" dirty="0"/>
              <a:t>20:11-12 </a:t>
            </a:r>
            <a:r>
              <a:rPr lang="en-US" spc="-150" dirty="0"/>
              <a:t> </a:t>
            </a:r>
            <a:r>
              <a:rPr lang="en-US" dirty="0"/>
              <a:t>Then </a:t>
            </a:r>
            <a:r>
              <a:rPr lang="en-US" spc="-150" dirty="0"/>
              <a:t>I saw a great </a:t>
            </a:r>
            <a:r>
              <a:rPr lang="en-US" dirty="0"/>
              <a:t>white throne and Him who sat upon it, from whose presence earth and heaven fled away, and no place was found for them. And I saw the dead, the great and the small, standing before the throne, and books were opened; and another book was opened, which is </a:t>
            </a:r>
            <a:r>
              <a:rPr lang="en-US" i="1" dirty="0"/>
              <a:t>the book</a:t>
            </a:r>
            <a:r>
              <a:rPr lang="en-US" dirty="0"/>
              <a:t> of life; and the dead were judged from the things which were written in the books, according to their deeds. </a:t>
            </a:r>
          </a:p>
          <a:p>
            <a:pPr>
              <a:lnSpc>
                <a:spcPct val="95000"/>
              </a:lnSpc>
              <a:spcBef>
                <a:spcPts val="200"/>
              </a:spcBef>
            </a:pPr>
            <a:endParaRPr lang="en-US" dirty="0"/>
          </a:p>
          <a:p>
            <a:pPr>
              <a:lnSpc>
                <a:spcPct val="95000"/>
              </a:lnSpc>
              <a:spcBef>
                <a:spcPts val="200"/>
              </a:spcBef>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ETERNALLY LOST</a:t>
            </a:r>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b="1" dirty="0"/>
              <a:t>Revelation 20:13-15 </a:t>
            </a:r>
            <a:r>
              <a:rPr lang="en-US" dirty="0"/>
              <a:t> And the sea gave up the dead which were in it, and death and Hades gave up the dead which were in them; and they were judged, every one </a:t>
            </a:r>
            <a:r>
              <a:rPr lang="en-US" i="1" dirty="0"/>
              <a:t>of them</a:t>
            </a:r>
            <a:r>
              <a:rPr lang="en-US" dirty="0"/>
              <a:t> according to their deeds. Then death and Hades were thrown into the lake of fire. This is the second death, the lake of fire. And if anyone's name was not found written in the book of life, he was thrown into the lake of fire. </a:t>
            </a:r>
          </a:p>
          <a:p>
            <a:pPr>
              <a:lnSpc>
                <a:spcPct val="87000"/>
              </a:lnSpc>
              <a:spcBef>
                <a:spcPts val="0"/>
              </a:spcBef>
            </a:pPr>
            <a:r>
              <a:rPr lang="en-US" b="1" dirty="0"/>
              <a:t>Matthew 10:26-28 </a:t>
            </a:r>
            <a:r>
              <a:rPr lang="en-US" dirty="0"/>
              <a:t>"Therefore do not fear them, for there is nothing concealed that will not be revealed, or hidden that will not be known.  What I tell you in the darkness, speak in the light; and what you hear </a:t>
            </a:r>
            <a:r>
              <a:rPr lang="en-US" i="1" dirty="0"/>
              <a:t>whispered</a:t>
            </a:r>
            <a:r>
              <a:rPr lang="en-US" dirty="0"/>
              <a:t> in </a:t>
            </a:r>
            <a:r>
              <a:rPr lang="en-US" i="1" dirty="0"/>
              <a:t>your</a:t>
            </a:r>
            <a:r>
              <a:rPr lang="en-US" dirty="0"/>
              <a:t> ear, proclaim upon the housetops. </a:t>
            </a:r>
            <a:br>
              <a:rPr lang="en-US" dirty="0"/>
            </a:br>
            <a:r>
              <a:rPr lang="en-US" dirty="0"/>
              <a:t>Do not fear those who kill the body but are unable to kill the soul; but rather fear Him who is able to destroy both soul and body in hell.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CA4FE-5F19-460F-AE28-828F2A86B0B0}"/>
              </a:ext>
            </a:extLst>
          </p:cNvPr>
          <p:cNvSpPr>
            <a:spLocks noGrp="1"/>
          </p:cNvSpPr>
          <p:nvPr>
            <p:ph type="title"/>
          </p:nvPr>
        </p:nvSpPr>
        <p:spPr/>
        <p:txBody>
          <a:bodyPr/>
          <a:lstStyle/>
          <a:p>
            <a:r>
              <a:rPr lang="en-US" dirty="0">
                <a:solidFill>
                  <a:srgbClr val="760000"/>
                </a:solidFill>
              </a:rPr>
              <a:t>SUMMARIZING</a:t>
            </a:r>
          </a:p>
        </p:txBody>
      </p:sp>
      <p:sp>
        <p:nvSpPr>
          <p:cNvPr id="3" name="Content Placeholder 2">
            <a:extLst>
              <a:ext uri="{FF2B5EF4-FFF2-40B4-BE49-F238E27FC236}">
                <a16:creationId xmlns:a16="http://schemas.microsoft.com/office/drawing/2014/main" id="{9CE3C9FB-F715-4010-B2E4-C875CA750426}"/>
              </a:ext>
            </a:extLst>
          </p:cNvPr>
          <p:cNvSpPr>
            <a:spLocks noGrp="1"/>
          </p:cNvSpPr>
          <p:nvPr>
            <p:ph idx="1"/>
          </p:nvPr>
        </p:nvSpPr>
        <p:spPr>
          <a:xfrm>
            <a:off x="2345" y="914400"/>
            <a:ext cx="9144000" cy="5943600"/>
          </a:xfrm>
        </p:spPr>
        <p:txBody>
          <a:bodyPr/>
          <a:lstStyle/>
          <a:p>
            <a:r>
              <a:rPr lang="en-US" dirty="0"/>
              <a:t>The Bible teaches that God loves every human being and has acted to make possible the salvation of each one</a:t>
            </a:r>
          </a:p>
          <a:p>
            <a:r>
              <a:rPr lang="en-US" dirty="0"/>
              <a:t>The death of Christ was for every man and makes it possible for every man to receive atonement for his sins</a:t>
            </a:r>
          </a:p>
          <a:p>
            <a:r>
              <a:rPr lang="en-US" dirty="0"/>
              <a:t>Not all people will accept the redemptive work of Christ and appropriate it into their lives by faith</a:t>
            </a:r>
          </a:p>
          <a:p>
            <a:r>
              <a:rPr lang="en-US" dirty="0"/>
              <a:t>Therefore, some people will be lost</a:t>
            </a:r>
          </a:p>
          <a:p>
            <a:r>
              <a:rPr lang="en-US" dirty="0"/>
              <a:t>God has known who will receive Christ and be saved and who will not before the foundation of the earth</a:t>
            </a:r>
          </a:p>
          <a:p>
            <a:r>
              <a:rPr lang="en-US" dirty="0"/>
              <a:t>God is omnitemporal </a:t>
            </a:r>
            <a:r>
              <a:rPr lang="en-US"/>
              <a:t>and omniscient</a:t>
            </a:r>
            <a:endParaRPr lang="en-US" dirty="0"/>
          </a:p>
          <a:p>
            <a:endParaRPr lang="en-US" dirty="0"/>
          </a:p>
        </p:txBody>
      </p:sp>
    </p:spTree>
    <p:extLst>
      <p:ext uri="{BB962C8B-B14F-4D97-AF65-F5344CB8AC3E}">
        <p14:creationId xmlns:p14="http://schemas.microsoft.com/office/powerpoint/2010/main" val="51341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VERSE FOR THE JOURNEY</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sz="2750" b="1" dirty="0"/>
              <a:t>2 Peter </a:t>
            </a:r>
            <a:r>
              <a:rPr lang="en-US" sz="2750" b="1" spc="-150" dirty="0"/>
              <a:t>2:1-3 </a:t>
            </a:r>
            <a:r>
              <a:rPr lang="en-US" sz="2750" spc="-150" dirty="0"/>
              <a:t> But false </a:t>
            </a:r>
            <a:r>
              <a:rPr lang="en-US" sz="2750" dirty="0"/>
              <a:t>prophets also arose among the people, just as there will also be false teachers among you, who will secretly introduce destructive heresies, even denying the Master who bought them, bringing swift destruction upon themselves. Many will follow their sensuality</a:t>
            </a:r>
            <a:r>
              <a:rPr lang="en-US" sz="2750" spc="-150" dirty="0"/>
              <a:t>, a</a:t>
            </a:r>
            <a:r>
              <a:rPr lang="en-US" sz="2750" dirty="0"/>
              <a:t>nd</a:t>
            </a:r>
            <a:r>
              <a:rPr lang="en-US" sz="2750" spc="-150" dirty="0"/>
              <a:t> </a:t>
            </a:r>
            <a:r>
              <a:rPr lang="en-US" sz="2750" dirty="0"/>
              <a:t>because of them the way of the truth will be maligned; and in </a:t>
            </a:r>
            <a:r>
              <a:rPr lang="en-US" sz="2750" i="1" dirty="0"/>
              <a:t>their</a:t>
            </a:r>
            <a:r>
              <a:rPr lang="en-US" sz="2750" dirty="0"/>
              <a:t> greed they will exploit you with false words; their judgment from long ago is not idle, and their destruction is not asleep. </a:t>
            </a:r>
          </a:p>
          <a:p>
            <a:pPr>
              <a:lnSpc>
                <a:spcPct val="88000"/>
              </a:lnSpc>
              <a:spcBef>
                <a:spcPts val="0"/>
              </a:spcBef>
            </a:pPr>
            <a:r>
              <a:rPr lang="en-US" sz="2750" b="1" dirty="0"/>
              <a:t>Matthew</a:t>
            </a:r>
            <a:r>
              <a:rPr lang="en-US" sz="2750" b="1" spc="-150" dirty="0"/>
              <a:t> 28:18-20 </a:t>
            </a:r>
            <a:r>
              <a:rPr lang="en-US" sz="2750" dirty="0"/>
              <a:t>Jesus came </a:t>
            </a:r>
            <a:r>
              <a:rPr lang="en-US" sz="2750" spc="-150" dirty="0"/>
              <a:t>up and </a:t>
            </a:r>
            <a:r>
              <a:rPr lang="en-US" sz="2750" dirty="0"/>
              <a:t>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 </a:t>
            </a:r>
            <a:br>
              <a:rPr lang="en-US" sz="2750" dirty="0"/>
            </a:br>
            <a:endParaRPr lang="en-US" sz="27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760000"/>
                </a:solidFill>
              </a:rPr>
              <a:t>CONSIDERING THE FUTURE</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dirty="0"/>
              <a:t>Although there are nuances, there are basically two positions on the topic of predestination</a:t>
            </a:r>
          </a:p>
          <a:p>
            <a:pPr marL="0" indent="0">
              <a:lnSpc>
                <a:spcPct val="95000"/>
              </a:lnSpc>
              <a:spcBef>
                <a:spcPts val="200"/>
              </a:spcBef>
              <a:buNone/>
            </a:pPr>
            <a:r>
              <a:rPr lang="en-US" dirty="0"/>
              <a:t>   1.  God has chosen certain people to be saved and</a:t>
            </a:r>
          </a:p>
          <a:p>
            <a:pPr marL="0" indent="0">
              <a:lnSpc>
                <a:spcPct val="95000"/>
              </a:lnSpc>
              <a:spcBef>
                <a:spcPts val="200"/>
              </a:spcBef>
              <a:buNone/>
            </a:pPr>
            <a:r>
              <a:rPr lang="en-US" dirty="0"/>
              <a:t>        other people will not be</a:t>
            </a:r>
          </a:p>
          <a:p>
            <a:pPr marL="0" indent="0">
              <a:lnSpc>
                <a:spcPct val="95000"/>
              </a:lnSpc>
              <a:spcBef>
                <a:spcPts val="200"/>
              </a:spcBef>
              <a:buNone/>
            </a:pPr>
            <a:r>
              <a:rPr lang="en-US" dirty="0"/>
              <a:t>   2.  God has chosen actions by which some people will</a:t>
            </a:r>
          </a:p>
          <a:p>
            <a:pPr marL="0" indent="0">
              <a:lnSpc>
                <a:spcPct val="95000"/>
              </a:lnSpc>
              <a:spcBef>
                <a:spcPts val="200"/>
              </a:spcBef>
              <a:buNone/>
            </a:pPr>
            <a:r>
              <a:rPr lang="en-US" dirty="0"/>
              <a:t>        be saved and other people will not be</a:t>
            </a:r>
          </a:p>
          <a:p>
            <a:pPr>
              <a:lnSpc>
                <a:spcPct val="95000"/>
              </a:lnSpc>
              <a:spcBef>
                <a:spcPts val="200"/>
              </a:spcBef>
            </a:pPr>
            <a:r>
              <a:rPr lang="en-US" b="1" dirty="0"/>
              <a:t>Calvinism: </a:t>
            </a:r>
            <a:r>
              <a:rPr lang="en-US" dirty="0"/>
              <a:t>God determined before the foundation of the world the eternal fate of each believer</a:t>
            </a:r>
          </a:p>
          <a:p>
            <a:pPr>
              <a:lnSpc>
                <a:spcPct val="95000"/>
              </a:lnSpc>
              <a:spcBef>
                <a:spcPts val="200"/>
              </a:spcBef>
            </a:pPr>
            <a:r>
              <a:rPr lang="en-US" b="1" dirty="0"/>
              <a:t>Arminianism: </a:t>
            </a:r>
            <a:r>
              <a:rPr lang="en-US" dirty="0"/>
              <a:t>God determined the action before the foundation of the world that would be required for salvation; God knew in advance who would choose it</a:t>
            </a:r>
          </a:p>
          <a:p>
            <a:pPr>
              <a:lnSpc>
                <a:spcPct val="95000"/>
              </a:lnSpc>
              <a:spcBef>
                <a:spcPts val="200"/>
              </a:spcBef>
            </a:pPr>
            <a:r>
              <a:rPr lang="en-US" dirty="0"/>
              <a:t>Predestination: </a:t>
            </a:r>
            <a:r>
              <a:rPr lang="en-US" i="1" dirty="0" err="1"/>
              <a:t>proorizo</a:t>
            </a:r>
            <a:r>
              <a:rPr lang="en-US" i="1" dirty="0"/>
              <a:t>: </a:t>
            </a:r>
            <a:r>
              <a:rPr lang="en-US" dirty="0"/>
              <a:t>to limit in advance: requires a limiting factor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CHOOSING</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t>Ephesians 1:3-6 </a:t>
            </a:r>
            <a:r>
              <a:rPr lang="en-US" dirty="0"/>
              <a:t> Blessed </a:t>
            </a:r>
            <a:r>
              <a:rPr lang="en-US" i="1" dirty="0"/>
              <a:t>be</a:t>
            </a:r>
            <a:r>
              <a:rPr lang="en-US" dirty="0"/>
              <a:t> the God and Father of our Lord Jesus Christ, who has blessed us with every spiritual blessing in the heavenly </a:t>
            </a:r>
            <a:r>
              <a:rPr lang="en-US" i="1" dirty="0"/>
              <a:t>places</a:t>
            </a:r>
            <a:r>
              <a:rPr lang="en-US" dirty="0"/>
              <a:t> in Christ, just as He </a:t>
            </a:r>
            <a:r>
              <a:rPr lang="en-US" b="1" dirty="0"/>
              <a:t>chose</a:t>
            </a:r>
            <a:r>
              <a:rPr lang="en-US" dirty="0"/>
              <a:t> us </a:t>
            </a:r>
            <a:r>
              <a:rPr lang="en-US" b="1" dirty="0"/>
              <a:t>in Him </a:t>
            </a:r>
            <a:r>
              <a:rPr lang="en-US" dirty="0"/>
              <a:t>before the foundation of the world, that we would be holy and blameless before Him. In love He predestined us to adoption as sons through Jesus Christ to Himself, according to the kind intention of His will, to the praise of the glory of His grace, which He freely bestowed on us in the Beloved. </a:t>
            </a:r>
          </a:p>
          <a:p>
            <a:pPr>
              <a:lnSpc>
                <a:spcPct val="90000"/>
              </a:lnSpc>
              <a:spcBef>
                <a:spcPts val="200"/>
              </a:spcBef>
            </a:pPr>
            <a:r>
              <a:rPr lang="en-US" dirty="0"/>
              <a:t>Chose: </a:t>
            </a:r>
            <a:r>
              <a:rPr lang="en-US" i="1" dirty="0" err="1"/>
              <a:t>eklego</a:t>
            </a:r>
            <a:r>
              <a:rPr lang="en-US" i="1" dirty="0"/>
              <a:t>: </a:t>
            </a:r>
            <a:r>
              <a:rPr lang="en-US" dirty="0"/>
              <a:t>first aorist middle indicative: to chose out of a larger group</a:t>
            </a:r>
          </a:p>
          <a:p>
            <a:pPr>
              <a:lnSpc>
                <a:spcPct val="90000"/>
              </a:lnSpc>
              <a:spcBef>
                <a:spcPts val="200"/>
              </a:spcBef>
            </a:pPr>
            <a:r>
              <a:rPr lang="en-US" dirty="0"/>
              <a:t>In Him: </a:t>
            </a:r>
            <a:r>
              <a:rPr lang="en-US" i="1" dirty="0" err="1"/>
              <a:t>en</a:t>
            </a:r>
            <a:r>
              <a:rPr lang="en-US" i="1" dirty="0"/>
              <a:t> auto: </a:t>
            </a:r>
            <a:r>
              <a:rPr lang="en-US" dirty="0"/>
              <a:t>because of Him</a:t>
            </a:r>
          </a:p>
          <a:p>
            <a:pPr>
              <a:lnSpc>
                <a:spcPct val="90000"/>
              </a:lnSpc>
              <a:spcBef>
                <a:spcPts val="200"/>
              </a:spcBef>
            </a:pPr>
            <a:r>
              <a:rPr lang="en-US" dirty="0"/>
              <a:t>Our finite minds have difficulty wrapping around the concept of a God who knows the end before the beginning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THE CALLING OF GOD</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b="1" dirty="0"/>
              <a:t>Romans 8:28-30 </a:t>
            </a:r>
            <a:r>
              <a:rPr lang="en-US" dirty="0"/>
              <a:t> And we know that God causes all things to work together for good to those who love God</a:t>
            </a:r>
            <a:r>
              <a:rPr lang="en-US" spc="-150" dirty="0"/>
              <a:t>, to those </a:t>
            </a:r>
            <a:r>
              <a:rPr lang="en-US" dirty="0"/>
              <a:t>who are called according to </a:t>
            </a:r>
            <a:r>
              <a:rPr lang="en-US" i="1" dirty="0"/>
              <a:t>His</a:t>
            </a:r>
            <a:r>
              <a:rPr lang="en-US" dirty="0"/>
              <a:t> purpose. For those whom He foreknew, He also </a:t>
            </a:r>
            <a:r>
              <a:rPr lang="en-US" b="1" dirty="0"/>
              <a:t>predestined</a:t>
            </a:r>
            <a:r>
              <a:rPr lang="en-US" dirty="0"/>
              <a:t> </a:t>
            </a:r>
            <a:r>
              <a:rPr lang="en-US" i="1" dirty="0"/>
              <a:t>to become</a:t>
            </a:r>
            <a:r>
              <a:rPr lang="en-US" dirty="0"/>
              <a:t> conformed to the image of His Son, so that He would be the firstborn among many brethren; and these whom He predestined, He also called; and these whom He called, He also justified; and these whom He justified, He also glorified. </a:t>
            </a:r>
          </a:p>
          <a:p>
            <a:pPr>
              <a:lnSpc>
                <a:spcPct val="95000"/>
              </a:lnSpc>
              <a:spcBef>
                <a:spcPts val="400"/>
              </a:spcBef>
            </a:pPr>
            <a:r>
              <a:rPr lang="en-US" dirty="0"/>
              <a:t>God limited in advance that those who would be saved would be those who accepted Jesus; God knew in advance who they would be</a:t>
            </a:r>
          </a:p>
          <a:p>
            <a:pPr>
              <a:lnSpc>
                <a:spcPct val="95000"/>
              </a:lnSpc>
              <a:spcBef>
                <a:spcPts val="400"/>
              </a:spcBef>
            </a:pPr>
            <a:r>
              <a:rPr lang="en-US" dirty="0"/>
              <a:t>Called: </a:t>
            </a:r>
            <a:r>
              <a:rPr lang="en-US" i="1" dirty="0" err="1"/>
              <a:t>kaleo</a:t>
            </a:r>
            <a:r>
              <a:rPr lang="en-US" i="1" dirty="0"/>
              <a:t>: </a:t>
            </a:r>
            <a:r>
              <a:rPr lang="en-US" dirty="0"/>
              <a:t>invited (requires acceptance RSVP)</a:t>
            </a:r>
          </a:p>
          <a:p>
            <a:pPr>
              <a:lnSpc>
                <a:spcPct val="95000"/>
              </a:lnSpc>
              <a:spcBef>
                <a:spcPts val="400"/>
              </a:spcBef>
            </a:pPr>
            <a:r>
              <a:rPr lang="en-US" dirty="0"/>
              <a:t>Justified: </a:t>
            </a:r>
            <a:r>
              <a:rPr lang="en-US" i="1" dirty="0" err="1"/>
              <a:t>dikaoo</a:t>
            </a:r>
            <a:r>
              <a:rPr lang="en-US" i="1" dirty="0"/>
              <a:t>: </a:t>
            </a:r>
            <a:r>
              <a:rPr lang="en-US" dirty="0"/>
              <a:t>declared to be innocent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FROM THE BEGINNING</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300"/>
              </a:spcBef>
            </a:pPr>
            <a:r>
              <a:rPr lang="en-US" b="1" dirty="0"/>
              <a:t>2 Thessalonians 2:13 </a:t>
            </a:r>
            <a:r>
              <a:rPr lang="en-US" dirty="0"/>
              <a:t>But we should always give thanks to God for you, brethren beloved by the Lord, because God has chosen you from the beginning for salvation through sanctification by the Spirit and faith in the truth. </a:t>
            </a:r>
          </a:p>
          <a:p>
            <a:pPr>
              <a:lnSpc>
                <a:spcPct val="95000"/>
              </a:lnSpc>
              <a:spcBef>
                <a:spcPts val="300"/>
              </a:spcBef>
            </a:pPr>
            <a:r>
              <a:rPr lang="en-US" b="1" dirty="0"/>
              <a:t>Acts 2:22-23 </a:t>
            </a:r>
            <a:r>
              <a:rPr lang="en-US" dirty="0"/>
              <a:t> "Men of Israel, listen to these words: Jesus the </a:t>
            </a:r>
            <a:r>
              <a:rPr lang="en-US" spc="-150" dirty="0"/>
              <a:t>Nazarene, a man </a:t>
            </a:r>
            <a:r>
              <a:rPr lang="en-US" dirty="0"/>
              <a:t>attested to you by God with miracles and wonders and signs which God performed through Him </a:t>
            </a:r>
            <a:r>
              <a:rPr lang="en-US" spc="-150" dirty="0"/>
              <a:t>in your midst, </a:t>
            </a:r>
            <a:r>
              <a:rPr lang="en-US" dirty="0"/>
              <a:t>just as you yourselves know — this </a:t>
            </a:r>
            <a:r>
              <a:rPr lang="en-US" i="1" dirty="0"/>
              <a:t>Man,</a:t>
            </a:r>
            <a:r>
              <a:rPr lang="en-US" dirty="0"/>
              <a:t> delivered over by the predetermined plan and foreknowledge of God, you nailed to a cross by the hands of godless men and put </a:t>
            </a:r>
            <a:r>
              <a:rPr lang="en-US" i="1" dirty="0"/>
              <a:t>Him</a:t>
            </a:r>
            <a:r>
              <a:rPr lang="en-US" dirty="0"/>
              <a:t> to death. </a:t>
            </a:r>
          </a:p>
          <a:p>
            <a:pPr>
              <a:lnSpc>
                <a:spcPct val="95000"/>
              </a:lnSpc>
              <a:spcBef>
                <a:spcPts val="300"/>
              </a:spcBef>
            </a:pPr>
            <a:r>
              <a:rPr lang="en-US" dirty="0"/>
              <a:t>Predetermined: </a:t>
            </a:r>
            <a:r>
              <a:rPr lang="en-US" i="1" dirty="0" err="1"/>
              <a:t>horizo</a:t>
            </a:r>
            <a:r>
              <a:rPr lang="en-US" i="1" dirty="0"/>
              <a:t>: </a:t>
            </a:r>
            <a:r>
              <a:rPr lang="en-US" dirty="0"/>
              <a:t>marked off by set limits</a:t>
            </a:r>
          </a:p>
          <a:p>
            <a:pPr>
              <a:lnSpc>
                <a:spcPct val="95000"/>
              </a:lnSpc>
              <a:spcBef>
                <a:spcPts val="300"/>
              </a:spcBef>
            </a:pPr>
            <a:r>
              <a:rPr lang="en-US" dirty="0"/>
              <a:t>Foreknowledge: </a:t>
            </a:r>
            <a:r>
              <a:rPr lang="en-US" i="1" dirty="0"/>
              <a:t>prognosis: </a:t>
            </a:r>
            <a:r>
              <a:rPr lang="en-US" dirty="0"/>
              <a:t>to know the future</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943600"/>
          </a:xfrm>
        </p:spPr>
        <p:txBody>
          <a:bodyPr>
            <a:noAutofit/>
          </a:bodyPr>
          <a:lstStyle/>
          <a:p>
            <a:pPr>
              <a:lnSpc>
                <a:spcPct val="87000"/>
              </a:lnSpc>
              <a:spcBef>
                <a:spcPts val="0"/>
              </a:spcBef>
            </a:pPr>
            <a:r>
              <a:rPr lang="en-US" dirty="0"/>
              <a:t>Exegesis: to determine what a passage says</a:t>
            </a:r>
          </a:p>
          <a:p>
            <a:pPr>
              <a:lnSpc>
                <a:spcPct val="87000"/>
              </a:lnSpc>
              <a:spcBef>
                <a:spcPts val="0"/>
              </a:spcBef>
            </a:pPr>
            <a:r>
              <a:rPr lang="en-US" dirty="0"/>
              <a:t>Hermeneutics: to determine what a passage means</a:t>
            </a:r>
          </a:p>
          <a:p>
            <a:pPr>
              <a:lnSpc>
                <a:spcPct val="87000"/>
              </a:lnSpc>
              <a:spcBef>
                <a:spcPts val="0"/>
              </a:spcBef>
            </a:pPr>
            <a:r>
              <a:rPr lang="en-US" dirty="0" err="1"/>
              <a:t>Principlization</a:t>
            </a:r>
            <a:r>
              <a:rPr lang="en-US" dirty="0"/>
              <a:t>: to set out the permanent principles</a:t>
            </a:r>
          </a:p>
          <a:p>
            <a:pPr>
              <a:lnSpc>
                <a:spcPct val="87000"/>
              </a:lnSpc>
              <a:spcBef>
                <a:spcPts val="0"/>
              </a:spcBef>
            </a:pPr>
            <a:r>
              <a:rPr lang="en-US" dirty="0"/>
              <a:t>Application: to determine how the permanent principle apply to me</a:t>
            </a:r>
          </a:p>
          <a:p>
            <a:pPr marL="514350" indent="-514350">
              <a:lnSpc>
                <a:spcPct val="87000"/>
              </a:lnSpc>
              <a:spcBef>
                <a:spcPts val="0"/>
              </a:spcBef>
              <a:buAutoNum type="arabicPeriod"/>
            </a:pPr>
            <a:r>
              <a:rPr lang="en-US" b="1" dirty="0"/>
              <a:t>Exegete lexically: </a:t>
            </a:r>
            <a:r>
              <a:rPr lang="en-US" dirty="0"/>
              <a:t>study the meanings of words as</a:t>
            </a:r>
          </a:p>
          <a:p>
            <a:pPr marL="0" indent="0">
              <a:lnSpc>
                <a:spcPct val="87000"/>
              </a:lnSpc>
              <a:spcBef>
                <a:spcPts val="0"/>
              </a:spcBef>
              <a:buNone/>
            </a:pPr>
            <a:r>
              <a:rPr lang="en-US" dirty="0"/>
              <a:t>    they were understood and used by the author</a:t>
            </a:r>
          </a:p>
          <a:p>
            <a:pPr marL="514350" indent="-514350">
              <a:lnSpc>
                <a:spcPct val="87000"/>
              </a:lnSpc>
              <a:spcBef>
                <a:spcPts val="0"/>
              </a:spcBef>
              <a:buAutoNum type="arabicPeriod" startAt="2"/>
            </a:pPr>
            <a:r>
              <a:rPr lang="en-US" b="1" dirty="0"/>
              <a:t>Exegete syntactically: </a:t>
            </a:r>
            <a:r>
              <a:rPr lang="en-US" dirty="0"/>
              <a:t>understand the grammar as it was used by the original author</a:t>
            </a:r>
          </a:p>
          <a:p>
            <a:pPr marL="514350" indent="-514350">
              <a:lnSpc>
                <a:spcPct val="87000"/>
              </a:lnSpc>
              <a:spcBef>
                <a:spcPts val="0"/>
              </a:spcBef>
              <a:buAutoNum type="arabicPeriod" startAt="2"/>
            </a:pPr>
            <a:r>
              <a:rPr lang="en-US" b="1" dirty="0"/>
              <a:t>Exegete historically: </a:t>
            </a:r>
            <a:r>
              <a:rPr lang="en-US" dirty="0"/>
              <a:t>study the historical background of the author and his/her audience</a:t>
            </a:r>
          </a:p>
          <a:p>
            <a:pPr marL="514350" indent="-514350">
              <a:lnSpc>
                <a:spcPct val="87000"/>
              </a:lnSpc>
              <a:spcBef>
                <a:spcPts val="0"/>
              </a:spcBef>
              <a:buAutoNum type="arabicPeriod" startAt="2"/>
            </a:pPr>
            <a:r>
              <a:rPr lang="en-US" b="1" dirty="0"/>
              <a:t>Exegete contextually: </a:t>
            </a:r>
            <a:r>
              <a:rPr lang="en-US" dirty="0"/>
              <a:t>study the passage in its context</a:t>
            </a:r>
          </a:p>
          <a:p>
            <a:pPr marL="514350" indent="-514350">
              <a:lnSpc>
                <a:spcPct val="87000"/>
              </a:lnSpc>
              <a:spcBef>
                <a:spcPts val="0"/>
              </a:spcBef>
              <a:buAutoNum type="arabicPeriod" startAt="2"/>
            </a:pPr>
            <a:r>
              <a:rPr lang="en-US" b="1" dirty="0"/>
              <a:t>Exegete harmoniously: </a:t>
            </a:r>
            <a:r>
              <a:rPr lang="en-US" dirty="0"/>
              <a:t>the passage should not be found to contradict other passages of scripture</a:t>
            </a:r>
          </a:p>
        </p:txBody>
      </p:sp>
      <p:sp>
        <p:nvSpPr>
          <p:cNvPr id="5" name="Title 4">
            <a:extLst>
              <a:ext uri="{FF2B5EF4-FFF2-40B4-BE49-F238E27FC236}">
                <a16:creationId xmlns:a16="http://schemas.microsoft.com/office/drawing/2014/main" id="{6DF4D45B-CA31-4A56-BEA6-31582444CBA9}"/>
              </a:ext>
            </a:extLst>
          </p:cNvPr>
          <p:cNvSpPr>
            <a:spLocks noGrp="1"/>
          </p:cNvSpPr>
          <p:nvPr>
            <p:ph type="title"/>
          </p:nvPr>
        </p:nvSpPr>
        <p:spPr/>
        <p:txBody>
          <a:bodyPr/>
          <a:lstStyle/>
          <a:p>
            <a:r>
              <a:rPr lang="en-US" dirty="0">
                <a:solidFill>
                  <a:srgbClr val="760000"/>
                </a:solidFill>
              </a:rPr>
              <a:t>5 PRINCIPLES OF EXEGESIS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WILL EVERYONE BE SAVED?</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t>1 Timothy 2:1-4 </a:t>
            </a:r>
            <a:r>
              <a:rPr lang="en-US" dirty="0"/>
              <a:t>First of all, then, I urge that entreaties </a:t>
            </a:r>
            <a:r>
              <a:rPr lang="en-US" i="1" dirty="0"/>
              <a:t>and</a:t>
            </a:r>
            <a:r>
              <a:rPr lang="en-US" dirty="0"/>
              <a:t> prayers, petitions </a:t>
            </a:r>
            <a:r>
              <a:rPr lang="en-US" i="1" dirty="0"/>
              <a:t>and</a:t>
            </a:r>
            <a:r>
              <a:rPr lang="en-US" dirty="0"/>
              <a:t> thanksgivings, be made on behalf of all men, for kings and all who are in authority, so that we may lead a tranquil and quiet life in all godliness and dignity. This is good and acceptable in the sight of God our Savior, who </a:t>
            </a:r>
            <a:r>
              <a:rPr lang="en-US" b="1" dirty="0"/>
              <a:t>desires</a:t>
            </a:r>
            <a:r>
              <a:rPr lang="en-US" dirty="0"/>
              <a:t> all men to be saved and to come to the knowledge of the truth. </a:t>
            </a:r>
          </a:p>
          <a:p>
            <a:pPr>
              <a:lnSpc>
                <a:spcPct val="90000"/>
              </a:lnSpc>
              <a:spcBef>
                <a:spcPts val="200"/>
              </a:spcBef>
            </a:pPr>
            <a:r>
              <a:rPr lang="en-US" dirty="0"/>
              <a:t>Desires: </a:t>
            </a:r>
            <a:r>
              <a:rPr lang="en-US" i="1" dirty="0" err="1"/>
              <a:t>thelo</a:t>
            </a:r>
            <a:r>
              <a:rPr lang="en-US" i="1" dirty="0"/>
              <a:t>: </a:t>
            </a:r>
            <a:r>
              <a:rPr lang="en-US" dirty="0"/>
              <a:t>to be willing</a:t>
            </a:r>
          </a:p>
          <a:p>
            <a:pPr>
              <a:lnSpc>
                <a:spcPct val="90000"/>
              </a:lnSpc>
              <a:spcBef>
                <a:spcPts val="200"/>
              </a:spcBef>
            </a:pPr>
            <a:r>
              <a:rPr lang="en-US" b="1" dirty="0"/>
              <a:t>2 Peter 3:9 </a:t>
            </a:r>
            <a:r>
              <a:rPr lang="en-US" dirty="0"/>
              <a:t>The Lord is not slow about His promise, as some count slowness, but is patient toward you, not wishing for any to perish but for all to come to repentance. </a:t>
            </a:r>
          </a:p>
          <a:p>
            <a:pPr>
              <a:lnSpc>
                <a:spcPct val="90000"/>
              </a:lnSpc>
              <a:spcBef>
                <a:spcPts val="200"/>
              </a:spcBef>
            </a:pPr>
            <a:r>
              <a:rPr lang="en-US" dirty="0"/>
              <a:t>Wishing: </a:t>
            </a:r>
            <a:r>
              <a:rPr lang="en-US" i="1" dirty="0" err="1"/>
              <a:t>boulomai</a:t>
            </a:r>
            <a:r>
              <a:rPr lang="en-US" i="1" dirty="0"/>
              <a:t>: </a:t>
            </a:r>
            <a:r>
              <a:rPr lang="en-US" dirty="0"/>
              <a:t>wanting, desiring</a:t>
            </a:r>
            <a:br>
              <a:rPr lang="en-US" dirty="0"/>
            </a:br>
            <a:endParaRPr lang="en-US" dirty="0"/>
          </a:p>
          <a:p>
            <a:pPr>
              <a:lnSpc>
                <a:spcPct val="90000"/>
              </a:lnSpc>
              <a:spcBef>
                <a:spcPts val="2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THOSE WHO PERISH</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pPr>
            <a:r>
              <a:rPr lang="en-US" b="1" dirty="0"/>
              <a:t>Acts 10:34-35 </a:t>
            </a:r>
            <a:r>
              <a:rPr lang="en-US" dirty="0"/>
              <a:t> Opening his mouth, Peter said: "I most certainly understand </a:t>
            </a:r>
            <a:r>
              <a:rPr lang="en-US" i="1" dirty="0"/>
              <a:t>now</a:t>
            </a:r>
            <a:r>
              <a:rPr lang="en-US" dirty="0"/>
              <a:t> that God is not one to show partiality, but in every nation the man who fears Him and does what is right is </a:t>
            </a:r>
            <a:r>
              <a:rPr lang="en-US" b="1" dirty="0"/>
              <a:t>welcome</a:t>
            </a:r>
            <a:r>
              <a:rPr lang="en-US" dirty="0"/>
              <a:t> to Him. </a:t>
            </a:r>
          </a:p>
          <a:p>
            <a:pPr>
              <a:lnSpc>
                <a:spcPct val="90000"/>
              </a:lnSpc>
              <a:spcBef>
                <a:spcPts val="0"/>
              </a:spcBef>
            </a:pPr>
            <a:r>
              <a:rPr lang="en-US" dirty="0"/>
              <a:t>Welcome: </a:t>
            </a:r>
            <a:r>
              <a:rPr lang="en-US" i="1" dirty="0" err="1"/>
              <a:t>dektos</a:t>
            </a:r>
            <a:r>
              <a:rPr lang="en-US" i="1" dirty="0"/>
              <a:t>: </a:t>
            </a:r>
            <a:r>
              <a:rPr lang="en-US" dirty="0"/>
              <a:t>acceptable</a:t>
            </a:r>
          </a:p>
          <a:p>
            <a:pPr>
              <a:lnSpc>
                <a:spcPct val="90000"/>
              </a:lnSpc>
              <a:spcBef>
                <a:spcPts val="0"/>
              </a:spcBef>
            </a:pPr>
            <a:r>
              <a:rPr lang="en-US" b="1" dirty="0"/>
              <a:t>2 Corinthians 4:3-4 </a:t>
            </a:r>
            <a:r>
              <a:rPr lang="en-US" dirty="0"/>
              <a:t>And even if our gospel is veiled, it is veiled to those who are </a:t>
            </a:r>
            <a:r>
              <a:rPr lang="en-US" b="1" dirty="0"/>
              <a:t>perishing</a:t>
            </a:r>
            <a:r>
              <a:rPr lang="en-US" dirty="0"/>
              <a:t>, in whose case the god of this world has blinded the minds of the unbelieving so that they might not see the light of the gospel of the glory of Christ, who is the image of God. </a:t>
            </a:r>
          </a:p>
          <a:p>
            <a:pPr>
              <a:lnSpc>
                <a:spcPct val="90000"/>
              </a:lnSpc>
              <a:spcBef>
                <a:spcPts val="0"/>
              </a:spcBef>
            </a:pPr>
            <a:r>
              <a:rPr lang="en-US" dirty="0"/>
              <a:t>Perishing: </a:t>
            </a:r>
            <a:r>
              <a:rPr lang="en-US" i="1" dirty="0" err="1"/>
              <a:t>apollumi</a:t>
            </a:r>
            <a:r>
              <a:rPr lang="en-US" i="1" dirty="0"/>
              <a:t>: </a:t>
            </a:r>
            <a:r>
              <a:rPr lang="en-US" dirty="0"/>
              <a:t>destroyed, lost</a:t>
            </a:r>
          </a:p>
          <a:p>
            <a:pPr>
              <a:lnSpc>
                <a:spcPct val="90000"/>
              </a:lnSpc>
              <a:spcBef>
                <a:spcPts val="0"/>
              </a:spcBef>
            </a:pPr>
            <a:r>
              <a:rPr lang="en-US" dirty="0"/>
              <a:t>Unbelieving: </a:t>
            </a:r>
            <a:r>
              <a:rPr lang="en-US" i="1" dirty="0" err="1"/>
              <a:t>apistos</a:t>
            </a:r>
            <a:r>
              <a:rPr lang="en-US" i="1" dirty="0"/>
              <a:t>:  </a:t>
            </a:r>
            <a:r>
              <a:rPr lang="en-US" dirty="0"/>
              <a:t>with no faith</a:t>
            </a:r>
          </a:p>
          <a:p>
            <a:pPr>
              <a:lnSpc>
                <a:spcPct val="90000"/>
              </a:lnSpc>
              <a:spcBef>
                <a:spcPts val="0"/>
              </a:spcBef>
            </a:pPr>
            <a:r>
              <a:rPr lang="en-US" dirty="0"/>
              <a:t>Does this sound like everyone will be saved?</a:t>
            </a:r>
          </a:p>
          <a:p>
            <a:pPr>
              <a:lnSpc>
                <a:spcPct val="90000"/>
              </a:lnSpc>
              <a:spcBef>
                <a:spcPts val="0"/>
              </a:spcBef>
            </a:pPr>
            <a:r>
              <a:rPr lang="en-US" dirty="0"/>
              <a:t>If so, then who is in hell?</a:t>
            </a:r>
          </a:p>
          <a:p>
            <a:pPr>
              <a:lnSpc>
                <a:spcPct val="90000"/>
              </a:lnSpc>
              <a:spcBef>
                <a:spcPts val="0"/>
              </a:spcBef>
            </a:pPr>
            <a:endParaRPr lang="en-US" dirty="0"/>
          </a:p>
          <a:p>
            <a:pPr>
              <a:lnSpc>
                <a:spcPct val="90000"/>
              </a:lnSpc>
              <a:spcBef>
                <a:spcPts val="0"/>
              </a:spcBef>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6469</TotalTime>
  <Words>1503</Words>
  <Application>Microsoft Office PowerPoint</Application>
  <PresentationFormat>On-screen Show (4:3)</PresentationFormat>
  <Paragraphs>73</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Tahoma</vt:lpstr>
      <vt:lpstr>Office Theme</vt:lpstr>
      <vt:lpstr>PowerPoint Presentation</vt:lpstr>
      <vt:lpstr>VERSE FOR THE JOURNEY</vt:lpstr>
      <vt:lpstr>CONSIDERING THE FUTURE</vt:lpstr>
      <vt:lpstr>CHOOSING</vt:lpstr>
      <vt:lpstr>THE CALLING OF GOD</vt:lpstr>
      <vt:lpstr>FROM THE BEGINNING</vt:lpstr>
      <vt:lpstr>5 PRINCIPLES OF EXEGESIS</vt:lpstr>
      <vt:lpstr>WILL EVERYONE BE SAVED?</vt:lpstr>
      <vt:lpstr>THOSE WHO PERISH</vt:lpstr>
      <vt:lpstr>THE FAULTY ARGUMENT</vt:lpstr>
      <vt:lpstr>ETERNALLY LOST</vt:lpstr>
      <vt:lpstr>SUMMARIZING</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65</cp:revision>
  <cp:lastPrinted>2020-02-13T22:07:50Z</cp:lastPrinted>
  <dcterms:created xsi:type="dcterms:W3CDTF">2019-12-26T17:16:16Z</dcterms:created>
  <dcterms:modified xsi:type="dcterms:W3CDTF">2020-02-13T22:11:14Z</dcterms:modified>
</cp:coreProperties>
</file>