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7" r:id="rId2"/>
    <p:sldId id="258" r:id="rId3"/>
    <p:sldId id="259" r:id="rId4"/>
    <p:sldId id="260" r:id="rId5"/>
    <p:sldId id="265" r:id="rId6"/>
    <p:sldId id="266" r:id="rId7"/>
    <p:sldId id="262" r:id="rId8"/>
    <p:sldId id="263" r:id="rId9"/>
    <p:sldId id="264" r:id="rId10"/>
    <p:sldId id="268" r:id="rId11"/>
    <p:sldId id="267" r:id="rId12"/>
    <p:sldId id="269"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25" d="100"/>
        <a:sy n="125"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F512D1E7-5F73-4DD7-941C-69530ABD1F59}" type="datetimeFigureOut">
              <a:rPr lang="en-US" smtClean="0"/>
              <a:pPr/>
              <a:t>2/2/2020</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F16656F7-342E-4EFF-ADA6-66AD2387F4E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EEAC3514-30FA-49F4-9DC2-C861B2E6FDBA}" type="datetimeFigureOut">
              <a:rPr lang="en-US" smtClean="0"/>
              <a:pPr/>
              <a:t>2/2/2020</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8F9C4B4B-E463-459B-8560-1BE4240CDDF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9C4B4B-E463-459B-8560-1BE4240CDDF5}" type="slidenum">
              <a:rPr lang="en-US" smtClean="0"/>
              <a:pPr/>
              <a:t>2</a:t>
            </a:fld>
            <a:endParaRPr lang="en-US"/>
          </a:p>
        </p:txBody>
      </p:sp>
    </p:spTree>
    <p:extLst>
      <p:ext uri="{BB962C8B-B14F-4D97-AF65-F5344CB8AC3E}">
        <p14:creationId xmlns:p14="http://schemas.microsoft.com/office/powerpoint/2010/main" val="2181143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fAIT</a:t>
            </a:r>
            <a:endParaRPr lang="en-US" dirty="0"/>
          </a:p>
        </p:txBody>
      </p:sp>
      <p:sp>
        <p:nvSpPr>
          <p:cNvPr id="4" name="Slide Number Placeholder 3"/>
          <p:cNvSpPr>
            <a:spLocks noGrp="1"/>
          </p:cNvSpPr>
          <p:nvPr>
            <p:ph type="sldNum" sz="quarter" idx="10"/>
          </p:nvPr>
        </p:nvSpPr>
        <p:spPr/>
        <p:txBody>
          <a:bodyPr/>
          <a:lstStyle/>
          <a:p>
            <a:fld id="{8F9C4B4B-E463-459B-8560-1BE4240CDDF5}" type="slidenum">
              <a:rPr lang="en-US" smtClean="0"/>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9C4B4B-E463-459B-8560-1BE4240CDDF5}" type="slidenum">
              <a:rPr lang="en-US" smtClean="0"/>
              <a:pPr/>
              <a:t>9</a:t>
            </a:fld>
            <a:endParaRPr lang="en-US"/>
          </a:p>
        </p:txBody>
      </p:sp>
    </p:spTree>
    <p:extLst>
      <p:ext uri="{BB962C8B-B14F-4D97-AF65-F5344CB8AC3E}">
        <p14:creationId xmlns:p14="http://schemas.microsoft.com/office/powerpoint/2010/main" val="1300313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28D327F-9F3B-40DB-B229-6A7F473B5CE5}"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8D327F-9F3B-40DB-B229-6A7F473B5CE5}"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8D327F-9F3B-40DB-B229-6A7F473B5CE5}"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lvl1pPr>
              <a:defRPr>
                <a:solidFill>
                  <a:srgbClr val="C00000"/>
                </a:solidFill>
                <a:latin typeface="Tahoma" pitchFamily="34" charset="0"/>
                <a:ea typeface="Tahoma" pitchFamily="34" charset="0"/>
                <a:cs typeface="Tahoma" pitchFamily="34" charset="0"/>
              </a:defRPr>
            </a:lvl1pPr>
          </a:lstStyle>
          <a:p>
            <a:r>
              <a:rPr lang="en-US" dirty="0"/>
              <a:t>Click to edit Master title style</a:t>
            </a:r>
          </a:p>
        </p:txBody>
      </p:sp>
      <p:sp>
        <p:nvSpPr>
          <p:cNvPr id="3" name="Content Placeholder 2"/>
          <p:cNvSpPr>
            <a:spLocks noGrp="1"/>
          </p:cNvSpPr>
          <p:nvPr>
            <p:ph idx="1"/>
          </p:nvPr>
        </p:nvSpPr>
        <p:spPr>
          <a:xfrm>
            <a:off x="0" y="1066800"/>
            <a:ext cx="9144000" cy="5791200"/>
          </a:xfrm>
        </p:spPr>
        <p:txBody>
          <a:bodyPr>
            <a:normAutofit/>
          </a:bodyPr>
          <a:lstStyle>
            <a:lvl1pPr>
              <a:buFont typeface="Courier New" pitchFamily="49" charset="0"/>
              <a:buChar char="o"/>
              <a:defRPr sz="2800">
                <a:solidFill>
                  <a:srgbClr val="760000"/>
                </a:solidFill>
                <a:latin typeface="Tahoma" pitchFamily="34" charset="0"/>
                <a:ea typeface="Tahoma" pitchFamily="34" charset="0"/>
                <a:cs typeface="Tahoma" pitchFamily="34" charset="0"/>
              </a:defRPr>
            </a:lvl1pPr>
            <a:lvl2pPr>
              <a:buFont typeface="Courier New" pitchFamily="49" charset="0"/>
              <a:buChar char="o"/>
              <a:defRPr sz="2800">
                <a:solidFill>
                  <a:srgbClr val="760000"/>
                </a:solidFill>
                <a:latin typeface="Tahoma" pitchFamily="34" charset="0"/>
                <a:ea typeface="Tahoma" pitchFamily="34" charset="0"/>
                <a:cs typeface="Tahoma" pitchFamily="34" charset="0"/>
              </a:defRPr>
            </a:lvl2pPr>
            <a:lvl3pPr>
              <a:buFont typeface="Courier New" pitchFamily="49" charset="0"/>
              <a:buChar char="o"/>
              <a:defRPr sz="2800">
                <a:solidFill>
                  <a:srgbClr val="760000"/>
                </a:solidFill>
                <a:latin typeface="Tahoma" pitchFamily="34" charset="0"/>
                <a:ea typeface="Tahoma" pitchFamily="34" charset="0"/>
                <a:cs typeface="Tahoma" pitchFamily="34" charset="0"/>
              </a:defRPr>
            </a:lvl3pPr>
            <a:lvl4pPr>
              <a:buFont typeface="Courier New" pitchFamily="49" charset="0"/>
              <a:buChar char="o"/>
              <a:defRPr sz="2800">
                <a:solidFill>
                  <a:srgbClr val="760000"/>
                </a:solidFill>
                <a:latin typeface="Tahoma" pitchFamily="34" charset="0"/>
                <a:ea typeface="Tahoma" pitchFamily="34" charset="0"/>
                <a:cs typeface="Tahoma" pitchFamily="34" charset="0"/>
              </a:defRPr>
            </a:lvl4pPr>
            <a:lvl5pPr>
              <a:buFont typeface="Courier New" pitchFamily="49" charset="0"/>
              <a:buChar char="o"/>
              <a:defRPr sz="2800">
                <a:solidFill>
                  <a:srgbClr val="760000"/>
                </a:solidFill>
                <a:latin typeface="Tahoma" pitchFamily="34" charset="0"/>
                <a:ea typeface="Tahoma" pitchFamily="34" charset="0"/>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8D327F-9F3B-40DB-B229-6A7F473B5CE5}"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8D327F-9F3B-40DB-B229-6A7F473B5CE5}" type="datetimeFigureOut">
              <a:rPr lang="en-US" smtClean="0"/>
              <a:pPr/>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28D327F-9F3B-40DB-B229-6A7F473B5CE5}" type="datetimeFigureOut">
              <a:rPr lang="en-US" smtClean="0"/>
              <a:pPr/>
              <a:t>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28D327F-9F3B-40DB-B229-6A7F473B5CE5}" type="datetimeFigureOut">
              <a:rPr lang="en-US" smtClean="0"/>
              <a:pPr/>
              <a:t>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8D327F-9F3B-40DB-B229-6A7F473B5CE5}" type="datetimeFigureOut">
              <a:rPr lang="en-US" smtClean="0"/>
              <a:pPr/>
              <a:t>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8D327F-9F3B-40DB-B229-6A7F473B5CE5}" type="datetimeFigureOut">
              <a:rPr lang="en-US" smtClean="0"/>
              <a:pPr/>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8D327F-9F3B-40DB-B229-6A7F473B5CE5}" type="datetimeFigureOut">
              <a:rPr lang="en-US" smtClean="0"/>
              <a:pPr/>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D327F-9F3B-40DB-B229-6A7F473B5CE5}" type="datetimeFigureOut">
              <a:rPr lang="en-US" smtClean="0"/>
              <a:pPr/>
              <a:t>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896A1A-D907-40BF-B9EF-A777FF20F6F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cstate="print"/>
          <a:srcRect/>
          <a:stretch>
            <a:fillRect/>
          </a:stretch>
        </p:blipFill>
        <p:spPr bwMode="auto">
          <a:xfrm>
            <a:off x="-4234" y="-1"/>
            <a:ext cx="9148234" cy="6861175"/>
          </a:xfrm>
          <a:prstGeom prst="rect">
            <a:avLst/>
          </a:prstGeom>
          <a:noFill/>
          <a:ln w="9525">
            <a:noFill/>
            <a:miter lim="800000"/>
            <a:headEnd/>
            <a:tailEnd/>
          </a:ln>
          <a:effectLst/>
        </p:spPr>
      </p:pic>
      <p:sp>
        <p:nvSpPr>
          <p:cNvPr id="5" name="TextBox 4"/>
          <p:cNvSpPr txBox="1"/>
          <p:nvPr/>
        </p:nvSpPr>
        <p:spPr>
          <a:xfrm>
            <a:off x="6858000" y="6248400"/>
            <a:ext cx="990977" cy="369332"/>
          </a:xfrm>
          <a:prstGeom prst="rect">
            <a:avLst/>
          </a:prstGeom>
          <a:noFill/>
        </p:spPr>
        <p:txBody>
          <a:bodyPr wrap="none" rtlCol="0">
            <a:spAutoFit/>
          </a:bodyPr>
          <a:lstStyle/>
          <a:p>
            <a:r>
              <a:rPr lang="en-US" dirty="0"/>
              <a:t>Lesson 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60000"/>
                </a:solidFill>
              </a:rPr>
              <a:t>THINGS OF IMPORTANCE</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0"/>
              </a:spcBef>
            </a:pPr>
            <a:r>
              <a:rPr lang="en-US" dirty="0"/>
              <a:t>Jesus paid the price for the redemption of all that was required of a kinsman redeemer</a:t>
            </a:r>
          </a:p>
          <a:p>
            <a:pPr marL="0" indent="0">
              <a:lnSpc>
                <a:spcPct val="90000"/>
              </a:lnSpc>
              <a:spcBef>
                <a:spcPts val="0"/>
              </a:spcBef>
              <a:buNone/>
            </a:pPr>
            <a:r>
              <a:rPr lang="en-US" dirty="0"/>
              <a:t>             guardingthetruth.org   A Unique Redeemer</a:t>
            </a:r>
          </a:p>
          <a:p>
            <a:pPr>
              <a:lnSpc>
                <a:spcPct val="90000"/>
              </a:lnSpc>
              <a:spcBef>
                <a:spcPts val="0"/>
              </a:spcBef>
            </a:pPr>
            <a:r>
              <a:rPr lang="en-US" dirty="0"/>
              <a:t>The ways that we understand prophecy are shaped by  correlation between Old and New Testament authors</a:t>
            </a:r>
          </a:p>
          <a:p>
            <a:pPr>
              <a:lnSpc>
                <a:spcPct val="90000"/>
              </a:lnSpc>
              <a:spcBef>
                <a:spcPts val="0"/>
              </a:spcBef>
            </a:pPr>
            <a:r>
              <a:rPr lang="en-US" b="1" dirty="0"/>
              <a:t>Daniel 9:24-25 </a:t>
            </a:r>
            <a:r>
              <a:rPr lang="en-US" dirty="0"/>
              <a:t> "Seventy weeks have been decreed for your people and your holy city, to finish the trans-</a:t>
            </a:r>
            <a:r>
              <a:rPr lang="en-US" dirty="0" err="1"/>
              <a:t>gression</a:t>
            </a:r>
            <a:r>
              <a:rPr lang="en-US" dirty="0"/>
              <a:t>, to make an end of sin, to make atonement for iniquity, to bring in everlasting righteousness, to seal up vision and prophecy and to anoint the most holy </a:t>
            </a:r>
            <a:r>
              <a:rPr lang="en-US" i="1" dirty="0"/>
              <a:t>place.</a:t>
            </a:r>
            <a:r>
              <a:rPr lang="en-US" dirty="0"/>
              <a:t> So you are to know and discern </a:t>
            </a:r>
            <a:r>
              <a:rPr lang="en-US" i="1" dirty="0"/>
              <a:t>that</a:t>
            </a:r>
            <a:r>
              <a:rPr lang="en-US" dirty="0"/>
              <a:t> from the issuing of a decree to restore and rebuild Jerusalem until Messiah the Prince </a:t>
            </a:r>
            <a:r>
              <a:rPr lang="en-US" i="1" dirty="0"/>
              <a:t>there will be</a:t>
            </a:r>
            <a:r>
              <a:rPr lang="en-US" dirty="0"/>
              <a:t> seven weeks and sixty-two weeks; it will be built again, with plaza and moat, even in times of distress. </a:t>
            </a:r>
            <a:br>
              <a:rPr lang="en-US" dirty="0"/>
            </a:br>
            <a:endParaRPr lang="en-US" dirty="0"/>
          </a:p>
          <a:p>
            <a:pPr>
              <a:lnSpc>
                <a:spcPct val="90000"/>
              </a:lnSpc>
              <a:spcBef>
                <a:spcPts val="0"/>
              </a:spcBef>
            </a:pPr>
            <a:endParaRPr lang="en-US" dirty="0"/>
          </a:p>
          <a:p>
            <a:pPr>
              <a:lnSpc>
                <a:spcPct val="90000"/>
              </a:lnSpc>
              <a:spcBef>
                <a:spcPts val="0"/>
              </a:spcBef>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a:solidFill>
                  <a:srgbClr val="760000"/>
                </a:solidFill>
              </a:rPr>
              <a:t>THE ANTICHRIST</a:t>
            </a:r>
          </a:p>
        </p:txBody>
      </p:sp>
      <p:sp>
        <p:nvSpPr>
          <p:cNvPr id="3" name="Content Placeholder 2"/>
          <p:cNvSpPr>
            <a:spLocks noGrp="1"/>
          </p:cNvSpPr>
          <p:nvPr>
            <p:ph idx="1"/>
          </p:nvPr>
        </p:nvSpPr>
        <p:spPr>
          <a:xfrm>
            <a:off x="0" y="990600"/>
            <a:ext cx="9144000" cy="5867400"/>
          </a:xfrm>
        </p:spPr>
        <p:txBody>
          <a:bodyPr>
            <a:noAutofit/>
          </a:bodyPr>
          <a:lstStyle/>
          <a:p>
            <a:pPr>
              <a:lnSpc>
                <a:spcPct val="95000"/>
              </a:lnSpc>
              <a:spcBef>
                <a:spcPts val="200"/>
              </a:spcBef>
            </a:pPr>
            <a:r>
              <a:rPr lang="en-US" b="1" dirty="0"/>
              <a:t>Daniel 9:26-27 </a:t>
            </a:r>
            <a:r>
              <a:rPr lang="en-US" dirty="0"/>
              <a:t> "Then after the sixty-two weeks the Messiah will be cut off and have nothing; the people of the prince who is to come will destroy the city and the sanctuary. And its end </a:t>
            </a:r>
            <a:r>
              <a:rPr lang="en-US" i="1" dirty="0"/>
              <a:t>will come</a:t>
            </a:r>
            <a:r>
              <a:rPr lang="en-US" dirty="0"/>
              <a:t> with a flood; even </a:t>
            </a:r>
            <a:r>
              <a:rPr lang="en-US" spc="-150" dirty="0"/>
              <a:t>to the end </a:t>
            </a:r>
            <a:r>
              <a:rPr lang="en-US" dirty="0"/>
              <a:t>there will be war</a:t>
            </a:r>
            <a:r>
              <a:rPr lang="en-US" spc="-150" dirty="0"/>
              <a:t>; desolations </a:t>
            </a:r>
            <a:r>
              <a:rPr lang="en-US" dirty="0"/>
              <a:t>are determined. And he will make a firm covenant with the many for </a:t>
            </a:r>
            <a:r>
              <a:rPr lang="en-US" u="sng" dirty="0">
                <a:effectLst>
                  <a:outerShdw blurRad="38100" dist="38100" dir="2700000" algn="tl">
                    <a:srgbClr val="000000">
                      <a:alpha val="43137"/>
                    </a:srgbClr>
                  </a:outerShdw>
                </a:effectLst>
              </a:rPr>
              <a:t>one week,</a:t>
            </a:r>
            <a:r>
              <a:rPr lang="en-US" dirty="0"/>
              <a:t> but in the middle of the week he will put a stop to sacrifice and grain offering; and on the wing of abominations </a:t>
            </a:r>
            <a:r>
              <a:rPr lang="en-US" i="1" dirty="0"/>
              <a:t>will come</a:t>
            </a:r>
            <a:r>
              <a:rPr lang="en-US" dirty="0"/>
              <a:t> one who makes desolate, even until a complete destruction, one that is decreed, is poured out on the one who makes desolate." </a:t>
            </a:r>
          </a:p>
          <a:p>
            <a:pPr>
              <a:lnSpc>
                <a:spcPct val="95000"/>
              </a:lnSpc>
              <a:spcBef>
                <a:spcPts val="200"/>
              </a:spcBef>
            </a:pPr>
            <a:r>
              <a:rPr lang="en-US" dirty="0"/>
              <a:t>When we see two periods of 42 months in Revelation, we realize that these prophecies corroborate each other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a:solidFill>
                  <a:srgbClr val="760000"/>
                </a:solidFill>
              </a:rPr>
              <a:t>ABOUT JESUS</a:t>
            </a:r>
          </a:p>
        </p:txBody>
      </p:sp>
      <p:sp>
        <p:nvSpPr>
          <p:cNvPr id="3" name="Content Placeholder 2"/>
          <p:cNvSpPr>
            <a:spLocks noGrp="1"/>
          </p:cNvSpPr>
          <p:nvPr>
            <p:ph idx="1"/>
          </p:nvPr>
        </p:nvSpPr>
        <p:spPr>
          <a:xfrm>
            <a:off x="0" y="838200"/>
            <a:ext cx="9144000" cy="6019800"/>
          </a:xfrm>
        </p:spPr>
        <p:txBody>
          <a:bodyPr>
            <a:noAutofit/>
          </a:bodyPr>
          <a:lstStyle/>
          <a:p>
            <a:r>
              <a:rPr lang="en-US" dirty="0"/>
              <a:t>Prophecies of the Messiah’s birth (tribe of Judah; descendant of David, born of a virgin, </a:t>
            </a:r>
            <a:r>
              <a:rPr lang="en-US" dirty="0" err="1"/>
              <a:t>etc</a:t>
            </a:r>
            <a:r>
              <a:rPr lang="en-US" dirty="0"/>
              <a:t>)</a:t>
            </a:r>
          </a:p>
          <a:p>
            <a:r>
              <a:rPr lang="en-US" dirty="0"/>
              <a:t>Prophecies of the Messiah’s message and mission (one would announce him; he would heal; do miracles, ride a donkey, </a:t>
            </a:r>
            <a:r>
              <a:rPr lang="en-US" dirty="0" err="1"/>
              <a:t>etc</a:t>
            </a:r>
            <a:r>
              <a:rPr lang="en-US" dirty="0"/>
              <a:t>)</a:t>
            </a:r>
          </a:p>
          <a:p>
            <a:r>
              <a:rPr lang="en-US" dirty="0"/>
              <a:t>Prophecies that the Messiah would be betrayed (for thirty pieces of silver)</a:t>
            </a:r>
          </a:p>
          <a:p>
            <a:r>
              <a:rPr lang="en-US" dirty="0"/>
              <a:t>Prophecies that the Messiah would be crucified (</a:t>
            </a:r>
          </a:p>
          <a:p>
            <a:r>
              <a:rPr lang="en-US" dirty="0"/>
              <a:t>that He would be whipped, crucified with sinners, </a:t>
            </a:r>
            <a:r>
              <a:rPr lang="en-US" dirty="0" err="1"/>
              <a:t>etc</a:t>
            </a:r>
            <a:r>
              <a:rPr lang="en-US" dirty="0"/>
              <a:t>)</a:t>
            </a:r>
          </a:p>
          <a:p>
            <a:r>
              <a:rPr lang="en-US" dirty="0"/>
              <a:t>Without the Old Testament, so much of the New Testament cannot be fully understood</a:t>
            </a:r>
          </a:p>
          <a:p>
            <a:r>
              <a:rPr lang="en-US" dirty="0"/>
              <a:t>We believe that ALL SCRIPTURE is inspired by God</a:t>
            </a:r>
          </a:p>
          <a:p>
            <a:endParaRPr lang="en-US" dirty="0"/>
          </a:p>
          <a:p>
            <a:pPr>
              <a:lnSpc>
                <a:spcPct val="87000"/>
              </a:lnSpc>
              <a:spcBef>
                <a:spcPts val="0"/>
              </a:spcBef>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60000"/>
                </a:solidFill>
              </a:rPr>
              <a:t>VERSE FOR THE JOURNEY</a:t>
            </a:r>
          </a:p>
        </p:txBody>
      </p:sp>
      <p:sp>
        <p:nvSpPr>
          <p:cNvPr id="3" name="Content Placeholder 2"/>
          <p:cNvSpPr>
            <a:spLocks noGrp="1"/>
          </p:cNvSpPr>
          <p:nvPr>
            <p:ph idx="1"/>
          </p:nvPr>
        </p:nvSpPr>
        <p:spPr>
          <a:xfrm>
            <a:off x="0" y="914400"/>
            <a:ext cx="9144000" cy="5943600"/>
          </a:xfrm>
        </p:spPr>
        <p:txBody>
          <a:bodyPr>
            <a:noAutofit/>
          </a:bodyPr>
          <a:lstStyle/>
          <a:p>
            <a:pPr>
              <a:lnSpc>
                <a:spcPct val="95000"/>
              </a:lnSpc>
              <a:spcBef>
                <a:spcPts val="400"/>
              </a:spcBef>
            </a:pPr>
            <a:r>
              <a:rPr lang="en-US" b="1" dirty="0"/>
              <a:t>2 Peter 2:1-3 </a:t>
            </a:r>
            <a:r>
              <a:rPr lang="en-US" dirty="0"/>
              <a:t> But false prophets also arose among the people, just as there will also be false teachers among you, who will secretly introduce destructive heresies, even denying the Master who bought them, bringing swift destruction upon themselves. Many will follow their sensuality</a:t>
            </a:r>
            <a:r>
              <a:rPr lang="en-US" spc="-150" dirty="0"/>
              <a:t>, a</a:t>
            </a:r>
            <a:r>
              <a:rPr lang="en-US" dirty="0"/>
              <a:t>nd</a:t>
            </a:r>
            <a:r>
              <a:rPr lang="en-US" spc="-150" dirty="0"/>
              <a:t> </a:t>
            </a:r>
            <a:r>
              <a:rPr lang="en-US" dirty="0"/>
              <a:t>because of them the way of the truth will be maligned; and in </a:t>
            </a:r>
            <a:r>
              <a:rPr lang="en-US" i="1" dirty="0"/>
              <a:t>their</a:t>
            </a:r>
            <a:r>
              <a:rPr lang="en-US" dirty="0"/>
              <a:t> greed they will exploit you with false words; their judgment from long ago is not idle, and their destruction is not asleep. </a:t>
            </a:r>
          </a:p>
          <a:p>
            <a:pPr>
              <a:lnSpc>
                <a:spcPct val="95000"/>
              </a:lnSpc>
              <a:spcBef>
                <a:spcPts val="400"/>
              </a:spcBef>
            </a:pPr>
            <a:r>
              <a:rPr lang="en-US" spc="-150" dirty="0"/>
              <a:t>The Old </a:t>
            </a:r>
            <a:r>
              <a:rPr lang="en-US" dirty="0"/>
              <a:t>Testament is important</a:t>
            </a:r>
            <a:r>
              <a:rPr lang="en-US" spc="-150" dirty="0"/>
              <a:t> in </a:t>
            </a:r>
            <a:r>
              <a:rPr lang="en-US" dirty="0"/>
              <a:t>gospel understanding</a:t>
            </a:r>
          </a:p>
          <a:p>
            <a:pPr>
              <a:lnSpc>
                <a:spcPct val="95000"/>
              </a:lnSpc>
              <a:spcBef>
                <a:spcPts val="400"/>
              </a:spcBef>
            </a:pPr>
            <a:r>
              <a:rPr lang="en-US" b="1" dirty="0"/>
              <a:t>2 Timothy 3:16-17</a:t>
            </a:r>
            <a:r>
              <a:rPr lang="en-US" dirty="0"/>
              <a:t> All Scripture is inspired by God and profitable for teaching, for reproof, for correction, for training in righteousness; so that the man of God may be adequate, equipped for every good work.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solidFill>
                  <a:srgbClr val="760000"/>
                </a:solidFill>
              </a:rPr>
              <a:t>THE OLD TESTAMENT</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pPr>
            <a:r>
              <a:rPr lang="en-US" dirty="0"/>
              <a:t> Our OT consists of 39 books Jewish </a:t>
            </a:r>
            <a:r>
              <a:rPr lang="en-US"/>
              <a:t>has 24 </a:t>
            </a:r>
            <a:r>
              <a:rPr lang="en-US" dirty="0"/>
              <a:t>(TNK)</a:t>
            </a:r>
          </a:p>
        </p:txBody>
      </p:sp>
      <p:pic>
        <p:nvPicPr>
          <p:cNvPr id="5" name="Picture 4">
            <a:extLst>
              <a:ext uri="{FF2B5EF4-FFF2-40B4-BE49-F238E27FC236}">
                <a16:creationId xmlns:a16="http://schemas.microsoft.com/office/drawing/2014/main" id="{8964ECEE-FCD7-42C6-9101-37F0BD5ADF9B}"/>
              </a:ext>
            </a:extLst>
          </p:cNvPr>
          <p:cNvPicPr>
            <a:picLocks noChangeAspect="1"/>
          </p:cNvPicPr>
          <p:nvPr/>
        </p:nvPicPr>
        <p:blipFill>
          <a:blip r:embed="rId2">
            <a:duotone>
              <a:prstClr val="black"/>
              <a:srgbClr val="D9C3A5">
                <a:tint val="50000"/>
                <a:satMod val="180000"/>
              </a:srgbClr>
            </a:duotone>
            <a:extLst>
              <a:ext uri="{28A0092B-C50C-407E-A947-70E740481C1C}">
                <a14:useLocalDpi xmlns:a14="http://schemas.microsoft.com/office/drawing/2010/main" val="0"/>
              </a:ext>
            </a:extLst>
          </a:blip>
          <a:stretch>
            <a:fillRect/>
          </a:stretch>
        </p:blipFill>
        <p:spPr>
          <a:xfrm>
            <a:off x="548977" y="1451023"/>
            <a:ext cx="8046045" cy="544449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a:solidFill>
                  <a:srgbClr val="760000"/>
                </a:solidFill>
              </a:rPr>
              <a:t>IMPORTANCE: TABERNACLE</a:t>
            </a: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200"/>
              </a:spcBef>
            </a:pPr>
            <a:r>
              <a:rPr lang="en-US" b="1" dirty="0"/>
              <a:t>Exodus 25:8-9 “</a:t>
            </a:r>
            <a:r>
              <a:rPr lang="en-US" dirty="0"/>
              <a:t>Let them construct a sanctuary for Me, that I may dwell among them. According to all that I am going to show you, </a:t>
            </a:r>
            <a:r>
              <a:rPr lang="en-US" i="1" dirty="0"/>
              <a:t>as</a:t>
            </a:r>
            <a:r>
              <a:rPr lang="en-US" dirty="0"/>
              <a:t> the pattern of the tabernacle and the pattern of all its furniture, just so you shall construct </a:t>
            </a:r>
            <a:r>
              <a:rPr lang="en-US" i="1" dirty="0"/>
              <a:t>it.”</a:t>
            </a:r>
            <a:r>
              <a:rPr lang="en-US" dirty="0"/>
              <a:t> </a:t>
            </a:r>
          </a:p>
          <a:p>
            <a:pPr>
              <a:lnSpc>
                <a:spcPct val="90000"/>
              </a:lnSpc>
              <a:spcBef>
                <a:spcPts val="200"/>
              </a:spcBef>
            </a:pPr>
            <a:r>
              <a:rPr lang="en-US" b="1" dirty="0"/>
              <a:t>Hebrews 8:4-5 </a:t>
            </a:r>
            <a:r>
              <a:rPr lang="en-US" dirty="0"/>
              <a:t>Now if He were on earth, He would not be a priest at all, since there are those who offer the gifts according to the Law; who serve a copy and shadow of the heavenly things, just as Moses was warned </a:t>
            </a:r>
            <a:r>
              <a:rPr lang="en-US" i="1" dirty="0"/>
              <a:t>by God</a:t>
            </a:r>
            <a:r>
              <a:rPr lang="en-US" dirty="0"/>
              <a:t> when he was about to erect the tabernacle; for, "</a:t>
            </a:r>
            <a:r>
              <a:rPr lang="en-US" sz="2400" cap="small" dirty="0"/>
              <a:t>SEE</a:t>
            </a:r>
            <a:r>
              <a:rPr lang="en-US" dirty="0"/>
              <a:t>," He says, </a:t>
            </a:r>
            <a:r>
              <a:rPr lang="en-US" sz="2400" dirty="0"/>
              <a:t>"</a:t>
            </a:r>
            <a:r>
              <a:rPr lang="en-US" sz="2400" cap="small" dirty="0"/>
              <a:t>THAT YOU MAKE</a:t>
            </a:r>
            <a:r>
              <a:rPr lang="en-US" sz="2400" dirty="0"/>
              <a:t> all things </a:t>
            </a:r>
            <a:r>
              <a:rPr lang="en-US" sz="2400" cap="small" dirty="0"/>
              <a:t>ACCORDING TO THE PATTERN WHICH WAS SHOWN YOU ON THE</a:t>
            </a:r>
            <a:r>
              <a:rPr lang="en-US" sz="2400" dirty="0"/>
              <a:t> </a:t>
            </a:r>
            <a:r>
              <a:rPr lang="en-US" sz="2400" cap="small" dirty="0"/>
              <a:t>MOUNTAIN</a:t>
            </a:r>
            <a:r>
              <a:rPr lang="en-US" sz="2400" dirty="0"/>
              <a:t>." </a:t>
            </a:r>
          </a:p>
          <a:p>
            <a:pPr>
              <a:lnSpc>
                <a:spcPct val="90000"/>
              </a:lnSpc>
              <a:spcBef>
                <a:spcPts val="200"/>
              </a:spcBef>
            </a:pPr>
            <a:r>
              <a:rPr lang="en-US" dirty="0"/>
              <a:t>A picture of salvation and discipleship; It also explains that Jesus blood wasn’t offered in the earthly temple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pc="-150" dirty="0">
                <a:solidFill>
                  <a:srgbClr val="760000"/>
                </a:solidFill>
              </a:rPr>
              <a:t>DISCIPLESHIP</a:t>
            </a:r>
          </a:p>
        </p:txBody>
      </p:sp>
      <p:pic>
        <p:nvPicPr>
          <p:cNvPr id="1027" name="Picture 3"/>
          <p:cNvPicPr>
            <a:picLocks noGrp="1" noChangeAspect="1" noChangeArrowheads="1"/>
          </p:cNvPicPr>
          <p:nvPr>
            <p:ph idx="1"/>
          </p:nvPr>
        </p:nvPicPr>
        <p:blipFill>
          <a:blip r:embed="rId2" cstate="print"/>
          <a:srcRect/>
          <a:stretch>
            <a:fillRect/>
          </a:stretch>
        </p:blipFill>
        <p:spPr bwMode="auto">
          <a:xfrm>
            <a:off x="762000" y="1600200"/>
            <a:ext cx="7659295" cy="52578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a:solidFill>
                  <a:srgbClr val="760000"/>
                </a:solidFill>
              </a:rPr>
              <a:t>IMPORTANCE: FEASTS</a:t>
            </a:r>
          </a:p>
        </p:txBody>
      </p:sp>
      <p:sp>
        <p:nvSpPr>
          <p:cNvPr id="3" name="Content Placeholder 2"/>
          <p:cNvSpPr>
            <a:spLocks noGrp="1"/>
          </p:cNvSpPr>
          <p:nvPr>
            <p:ph idx="1"/>
          </p:nvPr>
        </p:nvSpPr>
        <p:spPr>
          <a:xfrm>
            <a:off x="0" y="914400"/>
            <a:ext cx="9144000" cy="5943600"/>
          </a:xfrm>
        </p:spPr>
        <p:txBody>
          <a:bodyPr>
            <a:noAutofit/>
          </a:bodyPr>
          <a:lstStyle/>
          <a:p>
            <a:pPr>
              <a:lnSpc>
                <a:spcPct val="95000"/>
              </a:lnSpc>
              <a:spcBef>
                <a:spcPts val="400"/>
              </a:spcBef>
            </a:pPr>
            <a:r>
              <a:rPr lang="en-US" dirty="0"/>
              <a:t>Spring: Passover</a:t>
            </a:r>
          </a:p>
          <a:p>
            <a:pPr marL="0" indent="0">
              <a:lnSpc>
                <a:spcPct val="95000"/>
              </a:lnSpc>
              <a:spcBef>
                <a:spcPts val="400"/>
              </a:spcBef>
              <a:buNone/>
            </a:pPr>
            <a:r>
              <a:rPr lang="en-US" dirty="0"/>
              <a:t>              Unleavened Bread* (First Fruits 3</a:t>
            </a:r>
            <a:r>
              <a:rPr lang="en-US" baseline="30000" dirty="0"/>
              <a:t>rd</a:t>
            </a:r>
            <a:r>
              <a:rPr lang="en-US" dirty="0"/>
              <a:t> day)</a:t>
            </a:r>
          </a:p>
          <a:p>
            <a:pPr marL="0" indent="0">
              <a:lnSpc>
                <a:spcPct val="95000"/>
              </a:lnSpc>
              <a:spcBef>
                <a:spcPts val="400"/>
              </a:spcBef>
              <a:buNone/>
            </a:pPr>
            <a:r>
              <a:rPr lang="en-US" dirty="0"/>
              <a:t>              Pentecost*</a:t>
            </a:r>
          </a:p>
          <a:p>
            <a:pPr>
              <a:lnSpc>
                <a:spcPct val="95000"/>
              </a:lnSpc>
              <a:spcBef>
                <a:spcPts val="400"/>
              </a:spcBef>
            </a:pPr>
            <a:r>
              <a:rPr lang="en-US" dirty="0"/>
              <a:t>Fall:     Trumpets</a:t>
            </a:r>
          </a:p>
          <a:p>
            <a:pPr marL="0" indent="0">
              <a:lnSpc>
                <a:spcPct val="95000"/>
              </a:lnSpc>
              <a:spcBef>
                <a:spcPts val="400"/>
              </a:spcBef>
              <a:buNone/>
            </a:pPr>
            <a:r>
              <a:rPr lang="en-US" dirty="0"/>
              <a:t>              Day of Atonement</a:t>
            </a:r>
          </a:p>
          <a:p>
            <a:pPr marL="0" indent="0">
              <a:lnSpc>
                <a:spcPct val="95000"/>
              </a:lnSpc>
              <a:spcBef>
                <a:spcPts val="400"/>
              </a:spcBef>
              <a:buNone/>
            </a:pPr>
            <a:r>
              <a:rPr lang="en-US" dirty="0"/>
              <a:t>              Tabernacles*</a:t>
            </a:r>
          </a:p>
          <a:p>
            <a:pPr>
              <a:lnSpc>
                <a:spcPct val="95000"/>
              </a:lnSpc>
              <a:spcBef>
                <a:spcPts val="400"/>
              </a:spcBef>
            </a:pPr>
            <a:r>
              <a:rPr lang="en-US" dirty="0"/>
              <a:t>The Spring Feasts were fulfilled at Jesus first coming</a:t>
            </a:r>
          </a:p>
          <a:p>
            <a:pPr>
              <a:lnSpc>
                <a:spcPct val="95000"/>
              </a:lnSpc>
              <a:spcBef>
                <a:spcPts val="400"/>
              </a:spcBef>
            </a:pPr>
            <a:r>
              <a:rPr lang="en-US" dirty="0"/>
              <a:t>The Fall Feasts remain to be fulfilled as future prophecy is revealed</a:t>
            </a:r>
          </a:p>
          <a:p>
            <a:pPr>
              <a:lnSpc>
                <a:spcPct val="95000"/>
              </a:lnSpc>
              <a:spcBef>
                <a:spcPts val="400"/>
              </a:spcBef>
            </a:pPr>
            <a:r>
              <a:rPr lang="en-US" dirty="0"/>
              <a:t>The feasts are important indicators for our understanding of scripture</a:t>
            </a:r>
          </a:p>
          <a:p>
            <a:pPr>
              <a:lnSpc>
                <a:spcPct val="95000"/>
              </a:lnSpc>
              <a:spcBef>
                <a:spcPts val="400"/>
              </a:spcBef>
            </a:pPr>
            <a:r>
              <a:rPr lang="en-US" dirty="0"/>
              <a:t>There were other, lesser feasts also mentioned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a:solidFill>
                  <a:srgbClr val="760000"/>
                </a:solidFill>
              </a:rPr>
              <a:t>PASSOVER</a:t>
            </a: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0"/>
              </a:spcBef>
            </a:pPr>
            <a:r>
              <a:rPr lang="en-US" dirty="0"/>
              <a:t>The Passover Lamb was killed at twilight on Nisan 14</a:t>
            </a:r>
          </a:p>
          <a:p>
            <a:pPr>
              <a:lnSpc>
                <a:spcPct val="90000"/>
              </a:lnSpc>
              <a:spcBef>
                <a:spcPts val="0"/>
              </a:spcBef>
            </a:pPr>
            <a:r>
              <a:rPr lang="en-US" b="1" dirty="0"/>
              <a:t>Exodus 12:7 </a:t>
            </a:r>
            <a:r>
              <a:rPr lang="en-US" dirty="0"/>
              <a:t>'Moreover, they shall take some of the blood and put it on the two doorposts and on the lintel of the houses in which they eat it.’</a:t>
            </a:r>
          </a:p>
          <a:p>
            <a:pPr>
              <a:lnSpc>
                <a:spcPct val="90000"/>
              </a:lnSpc>
              <a:spcBef>
                <a:spcPts val="0"/>
              </a:spcBef>
            </a:pPr>
            <a:r>
              <a:rPr lang="en-US" b="1" dirty="0"/>
              <a:t>Exodus 12:13 </a:t>
            </a:r>
            <a:r>
              <a:rPr lang="en-US" dirty="0"/>
              <a:t>'The blood shall be a sign for you on the houses where you live; and when I see the blood I will pass over you, and no plague will befall you to destroy </a:t>
            </a:r>
            <a:r>
              <a:rPr lang="en-US" i="1" dirty="0"/>
              <a:t>you</a:t>
            </a:r>
            <a:r>
              <a:rPr lang="en-US" dirty="0"/>
              <a:t> when I strike the land of Egypt. </a:t>
            </a:r>
          </a:p>
          <a:p>
            <a:pPr>
              <a:lnSpc>
                <a:spcPct val="90000"/>
              </a:lnSpc>
              <a:spcBef>
                <a:spcPts val="0"/>
              </a:spcBef>
            </a:pPr>
            <a:r>
              <a:rPr lang="en-US" b="1" dirty="0"/>
              <a:t>John 1:29 </a:t>
            </a:r>
            <a:r>
              <a:rPr lang="en-US" dirty="0"/>
              <a:t>The next day he saw Jesus coming to him and said, "Behold, the Lamb of God who takes away the sin of the world!” </a:t>
            </a:r>
          </a:p>
          <a:p>
            <a:pPr>
              <a:lnSpc>
                <a:spcPct val="90000"/>
              </a:lnSpc>
              <a:spcBef>
                <a:spcPts val="0"/>
              </a:spcBef>
            </a:pPr>
            <a:r>
              <a:rPr lang="en-US" b="1" dirty="0"/>
              <a:t>1 Corinthians 5:7 </a:t>
            </a:r>
            <a:r>
              <a:rPr lang="en-US" dirty="0"/>
              <a:t>Clean out the old leaven so that you may be a new lump, just as you are </a:t>
            </a:r>
            <a:r>
              <a:rPr lang="en-US" i="1" dirty="0"/>
              <a:t>in fact</a:t>
            </a:r>
            <a:r>
              <a:rPr lang="en-US" dirty="0"/>
              <a:t> unleavened. For Christ our Passover also has been sacrificed. </a:t>
            </a:r>
            <a:br>
              <a:rPr lang="en-US" dirty="0"/>
            </a:br>
            <a:br>
              <a:rPr lang="en-US" dirty="0"/>
            </a:br>
            <a:br>
              <a:rPr lang="en-US" dirty="0"/>
            </a:br>
            <a:r>
              <a:rPr lang="en-US" dirty="0"/>
              <a:t> </a:t>
            </a:r>
            <a:br>
              <a:rPr lang="en-US" dirty="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a:solidFill>
                  <a:srgbClr val="760000"/>
                </a:solidFill>
              </a:rPr>
              <a:t>PASSOVER/UNLEAVENED BREAD</a:t>
            </a:r>
          </a:p>
        </p:txBody>
      </p:sp>
      <p:sp>
        <p:nvSpPr>
          <p:cNvPr id="3" name="Content Placeholder 2"/>
          <p:cNvSpPr>
            <a:spLocks noGrp="1"/>
          </p:cNvSpPr>
          <p:nvPr>
            <p:ph idx="1"/>
          </p:nvPr>
        </p:nvSpPr>
        <p:spPr>
          <a:xfrm>
            <a:off x="0" y="914400"/>
            <a:ext cx="9144000" cy="5943600"/>
          </a:xfrm>
        </p:spPr>
        <p:txBody>
          <a:bodyPr>
            <a:noAutofit/>
          </a:bodyPr>
          <a:lstStyle/>
          <a:p>
            <a:pPr>
              <a:lnSpc>
                <a:spcPct val="88000"/>
              </a:lnSpc>
              <a:spcBef>
                <a:spcPts val="0"/>
              </a:spcBef>
            </a:pPr>
            <a:r>
              <a:rPr lang="en-US" dirty="0"/>
              <a:t>Nisan 10 – the Lamb was chosen and</a:t>
            </a:r>
          </a:p>
          <a:p>
            <a:pPr>
              <a:lnSpc>
                <a:spcPct val="88000"/>
              </a:lnSpc>
              <a:spcBef>
                <a:spcPts val="0"/>
              </a:spcBef>
            </a:pPr>
            <a:r>
              <a:rPr lang="en-US" b="1" dirty="0"/>
              <a:t>Mark </a:t>
            </a:r>
            <a:r>
              <a:rPr lang="en-US" b="1" spc="-150" dirty="0"/>
              <a:t>11:9-11 </a:t>
            </a:r>
            <a:r>
              <a:rPr lang="en-US" spc="-150" dirty="0"/>
              <a:t>Those </a:t>
            </a:r>
            <a:r>
              <a:rPr lang="en-US" dirty="0"/>
              <a:t>who went in front and those who followed were shouting: "Hosanna! </a:t>
            </a:r>
            <a:r>
              <a:rPr lang="en-US" sz="2400" cap="small" dirty="0"/>
              <a:t>BLESSED IS</a:t>
            </a:r>
            <a:r>
              <a:rPr lang="en-US" sz="2400" dirty="0"/>
              <a:t> </a:t>
            </a:r>
            <a:r>
              <a:rPr lang="en-US" sz="2400" cap="small" dirty="0"/>
              <a:t>HE WHO COMES IN THE NAME OF THE</a:t>
            </a:r>
            <a:r>
              <a:rPr lang="en-US" sz="2400" dirty="0"/>
              <a:t> </a:t>
            </a:r>
            <a:r>
              <a:rPr lang="en-US" sz="2400" cap="small" dirty="0"/>
              <a:t>LORD</a:t>
            </a:r>
            <a:r>
              <a:rPr lang="en-US" dirty="0"/>
              <a:t>; Blessed </a:t>
            </a:r>
            <a:r>
              <a:rPr lang="en-US" i="1" dirty="0"/>
              <a:t>is</a:t>
            </a:r>
            <a:r>
              <a:rPr lang="en-US" dirty="0"/>
              <a:t> the coming </a:t>
            </a:r>
            <a:r>
              <a:rPr lang="en-US" spc="-150" dirty="0"/>
              <a:t>kingdom of our </a:t>
            </a:r>
            <a:r>
              <a:rPr lang="en-US" dirty="0"/>
              <a:t>father David; Hosanna in the highest!” Jesus entered Jerusalem </a:t>
            </a:r>
            <a:r>
              <a:rPr lang="en-US" i="1" dirty="0"/>
              <a:t>and came</a:t>
            </a:r>
            <a:r>
              <a:rPr lang="en-US" dirty="0"/>
              <a:t> into the temple; and after looking around at everything, He left for Bethany with the twelve, since it was already late. </a:t>
            </a:r>
          </a:p>
          <a:p>
            <a:pPr>
              <a:lnSpc>
                <a:spcPct val="88000"/>
              </a:lnSpc>
              <a:spcBef>
                <a:spcPts val="0"/>
              </a:spcBef>
            </a:pPr>
            <a:r>
              <a:rPr lang="en-US" b="1" dirty="0"/>
              <a:t>John </a:t>
            </a:r>
            <a:r>
              <a:rPr lang="en-US" b="1" spc="-150" dirty="0"/>
              <a:t>19:14, 31 </a:t>
            </a:r>
            <a:r>
              <a:rPr lang="en-US" dirty="0"/>
              <a:t>Now it was the day of preparation for the Passover</a:t>
            </a:r>
            <a:r>
              <a:rPr lang="en-US" spc="-150" dirty="0"/>
              <a:t>; it was </a:t>
            </a:r>
            <a:r>
              <a:rPr lang="en-US" dirty="0"/>
              <a:t>about the sixth hour</a:t>
            </a:r>
            <a:r>
              <a:rPr lang="en-US" spc="-150" dirty="0"/>
              <a:t>. And </a:t>
            </a:r>
            <a:r>
              <a:rPr lang="en-US" dirty="0"/>
              <a:t>he said to the Jews, "Behold, </a:t>
            </a:r>
            <a:r>
              <a:rPr lang="en-US" spc="-150" dirty="0"/>
              <a:t>your King!”….Then the </a:t>
            </a:r>
            <a:r>
              <a:rPr lang="en-US" dirty="0"/>
              <a:t>Jews, because </a:t>
            </a:r>
            <a:r>
              <a:rPr lang="en-US" spc="-150" dirty="0"/>
              <a:t>it was the day </a:t>
            </a:r>
            <a:r>
              <a:rPr lang="en-US" dirty="0"/>
              <a:t>of preparation, so that the bodies would not remain on the cross on the Sabbath (for that Sabbath was a high day), asked Pilate that their legs might be broken, and </a:t>
            </a:r>
            <a:r>
              <a:rPr lang="en-US" i="1" dirty="0"/>
              <a:t>that</a:t>
            </a:r>
            <a:r>
              <a:rPr lang="en-US" dirty="0"/>
              <a:t> they might be taken away.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a:solidFill>
                  <a:srgbClr val="760000"/>
                </a:solidFill>
              </a:rPr>
              <a:t>SEQUENCING</a:t>
            </a: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300"/>
              </a:spcBef>
            </a:pPr>
            <a:r>
              <a:rPr lang="en-US" dirty="0"/>
              <a:t>The lambs began being sacrificed at 9</a:t>
            </a:r>
            <a:r>
              <a:rPr lang="en-US" baseline="30000" dirty="0"/>
              <a:t>th</a:t>
            </a:r>
            <a:r>
              <a:rPr lang="en-US" dirty="0"/>
              <a:t> hour (3PM)</a:t>
            </a:r>
          </a:p>
          <a:p>
            <a:pPr>
              <a:lnSpc>
                <a:spcPct val="90000"/>
              </a:lnSpc>
              <a:spcBef>
                <a:spcPts val="300"/>
              </a:spcBef>
            </a:pPr>
            <a:r>
              <a:rPr lang="en-US" b="1" dirty="0"/>
              <a:t>Matthew 27:46 </a:t>
            </a:r>
            <a:r>
              <a:rPr lang="en-US" dirty="0"/>
              <a:t> About the ninth hour Jesus cried out with a loud voice, saying, "</a:t>
            </a:r>
            <a:r>
              <a:rPr lang="en-US" cap="small" dirty="0"/>
              <a:t>ELI</a:t>
            </a:r>
            <a:r>
              <a:rPr lang="en-US" dirty="0"/>
              <a:t>, </a:t>
            </a:r>
            <a:r>
              <a:rPr lang="en-US" cap="small" dirty="0"/>
              <a:t>ELI</a:t>
            </a:r>
            <a:r>
              <a:rPr lang="en-US" dirty="0"/>
              <a:t>, </a:t>
            </a:r>
            <a:r>
              <a:rPr lang="en-US" cap="small" dirty="0"/>
              <a:t>LAMA SABACHTHANI</a:t>
            </a:r>
            <a:r>
              <a:rPr lang="en-US" dirty="0"/>
              <a:t>?" that is, "</a:t>
            </a:r>
            <a:r>
              <a:rPr lang="en-US" cap="small" dirty="0"/>
              <a:t>MY</a:t>
            </a:r>
            <a:r>
              <a:rPr lang="en-US" dirty="0"/>
              <a:t> </a:t>
            </a:r>
            <a:r>
              <a:rPr lang="en-US" cap="small" dirty="0"/>
              <a:t>GOD</a:t>
            </a:r>
            <a:r>
              <a:rPr lang="en-US" dirty="0"/>
              <a:t>, </a:t>
            </a:r>
            <a:r>
              <a:rPr lang="en-US" cap="small" dirty="0"/>
              <a:t>MY</a:t>
            </a:r>
            <a:r>
              <a:rPr lang="en-US" dirty="0"/>
              <a:t> </a:t>
            </a:r>
            <a:r>
              <a:rPr lang="en-US" cap="small" dirty="0"/>
              <a:t>GOD</a:t>
            </a:r>
            <a:r>
              <a:rPr lang="en-US" dirty="0"/>
              <a:t>, </a:t>
            </a:r>
            <a:r>
              <a:rPr lang="en-US" cap="small" dirty="0"/>
              <a:t>WHY HAVE</a:t>
            </a:r>
            <a:r>
              <a:rPr lang="en-US" dirty="0"/>
              <a:t> </a:t>
            </a:r>
            <a:r>
              <a:rPr lang="en-US" cap="small" dirty="0"/>
              <a:t>YOU FORSAKEN</a:t>
            </a:r>
            <a:r>
              <a:rPr lang="en-US" dirty="0"/>
              <a:t> </a:t>
            </a:r>
            <a:r>
              <a:rPr lang="en-US" cap="small" dirty="0"/>
              <a:t>ME</a:t>
            </a:r>
            <a:r>
              <a:rPr lang="en-US" dirty="0"/>
              <a:t>?" </a:t>
            </a:r>
          </a:p>
          <a:p>
            <a:pPr>
              <a:lnSpc>
                <a:spcPct val="90000"/>
              </a:lnSpc>
              <a:spcBef>
                <a:spcPts val="300"/>
              </a:spcBef>
            </a:pPr>
            <a:r>
              <a:rPr lang="en-US" dirty="0"/>
              <a:t>The 15</a:t>
            </a:r>
            <a:r>
              <a:rPr lang="en-US" baseline="30000" dirty="0"/>
              <a:t>th</a:t>
            </a:r>
            <a:r>
              <a:rPr lang="en-US" dirty="0"/>
              <a:t> of Nisan was also a Sabbath, whether or not it was Saturday</a:t>
            </a:r>
          </a:p>
          <a:p>
            <a:pPr>
              <a:lnSpc>
                <a:spcPct val="90000"/>
              </a:lnSpc>
              <a:spcBef>
                <a:spcPts val="300"/>
              </a:spcBef>
            </a:pPr>
            <a:r>
              <a:rPr lang="en-US" dirty="0"/>
              <a:t>The 16</a:t>
            </a:r>
            <a:r>
              <a:rPr lang="en-US" baseline="30000" dirty="0"/>
              <a:t>th</a:t>
            </a:r>
            <a:r>
              <a:rPr lang="en-US" dirty="0"/>
              <a:t> of Nisan was the day of First Fruits</a:t>
            </a:r>
          </a:p>
          <a:p>
            <a:pPr>
              <a:lnSpc>
                <a:spcPct val="90000"/>
              </a:lnSpc>
              <a:spcBef>
                <a:spcPts val="300"/>
              </a:spcBef>
            </a:pPr>
            <a:r>
              <a:rPr lang="en-US" dirty="0"/>
              <a:t>First sheaf of barley offered as a wave offering</a:t>
            </a:r>
          </a:p>
          <a:p>
            <a:pPr>
              <a:lnSpc>
                <a:spcPct val="90000"/>
              </a:lnSpc>
              <a:spcBef>
                <a:spcPts val="300"/>
              </a:spcBef>
            </a:pPr>
            <a:r>
              <a:rPr lang="en-US" b="1" dirty="0"/>
              <a:t>1 Corinthians 15:20-22 </a:t>
            </a:r>
            <a:r>
              <a:rPr lang="en-US" dirty="0"/>
              <a:t> But now Christ has been raised from the dead, the first fruits of those who are asleep. For since by a man </a:t>
            </a:r>
            <a:r>
              <a:rPr lang="en-US" i="1" dirty="0"/>
              <a:t>came</a:t>
            </a:r>
            <a:r>
              <a:rPr lang="en-US" dirty="0"/>
              <a:t> death, by a man also </a:t>
            </a:r>
            <a:r>
              <a:rPr lang="en-US" i="1" dirty="0"/>
              <a:t>came</a:t>
            </a:r>
            <a:r>
              <a:rPr lang="en-US" dirty="0"/>
              <a:t> the resurrection of the dead. For as in Adam all die, so also in Christ all will be made alive. </a:t>
            </a:r>
          </a:p>
          <a:p>
            <a:pPr>
              <a:lnSpc>
                <a:spcPct val="90000"/>
              </a:lnSpc>
              <a:spcBef>
                <a:spcPts val="300"/>
              </a:spcBef>
            </a:pPr>
            <a:br>
              <a:rPr lang="en-US" dirty="0"/>
            </a:br>
            <a:endParaRPr lang="en-US" dirty="0"/>
          </a:p>
          <a:p>
            <a:pPr>
              <a:lnSpc>
                <a:spcPct val="90000"/>
              </a:lnSpc>
              <a:spcBef>
                <a:spcPts val="300"/>
              </a:spcBef>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5537</TotalTime>
  <Words>1262</Words>
  <Application>Microsoft Office PowerPoint</Application>
  <PresentationFormat>On-screen Show (4:3)</PresentationFormat>
  <Paragraphs>61</Paragraphs>
  <Slides>12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Courier New</vt:lpstr>
      <vt:lpstr>Tahoma</vt:lpstr>
      <vt:lpstr>Office Theme</vt:lpstr>
      <vt:lpstr>PowerPoint Presentation</vt:lpstr>
      <vt:lpstr>VERSE FOR THE JOURNEY</vt:lpstr>
      <vt:lpstr>THE OLD TESTAMENT</vt:lpstr>
      <vt:lpstr>IMPORTANCE: TABERNACLE</vt:lpstr>
      <vt:lpstr>DISCIPLESHIP</vt:lpstr>
      <vt:lpstr>IMPORTANCE: FEASTS</vt:lpstr>
      <vt:lpstr>PASSOVER</vt:lpstr>
      <vt:lpstr>PASSOVER/UNLEAVENED BREAD</vt:lpstr>
      <vt:lpstr>SEQUENCING</vt:lpstr>
      <vt:lpstr>THINGS OF IMPORTANCE</vt:lpstr>
      <vt:lpstr>THE ANTICHRIST</vt:lpstr>
      <vt:lpstr>ABOUT JESUS</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Gower</cp:lastModifiedBy>
  <cp:revision>33</cp:revision>
  <cp:lastPrinted>2020-02-02T22:56:24Z</cp:lastPrinted>
  <dcterms:created xsi:type="dcterms:W3CDTF">2019-12-26T17:16:16Z</dcterms:created>
  <dcterms:modified xsi:type="dcterms:W3CDTF">2020-02-02T23:59:37Z</dcterms:modified>
</cp:coreProperties>
</file>