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58" r:id="rId3"/>
    <p:sldId id="259" r:id="rId4"/>
    <p:sldId id="260" r:id="rId5"/>
    <p:sldId id="266" r:id="rId6"/>
    <p:sldId id="262" r:id="rId7"/>
    <p:sldId id="263" r:id="rId8"/>
    <p:sldId id="264" r:id="rId9"/>
    <p:sldId id="268" r:id="rId10"/>
    <p:sldId id="267" r:id="rId11"/>
    <p:sldId id="269" r:id="rId12"/>
    <p:sldId id="270"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512D1E7-5F73-4DD7-941C-69530ABD1F59}" type="datetimeFigureOut">
              <a:rPr lang="en-US" smtClean="0"/>
              <a:pPr/>
              <a:t>1/24/2020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16656F7-342E-4EFF-ADA6-66AD2387F4E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EEAC3514-30FA-49F4-9DC2-C861B2E6FDBA}" type="datetimeFigureOut">
              <a:rPr lang="en-US" smtClean="0"/>
              <a:pPr/>
              <a:t>1/24/2020</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8F9C4B4B-E463-459B-8560-1BE4240CDD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fAIT</a:t>
            </a:r>
            <a:endParaRPr lang="en-US" dirty="0"/>
          </a:p>
        </p:txBody>
      </p:sp>
      <p:sp>
        <p:nvSpPr>
          <p:cNvPr id="4" name="Slide Number Placeholder 3"/>
          <p:cNvSpPr>
            <a:spLocks noGrp="1"/>
          </p:cNvSpPr>
          <p:nvPr>
            <p:ph type="sldNum" sz="quarter" idx="10"/>
          </p:nvPr>
        </p:nvSpPr>
        <p:spPr/>
        <p:txBody>
          <a:bodyPr/>
          <a:lstStyle/>
          <a:p>
            <a:fld id="{8F9C4B4B-E463-459B-8560-1BE4240CDDF5}"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8D327F-9F3B-40DB-B229-6A7F473B5CE5}"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D327F-9F3B-40DB-B229-6A7F473B5CE5}"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D327F-9F3B-40DB-B229-6A7F473B5CE5}"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lvl1pPr>
              <a:defRPr>
                <a:solidFill>
                  <a:srgbClr val="C00000"/>
                </a:solidFill>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066800"/>
            <a:ext cx="9144000" cy="5791200"/>
          </a:xfrm>
        </p:spPr>
        <p:txBody>
          <a:bodyPr>
            <a:normAutofit/>
          </a:bodyPr>
          <a:lstStyle>
            <a:lvl1pPr>
              <a:buFont typeface="Courier New" pitchFamily="49" charset="0"/>
              <a:buChar char="o"/>
              <a:defRPr sz="2800">
                <a:solidFill>
                  <a:srgbClr val="760000"/>
                </a:solidFill>
                <a:latin typeface="Tahoma" pitchFamily="34" charset="0"/>
                <a:ea typeface="Tahoma" pitchFamily="34" charset="0"/>
                <a:cs typeface="Tahoma" pitchFamily="34" charset="0"/>
              </a:defRPr>
            </a:lvl1pPr>
            <a:lvl2pPr>
              <a:buFont typeface="Courier New" pitchFamily="49" charset="0"/>
              <a:buChar char="o"/>
              <a:defRPr sz="2800">
                <a:solidFill>
                  <a:srgbClr val="760000"/>
                </a:solidFill>
                <a:latin typeface="Tahoma" pitchFamily="34" charset="0"/>
                <a:ea typeface="Tahoma" pitchFamily="34" charset="0"/>
                <a:cs typeface="Tahoma" pitchFamily="34" charset="0"/>
              </a:defRPr>
            </a:lvl2pPr>
            <a:lvl3pPr>
              <a:buFont typeface="Courier New" pitchFamily="49" charset="0"/>
              <a:buChar char="o"/>
              <a:defRPr sz="2800">
                <a:solidFill>
                  <a:srgbClr val="760000"/>
                </a:solidFill>
                <a:latin typeface="Tahoma" pitchFamily="34" charset="0"/>
                <a:ea typeface="Tahoma" pitchFamily="34" charset="0"/>
                <a:cs typeface="Tahoma" pitchFamily="34" charset="0"/>
              </a:defRPr>
            </a:lvl3pPr>
            <a:lvl4pPr>
              <a:buFont typeface="Courier New" pitchFamily="49" charset="0"/>
              <a:buChar char="o"/>
              <a:defRPr sz="2800">
                <a:solidFill>
                  <a:srgbClr val="760000"/>
                </a:solidFill>
                <a:latin typeface="Tahoma" pitchFamily="34" charset="0"/>
                <a:ea typeface="Tahoma" pitchFamily="34" charset="0"/>
                <a:cs typeface="Tahoma" pitchFamily="34" charset="0"/>
              </a:defRPr>
            </a:lvl4pPr>
            <a:lvl5pPr>
              <a:buFont typeface="Courier New" pitchFamily="49" charset="0"/>
              <a:buChar char="o"/>
              <a:defRPr sz="2800">
                <a:solidFill>
                  <a:srgbClr val="760000"/>
                </a:solidFill>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8D327F-9F3B-40DB-B229-6A7F473B5CE5}"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8D327F-9F3B-40DB-B229-6A7F473B5CE5}"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8D327F-9F3B-40DB-B229-6A7F473B5CE5}" type="datetimeFigureOut">
              <a:rPr lang="en-US" smtClean="0"/>
              <a:pPr/>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8D327F-9F3B-40DB-B229-6A7F473B5CE5}" type="datetimeFigureOut">
              <a:rPr lang="en-US" smtClean="0"/>
              <a:pPr/>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D327F-9F3B-40DB-B229-6A7F473B5CE5}" type="datetimeFigureOut">
              <a:rPr lang="en-US" smtClean="0"/>
              <a:pPr/>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D327F-9F3B-40DB-B229-6A7F473B5CE5}" type="datetimeFigureOut">
              <a:rPr lang="en-US" smtClean="0"/>
              <a:pPr/>
              <a:t>1/24/2020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96A1A-D907-40BF-B9EF-A777FF20F6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4234" y="-1"/>
            <a:ext cx="9148234" cy="6861175"/>
          </a:xfrm>
          <a:prstGeom prst="rect">
            <a:avLst/>
          </a:prstGeom>
          <a:noFill/>
          <a:ln w="9525">
            <a:noFill/>
            <a:miter lim="800000"/>
            <a:headEnd/>
            <a:tailEnd/>
          </a:ln>
          <a:effectLst/>
        </p:spPr>
      </p:pic>
      <p:sp>
        <p:nvSpPr>
          <p:cNvPr id="5" name="TextBox 4"/>
          <p:cNvSpPr txBox="1"/>
          <p:nvPr/>
        </p:nvSpPr>
        <p:spPr>
          <a:xfrm>
            <a:off x="6858000" y="6248400"/>
            <a:ext cx="990977" cy="369332"/>
          </a:xfrm>
          <a:prstGeom prst="rect">
            <a:avLst/>
          </a:prstGeom>
          <a:noFill/>
        </p:spPr>
        <p:txBody>
          <a:bodyPr wrap="none" rtlCol="0">
            <a:spAutoFit/>
          </a:bodyPr>
          <a:lstStyle/>
          <a:p>
            <a:r>
              <a:rPr lang="en-US" dirty="0"/>
              <a:t>Lesson 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a:solidFill>
                  <a:srgbClr val="760000"/>
                </a:solidFill>
              </a:rPr>
              <a:t>BODY, SOUL, SPIRIT</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dirty="0"/>
              <a:t>Exchange for your soul:  </a:t>
            </a:r>
            <a:r>
              <a:rPr lang="en-US" i="1" dirty="0"/>
              <a:t>psuche: </a:t>
            </a:r>
            <a:r>
              <a:rPr lang="en-US" dirty="0"/>
              <a:t>the part of you that identifies who you are and gives you human identity; </a:t>
            </a:r>
          </a:p>
          <a:p>
            <a:pPr>
              <a:lnSpc>
                <a:spcPct val="95000"/>
              </a:lnSpc>
              <a:spcBef>
                <a:spcPts val="200"/>
              </a:spcBef>
            </a:pPr>
            <a:r>
              <a:rPr lang="en-US" dirty="0"/>
              <a:t>The soul is the seat of the mind</a:t>
            </a:r>
          </a:p>
          <a:p>
            <a:pPr>
              <a:lnSpc>
                <a:spcPct val="95000"/>
              </a:lnSpc>
              <a:spcBef>
                <a:spcPts val="200"/>
              </a:spcBef>
            </a:pPr>
            <a:r>
              <a:rPr lang="en-US" b="1" dirty="0"/>
              <a:t>Romans 12:1-2 </a:t>
            </a:r>
            <a:r>
              <a:rPr lang="en-US" dirty="0"/>
              <a:t>Therefore I urge you, brethren, by the mercies of God, to present your bodies a living and holy sacrifice, acceptable to God, </a:t>
            </a:r>
            <a:r>
              <a:rPr lang="en-US" i="1" dirty="0"/>
              <a:t>which is</a:t>
            </a:r>
            <a:r>
              <a:rPr lang="en-US" dirty="0"/>
              <a:t> your spiritual service of worship. And do not be conformed to this world, but be transformed by the renewing of your mind, so that you may prove what the will of God is, that which is good and acceptable and perfect. </a:t>
            </a:r>
          </a:p>
          <a:p>
            <a:pPr>
              <a:lnSpc>
                <a:spcPct val="95000"/>
              </a:lnSpc>
              <a:spcBef>
                <a:spcPts val="200"/>
              </a:spcBef>
            </a:pPr>
            <a:r>
              <a:rPr lang="en-US" dirty="0"/>
              <a:t>We are no longer to let the body and brain control</a:t>
            </a:r>
          </a:p>
          <a:p>
            <a:pPr>
              <a:lnSpc>
                <a:spcPct val="95000"/>
              </a:lnSpc>
              <a:spcBef>
                <a:spcPts val="200"/>
              </a:spcBef>
            </a:pPr>
            <a:r>
              <a:rPr lang="en-US" dirty="0"/>
              <a:t>The Spirit reinterprets information given by the brain to the mind so that we learn to think differently</a:t>
            </a:r>
          </a:p>
          <a:p>
            <a:pPr>
              <a:lnSpc>
                <a:spcPct val="95000"/>
              </a:lnSpc>
              <a:spcBef>
                <a:spcPts val="200"/>
              </a:spcBef>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THE OBVIOUS PROBLEM</a:t>
            </a:r>
          </a:p>
        </p:txBody>
      </p:sp>
      <p:sp>
        <p:nvSpPr>
          <p:cNvPr id="3" name="Content Placeholder 2"/>
          <p:cNvSpPr>
            <a:spLocks noGrp="1"/>
          </p:cNvSpPr>
          <p:nvPr>
            <p:ph idx="1"/>
          </p:nvPr>
        </p:nvSpPr>
        <p:spPr>
          <a:xfrm>
            <a:off x="0" y="838200"/>
            <a:ext cx="9144000" cy="6019800"/>
          </a:xfrm>
        </p:spPr>
        <p:txBody>
          <a:bodyPr>
            <a:noAutofit/>
          </a:bodyPr>
          <a:lstStyle/>
          <a:p>
            <a:pPr>
              <a:lnSpc>
                <a:spcPct val="87000"/>
              </a:lnSpc>
              <a:spcBef>
                <a:spcPts val="0"/>
              </a:spcBef>
            </a:pPr>
            <a:r>
              <a:rPr lang="en-US" b="1" dirty="0"/>
              <a:t>1 John 2:15-17 </a:t>
            </a:r>
            <a:r>
              <a:rPr lang="en-US" dirty="0"/>
              <a:t> 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t>
            </a:r>
            <a:r>
              <a:rPr lang="en-US" i="1" dirty="0"/>
              <a:t>also</a:t>
            </a:r>
            <a:r>
              <a:rPr lang="en-US" dirty="0"/>
              <a:t> its lusts; but the one who does the will of God lives forever. </a:t>
            </a:r>
          </a:p>
          <a:p>
            <a:pPr>
              <a:lnSpc>
                <a:spcPct val="87000"/>
              </a:lnSpc>
              <a:spcBef>
                <a:spcPts val="0"/>
              </a:spcBef>
            </a:pPr>
            <a:r>
              <a:rPr lang="en-US" b="1" dirty="0"/>
              <a:t>James 4:2-4…</a:t>
            </a:r>
            <a:r>
              <a:rPr lang="en-US" dirty="0"/>
              <a:t>You are envious and cannot obtain; </a:t>
            </a:r>
            <a:r>
              <a:rPr lang="en-US" i="1" dirty="0"/>
              <a:t>so</a:t>
            </a:r>
            <a:r>
              <a:rPr lang="en-US" dirty="0"/>
              <a:t> you fight and quarrel. You do not have because you do not ask. You ask and do not receive, because you ask with wrong motives, so that you may spend </a:t>
            </a:r>
            <a:r>
              <a:rPr lang="en-US" i="1" dirty="0"/>
              <a:t>it</a:t>
            </a:r>
            <a:r>
              <a:rPr lang="en-US" dirty="0"/>
              <a:t> on your pleasures. You adulteresses, do you not know that friendship with the world is hostility toward God? Therefore whoever wishes to be a friend of the world makes himself an enemy of God.</a:t>
            </a:r>
          </a:p>
          <a:p>
            <a:pPr>
              <a:lnSpc>
                <a:spcPct val="87000"/>
              </a:lnSpc>
              <a:spcBef>
                <a:spcPts val="0"/>
              </a:spcBef>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60000"/>
                </a:solidFill>
              </a:rPr>
              <a:t>MIND CONTROL</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300"/>
              </a:spcBef>
            </a:pPr>
            <a:r>
              <a:rPr lang="en-US" dirty="0"/>
              <a:t>Part of renewing our minds involves learning to think about things by focusing on God’s perspective</a:t>
            </a:r>
          </a:p>
          <a:p>
            <a:pPr>
              <a:lnSpc>
                <a:spcPct val="90000"/>
              </a:lnSpc>
              <a:spcBef>
                <a:spcPts val="300"/>
              </a:spcBef>
            </a:pPr>
            <a:r>
              <a:rPr lang="en-US" b="1" dirty="0"/>
              <a:t>Philippians 4:8-9</a:t>
            </a:r>
            <a:r>
              <a:rPr lang="en-US" dirty="0"/>
              <a:t> Finally, brethren, whatever is true, whatever is </a:t>
            </a:r>
            <a:r>
              <a:rPr lang="en-US" spc="-150" dirty="0"/>
              <a:t>honorable, whatever </a:t>
            </a:r>
            <a:r>
              <a:rPr lang="en-US" dirty="0"/>
              <a:t>is right</a:t>
            </a:r>
            <a:r>
              <a:rPr lang="en-US" spc="-150" dirty="0"/>
              <a:t>, whatever </a:t>
            </a:r>
            <a:r>
              <a:rPr lang="en-US" dirty="0"/>
              <a:t>is </a:t>
            </a:r>
            <a:r>
              <a:rPr lang="en-US" spc="-150" dirty="0"/>
              <a:t>pure</a:t>
            </a:r>
            <a:r>
              <a:rPr lang="en-US" dirty="0"/>
              <a:t>, whatever is lovely, whatever is of good repute, if there is any excellence and if anything worthy of praise, dwell on these things. The things you have learned and received and heard and seen in me, practice these things, and the God of peace will be with you.</a:t>
            </a:r>
          </a:p>
          <a:p>
            <a:pPr>
              <a:lnSpc>
                <a:spcPct val="90000"/>
              </a:lnSpc>
              <a:spcBef>
                <a:spcPts val="300"/>
              </a:spcBef>
            </a:pPr>
            <a:r>
              <a:rPr lang="en-US" b="1" dirty="0"/>
              <a:t>Matthew 16:18-19 </a:t>
            </a:r>
            <a:r>
              <a:rPr lang="en-US" dirty="0"/>
              <a:t> "I also say to you that you are Peter, and upon this </a:t>
            </a:r>
            <a:r>
              <a:rPr lang="en-US" spc="-150" dirty="0"/>
              <a:t>rock I will </a:t>
            </a:r>
            <a:r>
              <a:rPr lang="en-US" dirty="0"/>
              <a:t>build My church; and the gates of Hades will not </a:t>
            </a:r>
            <a:r>
              <a:rPr lang="en-US" spc="-150" dirty="0"/>
              <a:t>overpower it. "I will </a:t>
            </a:r>
            <a:r>
              <a:rPr lang="en-US" dirty="0"/>
              <a:t>give you the keys of the kingdom </a:t>
            </a:r>
            <a:r>
              <a:rPr lang="en-US"/>
              <a:t>of heaven; </a:t>
            </a:r>
            <a:r>
              <a:rPr lang="en-US" dirty="0"/>
              <a:t>whatever you bind on earth shall have been bound in heaven, and whatever you loose on earth shall have been loosed in heaven."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60000"/>
                </a:solidFill>
              </a:rPr>
              <a:t>VERSE FOR THE JOURNEY</a:t>
            </a:r>
          </a:p>
        </p:txBody>
      </p:sp>
      <p:sp>
        <p:nvSpPr>
          <p:cNvPr id="3" name="Content Placeholder 2"/>
          <p:cNvSpPr>
            <a:spLocks noGrp="1"/>
          </p:cNvSpPr>
          <p:nvPr>
            <p:ph idx="1"/>
          </p:nvPr>
        </p:nvSpPr>
        <p:spPr/>
        <p:txBody>
          <a:bodyPr>
            <a:noAutofit/>
          </a:bodyPr>
          <a:lstStyle/>
          <a:p>
            <a:pPr>
              <a:lnSpc>
                <a:spcPct val="95000"/>
              </a:lnSpc>
              <a:spcBef>
                <a:spcPts val="400"/>
              </a:spcBef>
            </a:pPr>
            <a:r>
              <a:rPr lang="en-US" b="1" dirty="0"/>
              <a:t>2 Peter 2:1-3 </a:t>
            </a:r>
            <a:r>
              <a:rPr lang="en-US" dirty="0"/>
              <a:t> But false prophets also arose among the people, just as there will also be false teachers among you, who will secretly introduce destructive heresies, even denying the Master who bought them, bringing swift destruction upon themselves. Many will follow their sensuality</a:t>
            </a:r>
            <a:r>
              <a:rPr lang="en-US" spc="-150" dirty="0"/>
              <a:t>, a</a:t>
            </a:r>
            <a:r>
              <a:rPr lang="en-US" dirty="0"/>
              <a:t>nd</a:t>
            </a:r>
            <a:r>
              <a:rPr lang="en-US" spc="-150" dirty="0"/>
              <a:t> </a:t>
            </a:r>
            <a:r>
              <a:rPr lang="en-US" dirty="0"/>
              <a:t>because of them the way of the truth will be maligned; and in </a:t>
            </a:r>
            <a:r>
              <a:rPr lang="en-US" i="1" dirty="0"/>
              <a:t>their</a:t>
            </a:r>
            <a:r>
              <a:rPr lang="en-US" dirty="0"/>
              <a:t> greed they will exploit you with false words; their judgment from long ago is not idle, and their destruction is not asleep. </a:t>
            </a:r>
          </a:p>
          <a:p>
            <a:pPr>
              <a:lnSpc>
                <a:spcPct val="90000"/>
              </a:lnSpc>
              <a:spcBef>
                <a:spcPts val="400"/>
              </a:spcBef>
            </a:pPr>
            <a:r>
              <a:rPr lang="en-US" dirty="0"/>
              <a:t>Name it and claim it</a:t>
            </a:r>
          </a:p>
          <a:p>
            <a:pPr>
              <a:lnSpc>
                <a:spcPct val="90000"/>
              </a:lnSpc>
              <a:spcBef>
                <a:spcPts val="400"/>
              </a:spcBef>
            </a:pPr>
            <a:r>
              <a:rPr lang="en-US" dirty="0"/>
              <a:t>Prosperity gospel</a:t>
            </a:r>
          </a:p>
          <a:p>
            <a:pPr>
              <a:lnSpc>
                <a:spcPct val="90000"/>
              </a:lnSpc>
              <a:spcBef>
                <a:spcPts val="400"/>
              </a:spcBef>
            </a:pPr>
            <a:r>
              <a:rPr lang="en-US" dirty="0"/>
              <a:t>Word of Faith</a:t>
            </a:r>
          </a:p>
          <a:p>
            <a:pPr>
              <a:lnSpc>
                <a:spcPct val="90000"/>
              </a:lnSpc>
              <a:spcBef>
                <a:spcPts val="400"/>
              </a:spcBef>
            </a:pPr>
            <a:r>
              <a:rPr lang="en-US" dirty="0"/>
              <a:t>Common thread: teaches that Christians can access the power </a:t>
            </a:r>
            <a:r>
              <a:rPr lang="en-US" b="1" dirty="0"/>
              <a:t>of faith </a:t>
            </a:r>
            <a:r>
              <a:rPr lang="en-US" dirty="0"/>
              <a:t>or fear through speech</a:t>
            </a:r>
          </a:p>
          <a:p>
            <a:pPr>
              <a:lnSpc>
                <a:spcPct val="95000"/>
              </a:lnSpc>
              <a:spcBef>
                <a:spcPts val="400"/>
              </a:spcBef>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rgbClr val="760000"/>
                </a:solidFill>
              </a:rPr>
              <a:t>BASIC TEACHING</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dirty="0"/>
              <a:t>The salvation that Jesus won on the cross includes prosperity and health for all believers</a:t>
            </a:r>
          </a:p>
          <a:p>
            <a:pPr>
              <a:lnSpc>
                <a:spcPct val="90000"/>
              </a:lnSpc>
              <a:spcBef>
                <a:spcPts val="200"/>
              </a:spcBef>
            </a:pPr>
            <a:r>
              <a:rPr lang="en-US" dirty="0"/>
              <a:t>Promoters: Kenneth </a:t>
            </a:r>
            <a:r>
              <a:rPr lang="en-US" dirty="0" err="1"/>
              <a:t>Hagin</a:t>
            </a:r>
            <a:r>
              <a:rPr lang="en-US" dirty="0"/>
              <a:t>, Kenneth Copeland, John and Joel Osteen; to a lesser extent Robert </a:t>
            </a:r>
            <a:r>
              <a:rPr lang="en-US" dirty="0" err="1"/>
              <a:t>Schuller</a:t>
            </a:r>
            <a:endParaRPr lang="en-US" dirty="0"/>
          </a:p>
          <a:p>
            <a:pPr>
              <a:lnSpc>
                <a:spcPct val="90000"/>
              </a:lnSpc>
              <a:spcBef>
                <a:spcPts val="200"/>
              </a:spcBef>
            </a:pPr>
            <a:r>
              <a:rPr lang="en-US" b="1" dirty="0"/>
              <a:t>Romans 10:8-9 </a:t>
            </a:r>
            <a:r>
              <a:rPr lang="en-US" dirty="0"/>
              <a:t> But what does it say? "</a:t>
            </a:r>
            <a:r>
              <a:rPr lang="en-US" cap="small" dirty="0"/>
              <a:t>THE WORD IS NEAR YOU</a:t>
            </a:r>
            <a:r>
              <a:rPr lang="en-US" dirty="0"/>
              <a:t>, </a:t>
            </a:r>
            <a:r>
              <a:rPr lang="en-US" cap="small" dirty="0"/>
              <a:t>IN YOUR MOUTH AND IN YOUR HEART</a:t>
            </a:r>
            <a:r>
              <a:rPr lang="en-US" dirty="0"/>
              <a:t>"—that is, the word of faith which we are preaching, that if you confess with your mouth Jesus </a:t>
            </a:r>
            <a:r>
              <a:rPr lang="en-US" i="1" dirty="0"/>
              <a:t>as</a:t>
            </a:r>
            <a:r>
              <a:rPr lang="en-US" dirty="0"/>
              <a:t> Lord, and believe in your heart that God raised Him from the dead, you will be saved; </a:t>
            </a:r>
          </a:p>
          <a:p>
            <a:pPr>
              <a:lnSpc>
                <a:spcPct val="90000"/>
              </a:lnSpc>
              <a:spcBef>
                <a:spcPts val="200"/>
              </a:spcBef>
            </a:pPr>
            <a:r>
              <a:rPr lang="en-US" dirty="0"/>
              <a:t>Salvation is considered </a:t>
            </a:r>
            <a:r>
              <a:rPr lang="en-US" spc="-150" dirty="0"/>
              <a:t>to include </a:t>
            </a:r>
            <a:r>
              <a:rPr lang="en-US" dirty="0"/>
              <a:t>healing and prosperity</a:t>
            </a:r>
          </a:p>
          <a:p>
            <a:pPr>
              <a:lnSpc>
                <a:spcPct val="90000"/>
              </a:lnSpc>
              <a:spcBef>
                <a:spcPts val="200"/>
              </a:spcBef>
            </a:pPr>
            <a:r>
              <a:rPr lang="en-US" b="1" dirty="0"/>
              <a:t>Isaiah 53:5 </a:t>
            </a:r>
            <a:r>
              <a:rPr lang="en-US" dirty="0"/>
              <a:t> But He was pierced through for our transgressions, He was crushed for our iniquities; The chastening for our well-being </a:t>
            </a:r>
            <a:r>
              <a:rPr lang="en-US" i="1" dirty="0"/>
              <a:t>fell</a:t>
            </a:r>
            <a:r>
              <a:rPr lang="en-US" dirty="0"/>
              <a:t> upon Him, and by His scourging we are healed.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ARE THERE LIMITATIONS?</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dirty="0"/>
              <a:t>Healed: </a:t>
            </a:r>
            <a:r>
              <a:rPr lang="en-US" i="1" dirty="0" err="1"/>
              <a:t>rapha</a:t>
            </a:r>
            <a:r>
              <a:rPr lang="en-US" i="1" dirty="0"/>
              <a:t>: </a:t>
            </a:r>
            <a:r>
              <a:rPr lang="en-US" dirty="0"/>
              <a:t>physical or spiritual repair</a:t>
            </a:r>
          </a:p>
          <a:p>
            <a:pPr>
              <a:lnSpc>
                <a:spcPct val="90000"/>
              </a:lnSpc>
              <a:spcBef>
                <a:spcPts val="200"/>
              </a:spcBef>
            </a:pPr>
            <a:r>
              <a:rPr lang="en-US" b="1" dirty="0"/>
              <a:t>Mark 11:23-24 </a:t>
            </a:r>
            <a:r>
              <a:rPr lang="en-US" dirty="0"/>
              <a:t> "Truly I say to you, whoever says to this mountain, 'Be taken up and cast into the sea,' and does not doubt in his heart, but believes that what he says is going to happen, it will be </a:t>
            </a:r>
            <a:r>
              <a:rPr lang="en-US" i="1" dirty="0"/>
              <a:t>granted</a:t>
            </a:r>
            <a:r>
              <a:rPr lang="en-US" dirty="0"/>
              <a:t> him.  Therefore I say to you, all things for which you pray and ask, believe that you have received them, and they will be </a:t>
            </a:r>
            <a:r>
              <a:rPr lang="en-US" i="1" dirty="0"/>
              <a:t>granted</a:t>
            </a:r>
            <a:r>
              <a:rPr lang="en-US" dirty="0"/>
              <a:t> you. </a:t>
            </a:r>
          </a:p>
          <a:p>
            <a:pPr>
              <a:lnSpc>
                <a:spcPct val="90000"/>
              </a:lnSpc>
              <a:spcBef>
                <a:spcPts val="200"/>
              </a:spcBef>
            </a:pPr>
            <a:r>
              <a:rPr lang="en-US" dirty="0"/>
              <a:t>Jesus made this promise on the recognized premise that petitions must be in harmony with God's will </a:t>
            </a:r>
          </a:p>
          <a:p>
            <a:pPr>
              <a:lnSpc>
                <a:spcPct val="90000"/>
              </a:lnSpc>
              <a:spcBef>
                <a:spcPts val="200"/>
              </a:spcBef>
            </a:pPr>
            <a:r>
              <a:rPr lang="en-US" b="1" dirty="0"/>
              <a:t>John 14:13-14 </a:t>
            </a:r>
            <a:r>
              <a:rPr lang="en-US" dirty="0"/>
              <a:t> “Whatever you ask in My name, that will I do, so that the Father may be glorified in the Son. If you ask Me anything in My name, I will do </a:t>
            </a:r>
            <a:r>
              <a:rPr lang="en-US" i="1" dirty="0"/>
              <a:t>it.”</a:t>
            </a:r>
            <a:r>
              <a:rPr lang="en-US" dirty="0"/>
              <a:t> </a:t>
            </a:r>
          </a:p>
          <a:p>
            <a:pPr>
              <a:lnSpc>
                <a:spcPct val="90000"/>
              </a:lnSpc>
              <a:spcBef>
                <a:spcPts val="200"/>
              </a:spcBef>
            </a:pPr>
            <a:r>
              <a:rPr lang="en-US" b="1" dirty="0"/>
              <a:t>John </a:t>
            </a:r>
            <a:r>
              <a:rPr lang="en-US" b="1" spc="-150" dirty="0"/>
              <a:t>15:7 </a:t>
            </a:r>
            <a:r>
              <a:rPr lang="en-US" spc="-150" dirty="0"/>
              <a:t>"If you </a:t>
            </a:r>
            <a:r>
              <a:rPr lang="en-US" dirty="0"/>
              <a:t>abide in Me, and My words abide in you, ask whatever you wish</a:t>
            </a:r>
            <a:r>
              <a:rPr lang="en-US" spc="-150" dirty="0"/>
              <a:t>, and it will </a:t>
            </a:r>
            <a:r>
              <a:rPr lang="en-US" dirty="0"/>
              <a:t>be done for you. </a:t>
            </a:r>
            <a:br>
              <a:rPr lang="en-US" dirty="0"/>
            </a:br>
            <a:br>
              <a:rPr lang="en-US" dirty="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OTHER TEACHINGS</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dirty="0"/>
              <a:t>God does not use suffering for our benefit</a:t>
            </a:r>
          </a:p>
          <a:p>
            <a:pPr>
              <a:lnSpc>
                <a:spcPct val="90000"/>
              </a:lnSpc>
              <a:spcBef>
                <a:spcPts val="200"/>
              </a:spcBef>
            </a:pPr>
            <a:r>
              <a:rPr lang="en-US" dirty="0"/>
              <a:t>If you are not experiencing prosperity, you have given Satan control over your life</a:t>
            </a:r>
          </a:p>
          <a:p>
            <a:pPr>
              <a:lnSpc>
                <a:spcPct val="90000"/>
              </a:lnSpc>
              <a:spcBef>
                <a:spcPts val="200"/>
              </a:spcBef>
            </a:pPr>
            <a:r>
              <a:rPr lang="en-US" dirty="0"/>
              <a:t>Jesus and His disciples were wealthy</a:t>
            </a:r>
          </a:p>
          <a:p>
            <a:pPr>
              <a:buNone/>
            </a:pPr>
            <a:r>
              <a:rPr lang="en-US" dirty="0"/>
              <a:t>   a. Jesus' ability to travel without apparently working to earn a living for three years</a:t>
            </a:r>
          </a:p>
          <a:p>
            <a:pPr>
              <a:buNone/>
            </a:pPr>
            <a:r>
              <a:rPr lang="en-US" dirty="0"/>
              <a:t>   b. References to the apostles owning homes</a:t>
            </a:r>
          </a:p>
          <a:p>
            <a:pPr>
              <a:buNone/>
            </a:pPr>
            <a:r>
              <a:rPr lang="en-US" dirty="0"/>
              <a:t>   c.  Jesus had a treasurer  (Judas)</a:t>
            </a:r>
          </a:p>
          <a:p>
            <a:pPr>
              <a:buNone/>
            </a:pPr>
            <a:r>
              <a:rPr lang="en-US" dirty="0"/>
              <a:t>   d.  Jesus consorting with the upper echelons of society</a:t>
            </a:r>
          </a:p>
          <a:p>
            <a:pPr>
              <a:buNone/>
            </a:pPr>
            <a:r>
              <a:rPr lang="en-US" dirty="0"/>
              <a:t>   e.  Jesus' miraculous ability to command abundance - feeding the 5 thousand, finding tax money in a fish, telling Peter where the fish would overflow his net, etc.</a:t>
            </a:r>
          </a:p>
          <a:p>
            <a:pPr>
              <a:lnSpc>
                <a:spcPct val="90000"/>
              </a:lnSpc>
              <a:spcBef>
                <a:spcPts val="200"/>
              </a:spcBef>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a:solidFill>
                  <a:srgbClr val="760000"/>
                </a:solidFill>
              </a:rPr>
              <a:t>FAITH BEFORE GOD?</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0"/>
              </a:spcBef>
            </a:pPr>
            <a:r>
              <a:rPr lang="en-US" b="1" dirty="0"/>
              <a:t>Hebrews 11:1-2 </a:t>
            </a:r>
            <a:r>
              <a:rPr lang="en-US" dirty="0"/>
              <a:t>Now faith is the assurance of </a:t>
            </a:r>
            <a:r>
              <a:rPr lang="en-US" i="1" dirty="0"/>
              <a:t>things</a:t>
            </a:r>
            <a:r>
              <a:rPr lang="en-US" dirty="0"/>
              <a:t> hoped for, the conviction of things not seen. For by it the men of old gained approval. </a:t>
            </a:r>
          </a:p>
          <a:p>
            <a:pPr>
              <a:lnSpc>
                <a:spcPct val="90000"/>
              </a:lnSpc>
              <a:spcBef>
                <a:spcPts val="0"/>
              </a:spcBef>
            </a:pPr>
            <a:r>
              <a:rPr lang="en-US" dirty="0"/>
              <a:t>Assurance: </a:t>
            </a:r>
            <a:r>
              <a:rPr lang="en-US" i="1" dirty="0" err="1"/>
              <a:t>hupostasis</a:t>
            </a:r>
            <a:r>
              <a:rPr lang="en-US" i="1" dirty="0"/>
              <a:t>: </a:t>
            </a:r>
            <a:r>
              <a:rPr lang="en-US" dirty="0"/>
              <a:t>sturdiness or support</a:t>
            </a:r>
          </a:p>
          <a:p>
            <a:pPr>
              <a:lnSpc>
                <a:spcPct val="90000"/>
              </a:lnSpc>
              <a:spcBef>
                <a:spcPts val="0"/>
              </a:spcBef>
            </a:pPr>
            <a:r>
              <a:rPr lang="en-US" dirty="0"/>
              <a:t>Hoped: </a:t>
            </a:r>
            <a:r>
              <a:rPr lang="en-US" i="1" dirty="0" err="1"/>
              <a:t>elpizo</a:t>
            </a:r>
            <a:r>
              <a:rPr lang="en-US" i="1" dirty="0"/>
              <a:t>: </a:t>
            </a:r>
            <a:r>
              <a:rPr lang="en-US" dirty="0"/>
              <a:t>confident expectation</a:t>
            </a:r>
          </a:p>
          <a:p>
            <a:pPr>
              <a:lnSpc>
                <a:spcPct val="90000"/>
              </a:lnSpc>
              <a:spcBef>
                <a:spcPts val="0"/>
              </a:spcBef>
            </a:pPr>
            <a:r>
              <a:rPr lang="en-US" dirty="0"/>
              <a:t>Conviction: </a:t>
            </a:r>
            <a:r>
              <a:rPr lang="en-US" i="1" dirty="0" err="1"/>
              <a:t>elegchos</a:t>
            </a:r>
            <a:r>
              <a:rPr lang="en-US" i="1" dirty="0"/>
              <a:t>: </a:t>
            </a:r>
            <a:r>
              <a:rPr lang="en-US" dirty="0"/>
              <a:t>that by which a thing or concept is proven</a:t>
            </a:r>
          </a:p>
          <a:p>
            <a:pPr>
              <a:lnSpc>
                <a:spcPct val="90000"/>
              </a:lnSpc>
              <a:spcBef>
                <a:spcPts val="0"/>
              </a:spcBef>
            </a:pPr>
            <a:r>
              <a:rPr lang="en-US" dirty="0"/>
              <a:t>Faith apprehends as a real fact what is not revealed to the senses. It rests on that fact, acts upon it, and is upheld </a:t>
            </a:r>
            <a:r>
              <a:rPr lang="en-US" spc="-150" dirty="0"/>
              <a:t>by it in the </a:t>
            </a:r>
            <a:r>
              <a:rPr lang="en-US" dirty="0"/>
              <a:t>face of all that seems to contradict it.</a:t>
            </a:r>
          </a:p>
          <a:p>
            <a:pPr>
              <a:lnSpc>
                <a:spcPct val="90000"/>
              </a:lnSpc>
              <a:spcBef>
                <a:spcPts val="0"/>
              </a:spcBef>
            </a:pPr>
            <a:r>
              <a:rPr lang="en-US" dirty="0"/>
              <a:t>Were those named in Hebrews 11 considered faithful because they spoke to situations and demanded that God act, or because they believed God enough to do what He told them to do?</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AGREEMENT</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a:t>Matthew 18:15-20 </a:t>
            </a:r>
            <a:r>
              <a:rPr lang="en-US" dirty="0"/>
              <a:t>"If your brother sins, go and show him his fault in private; if he listens to you, you have won your brother. But if he </a:t>
            </a:r>
            <a:r>
              <a:rPr lang="en-US" spc="-150" dirty="0"/>
              <a:t>does not listen </a:t>
            </a:r>
            <a:r>
              <a:rPr lang="en-US" i="1" dirty="0"/>
              <a:t>to you,</a:t>
            </a:r>
            <a:r>
              <a:rPr lang="en-US" dirty="0"/>
              <a:t> take one or two more with you, so that </a:t>
            </a:r>
            <a:r>
              <a:rPr lang="en-US" sz="2400" cap="small" dirty="0"/>
              <a:t>BY THE MOUTH OF </a:t>
            </a:r>
            <a:r>
              <a:rPr lang="en-US" sz="2400" cap="small" spc="-150" dirty="0"/>
              <a:t>TWO OR</a:t>
            </a:r>
            <a:r>
              <a:rPr lang="en-US" sz="2400" spc="-150" dirty="0"/>
              <a:t> </a:t>
            </a:r>
            <a:r>
              <a:rPr lang="en-US" sz="2400" cap="small" spc="-150" dirty="0"/>
              <a:t>THREE </a:t>
            </a:r>
            <a:r>
              <a:rPr lang="en-US" sz="2400" cap="small" dirty="0"/>
              <a:t>WITNESSES </a:t>
            </a:r>
            <a:r>
              <a:rPr lang="en-US" sz="2400" cap="small" spc="-150" dirty="0"/>
              <a:t>EVERY</a:t>
            </a:r>
            <a:r>
              <a:rPr lang="en-US" sz="2400" spc="-150" dirty="0"/>
              <a:t> </a:t>
            </a:r>
            <a:r>
              <a:rPr lang="en-US" sz="2400" cap="small" spc="-150" dirty="0"/>
              <a:t>FACT MAY BE </a:t>
            </a:r>
            <a:r>
              <a:rPr lang="en-US" sz="2400" cap="small" dirty="0"/>
              <a:t>CONFIRMED</a:t>
            </a:r>
            <a:r>
              <a:rPr lang="en-US" dirty="0"/>
              <a:t>. If he refuses to listen to them, tell it to the church; and if he refuses to listen even to the church, let him be to </a:t>
            </a:r>
            <a:r>
              <a:rPr lang="en-US" spc="-150" dirty="0"/>
              <a:t>you as a </a:t>
            </a:r>
            <a:r>
              <a:rPr lang="en-US" dirty="0"/>
              <a:t>Gentile and a tax collector. Truly I say to you</a:t>
            </a:r>
            <a:r>
              <a:rPr lang="en-US" spc="-150" dirty="0"/>
              <a:t>, whatever </a:t>
            </a:r>
            <a:r>
              <a:rPr lang="en-US" dirty="0"/>
              <a:t>you bind on earth shall have been bound in heaven; and what</a:t>
            </a:r>
            <a:r>
              <a:rPr lang="en-US" spc="-150" dirty="0"/>
              <a:t>ever</a:t>
            </a:r>
            <a:r>
              <a:rPr lang="en-US" dirty="0"/>
              <a:t> you loose on earth shall have been loosed in heaven. Again I say to you, that if two of you agree on earth about anything that they may ask, it shall be done for them by My Father who is in heaven. For where two or three have gathered together in My name, I am there in their midst." </a:t>
            </a:r>
          </a:p>
          <a:p>
            <a:pPr>
              <a:lnSpc>
                <a:spcPct val="90000"/>
              </a:lnSpc>
              <a:spcBef>
                <a:spcPts val="200"/>
              </a:spcBef>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a:solidFill>
                  <a:srgbClr val="760000"/>
                </a:solidFill>
              </a:rPr>
              <a:t>BINDING AND LOOSING</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300"/>
              </a:spcBef>
            </a:pPr>
            <a:r>
              <a:rPr lang="en-US" dirty="0"/>
              <a:t>Agree: </a:t>
            </a:r>
            <a:r>
              <a:rPr lang="en-US" i="1" dirty="0" err="1"/>
              <a:t>sumphoneo</a:t>
            </a:r>
            <a:r>
              <a:rPr lang="en-US" i="1" dirty="0"/>
              <a:t>:</a:t>
            </a:r>
            <a:r>
              <a:rPr lang="en-US" dirty="0"/>
              <a:t> (</a:t>
            </a:r>
            <a:r>
              <a:rPr lang="en-US" i="1" dirty="0" err="1"/>
              <a:t>sumphonesosin</a:t>
            </a:r>
            <a:r>
              <a:rPr lang="en-US" dirty="0"/>
              <a:t>) to be in harmony; to be in accord</a:t>
            </a:r>
          </a:p>
          <a:p>
            <a:pPr>
              <a:lnSpc>
                <a:spcPct val="90000"/>
              </a:lnSpc>
              <a:spcBef>
                <a:spcPts val="300"/>
              </a:spcBef>
            </a:pPr>
            <a:r>
              <a:rPr lang="en-US" dirty="0"/>
              <a:t>Binding and loosing originates with heaven</a:t>
            </a:r>
          </a:p>
          <a:p>
            <a:pPr>
              <a:lnSpc>
                <a:spcPct val="90000"/>
              </a:lnSpc>
              <a:spcBef>
                <a:spcPts val="300"/>
              </a:spcBef>
            </a:pPr>
            <a:r>
              <a:rPr lang="en-US" b="1" dirty="0"/>
              <a:t>NASB: </a:t>
            </a:r>
            <a:r>
              <a:rPr lang="en-US" dirty="0"/>
              <a:t>Truly I say to you</a:t>
            </a:r>
            <a:r>
              <a:rPr lang="en-US" spc="-150" dirty="0"/>
              <a:t>, whatever </a:t>
            </a:r>
            <a:r>
              <a:rPr lang="en-US" dirty="0"/>
              <a:t>you bind on earth shall have been bound in heaven; and what</a:t>
            </a:r>
            <a:r>
              <a:rPr lang="en-US" spc="-150" dirty="0"/>
              <a:t>ever</a:t>
            </a:r>
            <a:r>
              <a:rPr lang="en-US" dirty="0"/>
              <a:t> you loose on earth shall have been loosed in heaven.</a:t>
            </a:r>
          </a:p>
          <a:p>
            <a:pPr>
              <a:lnSpc>
                <a:spcPct val="90000"/>
              </a:lnSpc>
              <a:spcBef>
                <a:spcPts val="300"/>
              </a:spcBef>
            </a:pPr>
            <a:r>
              <a:rPr lang="en-US" b="1" dirty="0"/>
              <a:t>Matthew 18:18 (ESV) </a:t>
            </a:r>
            <a:r>
              <a:rPr lang="en-US" dirty="0"/>
              <a:t>Truly, I say to you, whatever you bind on earth shall be </a:t>
            </a:r>
            <a:r>
              <a:rPr lang="en-US" spc="-150" dirty="0"/>
              <a:t>bound in </a:t>
            </a:r>
            <a:r>
              <a:rPr lang="en-US" dirty="0"/>
              <a:t>heaven, and what-ever you loose on earth shall be loosed in heaven </a:t>
            </a:r>
          </a:p>
          <a:p>
            <a:pPr>
              <a:lnSpc>
                <a:spcPct val="90000"/>
              </a:lnSpc>
              <a:spcBef>
                <a:spcPts val="300"/>
              </a:spcBef>
            </a:pPr>
            <a:r>
              <a:rPr lang="en-US" b="1" dirty="0"/>
              <a:t>Matthew 18:18 (HCSB)</a:t>
            </a:r>
            <a:r>
              <a:rPr lang="en-US" dirty="0"/>
              <a:t> I assure you: Whatever you bind on </a:t>
            </a:r>
            <a:r>
              <a:rPr lang="en-US" spc="-150" dirty="0"/>
              <a:t>earth is </a:t>
            </a:r>
            <a:r>
              <a:rPr lang="en-US" dirty="0"/>
              <a:t>already bound in heaven, and what-ever you loose on earth is already loosed in heaven. </a:t>
            </a:r>
          </a:p>
          <a:p>
            <a:pPr>
              <a:lnSpc>
                <a:spcPct val="90000"/>
              </a:lnSpc>
              <a:spcBef>
                <a:spcPts val="300"/>
              </a:spcBef>
            </a:pPr>
            <a:r>
              <a:rPr lang="en-US" dirty="0"/>
              <a:t>Since the binding and losing originates in heaven, I believe the agreement must be with heaven</a:t>
            </a:r>
          </a:p>
          <a:p>
            <a:pPr>
              <a:lnSpc>
                <a:spcPct val="90000"/>
              </a:lnSpc>
              <a:spcBef>
                <a:spcPts val="300"/>
              </a:spcBef>
            </a:pPr>
            <a:endParaRPr lang="en-US" dirty="0"/>
          </a:p>
          <a:p>
            <a:pPr>
              <a:lnSpc>
                <a:spcPct val="90000"/>
              </a:lnSpc>
              <a:spcBef>
                <a:spcPts val="300"/>
              </a:spcBef>
            </a:pPr>
            <a:endParaRPr lang="en-US" dirty="0"/>
          </a:p>
          <a:p>
            <a:pPr>
              <a:lnSpc>
                <a:spcPct val="90000"/>
              </a:lnSpc>
              <a:spcBef>
                <a:spcPts val="300"/>
              </a:spcBef>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60000"/>
                </a:solidFill>
              </a:rPr>
              <a:t>CONTEXT</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0"/>
              </a:spcBef>
            </a:pPr>
            <a:r>
              <a:rPr lang="en-US" dirty="0"/>
              <a:t>Context: helping a brother who has been overcome by sin</a:t>
            </a:r>
          </a:p>
          <a:p>
            <a:pPr>
              <a:lnSpc>
                <a:spcPct val="90000"/>
              </a:lnSpc>
              <a:spcBef>
                <a:spcPts val="0"/>
              </a:spcBef>
            </a:pPr>
            <a:r>
              <a:rPr lang="en-US" dirty="0"/>
              <a:t>As you are helping a brother, God will be giving instructions – He will bind what needs to be bound and loose what needs to be loosed; He will instruct you as His emissary here on Earth</a:t>
            </a:r>
          </a:p>
          <a:p>
            <a:pPr>
              <a:lnSpc>
                <a:spcPct val="90000"/>
              </a:lnSpc>
              <a:spcBef>
                <a:spcPts val="0"/>
              </a:spcBef>
            </a:pPr>
            <a:r>
              <a:rPr lang="en-US" b="1" dirty="0"/>
              <a:t>Matthew 16:24-26 </a:t>
            </a:r>
            <a:r>
              <a:rPr lang="en-US" dirty="0"/>
              <a:t> Then Jesus said to His disciples, "If anyone wishes to come after Me, he must deny himself, and take up his cross and follow Me. For whoever wishes to save his life will lose it; but whoever loses his life for My sake will find it.  For what will it profit a man if he gains the whole world and forfeits his soul? Or what will a man give in </a:t>
            </a:r>
            <a:r>
              <a:rPr lang="en-US" u="sng" dirty="0"/>
              <a:t>exchange </a:t>
            </a:r>
            <a:r>
              <a:rPr lang="en-US" dirty="0"/>
              <a:t>for his soul? </a:t>
            </a:r>
          </a:p>
          <a:p>
            <a:pPr>
              <a:lnSpc>
                <a:spcPct val="90000"/>
              </a:lnSpc>
              <a:spcBef>
                <a:spcPts val="0"/>
              </a:spcBef>
            </a:pPr>
            <a:r>
              <a:rPr lang="en-US" dirty="0"/>
              <a:t>Exchange: </a:t>
            </a:r>
            <a:r>
              <a:rPr lang="en-US" i="1" dirty="0" err="1"/>
              <a:t>antallagma</a:t>
            </a:r>
            <a:r>
              <a:rPr lang="en-US" i="1" dirty="0"/>
              <a:t>:</a:t>
            </a:r>
            <a:r>
              <a:rPr lang="en-US" dirty="0"/>
              <a:t> an equivalent or ransom</a:t>
            </a:r>
          </a:p>
          <a:p>
            <a:pPr>
              <a:lnSpc>
                <a:spcPct val="90000"/>
              </a:lnSpc>
              <a:spcBef>
                <a:spcPts val="0"/>
              </a:spcBef>
            </a:pPr>
            <a:endParaRPr lang="en-US" dirty="0"/>
          </a:p>
          <a:p>
            <a:pPr>
              <a:lnSpc>
                <a:spcPct val="90000"/>
              </a:lnSpc>
              <a:spcBef>
                <a:spcPts val="0"/>
              </a:spcBef>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5186</TotalTime>
  <Words>1651</Words>
  <Application>Microsoft Office PowerPoint</Application>
  <PresentationFormat>On-screen Show (4:3)</PresentationFormat>
  <Paragraphs>65</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Tahoma</vt:lpstr>
      <vt:lpstr>Office Theme</vt:lpstr>
      <vt:lpstr>PowerPoint Presentation</vt:lpstr>
      <vt:lpstr>VERSE FOR THE JOURNEY</vt:lpstr>
      <vt:lpstr>BASIC TEACHING</vt:lpstr>
      <vt:lpstr>ARE THERE LIMITATIONS?</vt:lpstr>
      <vt:lpstr>OTHER TEACHINGS</vt:lpstr>
      <vt:lpstr>FAITH BEFORE GOD?</vt:lpstr>
      <vt:lpstr>AGREEMENT</vt:lpstr>
      <vt:lpstr>BINDING AND LOOSING</vt:lpstr>
      <vt:lpstr>CONTEXT</vt:lpstr>
      <vt:lpstr>BODY, SOUL, SPIRIT</vt:lpstr>
      <vt:lpstr>THE OBVIOUS PROBLEM</vt:lpstr>
      <vt:lpstr>MIND CONTROL</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17</cp:revision>
  <dcterms:created xsi:type="dcterms:W3CDTF">2019-12-26T17:16:16Z</dcterms:created>
  <dcterms:modified xsi:type="dcterms:W3CDTF">2020-01-24T15:34:30Z</dcterms:modified>
</cp:coreProperties>
</file>