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257" r:id="rId2"/>
    <p:sldId id="258" r:id="rId3"/>
    <p:sldId id="259" r:id="rId4"/>
    <p:sldId id="260" r:id="rId5"/>
    <p:sldId id="266" r:id="rId6"/>
    <p:sldId id="262" r:id="rId7"/>
    <p:sldId id="263" r:id="rId8"/>
    <p:sldId id="264" r:id="rId9"/>
    <p:sldId id="265" r:id="rId10"/>
    <p:sldId id="268" r:id="rId11"/>
    <p:sldId id="267" r:id="rId12"/>
    <p:sldId id="269" r:id="rId13"/>
  </p:sldIdLst>
  <p:sldSz cx="9144000" cy="6858000" type="screen4x3"/>
  <p:notesSz cx="7086600" cy="90249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6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236" y="19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14788" y="0"/>
            <a:ext cx="3070225" cy="450850"/>
          </a:xfrm>
          <a:prstGeom prst="rect">
            <a:avLst/>
          </a:prstGeom>
        </p:spPr>
        <p:txBody>
          <a:bodyPr vert="horz" lIns="91440" tIns="45720" rIns="91440" bIns="45720" rtlCol="0"/>
          <a:lstStyle>
            <a:lvl1pPr algn="r">
              <a:defRPr sz="1200"/>
            </a:lvl1pPr>
          </a:lstStyle>
          <a:p>
            <a:fld id="{F512D1E7-5F73-4DD7-941C-69530ABD1F59}" type="datetimeFigureOut">
              <a:rPr lang="en-US" smtClean="0"/>
              <a:pPr/>
              <a:t>1/19/2020</a:t>
            </a:fld>
            <a:endParaRPr lang="en-US"/>
          </a:p>
        </p:txBody>
      </p:sp>
      <p:sp>
        <p:nvSpPr>
          <p:cNvPr id="4" name="Footer Placeholder 3"/>
          <p:cNvSpPr>
            <a:spLocks noGrp="1"/>
          </p:cNvSpPr>
          <p:nvPr>
            <p:ph type="ftr" sz="quarter" idx="2"/>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14788" y="8572500"/>
            <a:ext cx="3070225" cy="450850"/>
          </a:xfrm>
          <a:prstGeom prst="rect">
            <a:avLst/>
          </a:prstGeom>
        </p:spPr>
        <p:txBody>
          <a:bodyPr vert="horz" lIns="91440" tIns="45720" rIns="91440" bIns="45720" rtlCol="0" anchor="b"/>
          <a:lstStyle>
            <a:lvl1pPr algn="r">
              <a:defRPr sz="1200"/>
            </a:lvl1pPr>
          </a:lstStyle>
          <a:p>
            <a:fld id="{F16656F7-342E-4EFF-ADA6-66AD2387F4E6}"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14788" y="0"/>
            <a:ext cx="3070225" cy="450850"/>
          </a:xfrm>
          <a:prstGeom prst="rect">
            <a:avLst/>
          </a:prstGeom>
        </p:spPr>
        <p:txBody>
          <a:bodyPr vert="horz" lIns="91440" tIns="45720" rIns="91440" bIns="45720" rtlCol="0"/>
          <a:lstStyle>
            <a:lvl1pPr algn="r">
              <a:defRPr sz="1200"/>
            </a:lvl1pPr>
          </a:lstStyle>
          <a:p>
            <a:fld id="{EEAC3514-30FA-49F4-9DC2-C861B2E6FDBA}" type="datetimeFigureOut">
              <a:rPr lang="en-US" smtClean="0"/>
              <a:pPr/>
              <a:t>1/19/2020</a:t>
            </a:fld>
            <a:endParaRPr lang="en-US"/>
          </a:p>
        </p:txBody>
      </p:sp>
      <p:sp>
        <p:nvSpPr>
          <p:cNvPr id="4" name="Slide Image Placeholder 3"/>
          <p:cNvSpPr>
            <a:spLocks noGrp="1" noRot="1" noChangeAspect="1"/>
          </p:cNvSpPr>
          <p:nvPr>
            <p:ph type="sldImg" idx="2"/>
          </p:nvPr>
        </p:nvSpPr>
        <p:spPr>
          <a:xfrm>
            <a:off x="1287463" y="676275"/>
            <a:ext cx="4511675" cy="33845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8025" y="4286250"/>
            <a:ext cx="5670550" cy="406241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14788" y="8572500"/>
            <a:ext cx="3070225" cy="450850"/>
          </a:xfrm>
          <a:prstGeom prst="rect">
            <a:avLst/>
          </a:prstGeom>
        </p:spPr>
        <p:txBody>
          <a:bodyPr vert="horz" lIns="91440" tIns="45720" rIns="91440" bIns="45720" rtlCol="0" anchor="b"/>
          <a:lstStyle>
            <a:lvl1pPr algn="r">
              <a:defRPr sz="1200"/>
            </a:lvl1pPr>
          </a:lstStyle>
          <a:p>
            <a:fld id="{8F9C4B4B-E463-459B-8560-1BE4240CDDF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F9C4B4B-E463-459B-8560-1BE4240CDDF5}" type="slidenum">
              <a:rPr lang="en-US" smtClean="0"/>
              <a:pPr/>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28D327F-9F3B-40DB-B229-6A7F473B5CE5}" type="datetimeFigureOut">
              <a:rPr lang="en-US" smtClean="0"/>
              <a:pPr/>
              <a:t>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896A1A-D907-40BF-B9EF-A777FF20F6F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8D327F-9F3B-40DB-B229-6A7F473B5CE5}" type="datetimeFigureOut">
              <a:rPr lang="en-US" smtClean="0"/>
              <a:pPr/>
              <a:t>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896A1A-D907-40BF-B9EF-A777FF20F6F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8D327F-9F3B-40DB-B229-6A7F473B5CE5}" type="datetimeFigureOut">
              <a:rPr lang="en-US" smtClean="0"/>
              <a:pPr/>
              <a:t>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896A1A-D907-40BF-B9EF-A777FF20F6F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6800"/>
          </a:xfrm>
        </p:spPr>
        <p:txBody>
          <a:bodyPr/>
          <a:lstStyle>
            <a:lvl1pPr>
              <a:defRPr>
                <a:solidFill>
                  <a:srgbClr val="C00000"/>
                </a:solidFill>
                <a:latin typeface="Tahoma" pitchFamily="34" charset="0"/>
                <a:ea typeface="Tahoma" pitchFamily="34" charset="0"/>
                <a:cs typeface="Tahoma"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0" y="1066800"/>
            <a:ext cx="9144000" cy="5791200"/>
          </a:xfrm>
        </p:spPr>
        <p:txBody>
          <a:bodyPr>
            <a:normAutofit/>
          </a:bodyPr>
          <a:lstStyle>
            <a:lvl1pPr>
              <a:buFont typeface="Courier New" pitchFamily="49" charset="0"/>
              <a:buChar char="o"/>
              <a:defRPr sz="2800">
                <a:solidFill>
                  <a:srgbClr val="760000"/>
                </a:solidFill>
                <a:latin typeface="Tahoma" pitchFamily="34" charset="0"/>
                <a:ea typeface="Tahoma" pitchFamily="34" charset="0"/>
                <a:cs typeface="Tahoma" pitchFamily="34" charset="0"/>
              </a:defRPr>
            </a:lvl1pPr>
            <a:lvl2pPr>
              <a:buFont typeface="Courier New" pitchFamily="49" charset="0"/>
              <a:buChar char="o"/>
              <a:defRPr sz="2800">
                <a:solidFill>
                  <a:srgbClr val="760000"/>
                </a:solidFill>
                <a:latin typeface="Tahoma" pitchFamily="34" charset="0"/>
                <a:ea typeface="Tahoma" pitchFamily="34" charset="0"/>
                <a:cs typeface="Tahoma" pitchFamily="34" charset="0"/>
              </a:defRPr>
            </a:lvl2pPr>
            <a:lvl3pPr>
              <a:buFont typeface="Courier New" pitchFamily="49" charset="0"/>
              <a:buChar char="o"/>
              <a:defRPr sz="2800">
                <a:solidFill>
                  <a:srgbClr val="760000"/>
                </a:solidFill>
                <a:latin typeface="Tahoma" pitchFamily="34" charset="0"/>
                <a:ea typeface="Tahoma" pitchFamily="34" charset="0"/>
                <a:cs typeface="Tahoma" pitchFamily="34" charset="0"/>
              </a:defRPr>
            </a:lvl3pPr>
            <a:lvl4pPr>
              <a:buFont typeface="Courier New" pitchFamily="49" charset="0"/>
              <a:buChar char="o"/>
              <a:defRPr sz="2800">
                <a:solidFill>
                  <a:srgbClr val="760000"/>
                </a:solidFill>
                <a:latin typeface="Tahoma" pitchFamily="34" charset="0"/>
                <a:ea typeface="Tahoma" pitchFamily="34" charset="0"/>
                <a:cs typeface="Tahoma" pitchFamily="34" charset="0"/>
              </a:defRPr>
            </a:lvl4pPr>
            <a:lvl5pPr>
              <a:buFont typeface="Courier New" pitchFamily="49" charset="0"/>
              <a:buChar char="o"/>
              <a:defRPr sz="2800">
                <a:solidFill>
                  <a:srgbClr val="760000"/>
                </a:solidFill>
                <a:latin typeface="Tahoma" pitchFamily="34" charset="0"/>
                <a:ea typeface="Tahoma" pitchFamily="34" charset="0"/>
                <a:cs typeface="Tahoma"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28D327F-9F3B-40DB-B229-6A7F473B5CE5}" type="datetimeFigureOut">
              <a:rPr lang="en-US" smtClean="0"/>
              <a:pPr/>
              <a:t>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896A1A-D907-40BF-B9EF-A777FF20F6F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28D327F-9F3B-40DB-B229-6A7F473B5CE5}" type="datetimeFigureOut">
              <a:rPr lang="en-US" smtClean="0"/>
              <a:pPr/>
              <a:t>1/19/2020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896A1A-D907-40BF-B9EF-A777FF20F6F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28D327F-9F3B-40DB-B229-6A7F473B5CE5}" type="datetimeFigureOut">
              <a:rPr lang="en-US" smtClean="0"/>
              <a:pPr/>
              <a:t>1/19/2020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896A1A-D907-40BF-B9EF-A777FF20F6F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28D327F-9F3B-40DB-B229-6A7F473B5CE5}" type="datetimeFigureOut">
              <a:rPr lang="en-US" smtClean="0"/>
              <a:pPr/>
              <a:t>1/19/2020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896A1A-D907-40BF-B9EF-A777FF20F6F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8D327F-9F3B-40DB-B229-6A7F473B5CE5}" type="datetimeFigureOut">
              <a:rPr lang="en-US" smtClean="0"/>
              <a:pPr/>
              <a:t>1/19/2020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896A1A-D907-40BF-B9EF-A777FF20F6F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8D327F-9F3B-40DB-B229-6A7F473B5CE5}" type="datetimeFigureOut">
              <a:rPr lang="en-US" smtClean="0"/>
              <a:pPr/>
              <a:t>1/19/2020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896A1A-D907-40BF-B9EF-A777FF20F6F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8D327F-9F3B-40DB-B229-6A7F473B5CE5}" type="datetimeFigureOut">
              <a:rPr lang="en-US" smtClean="0"/>
              <a:pPr/>
              <a:t>1/19/2020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896A1A-D907-40BF-B9EF-A777FF20F6F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8D327F-9F3B-40DB-B229-6A7F473B5CE5}" type="datetimeFigureOut">
              <a:rPr lang="en-US" smtClean="0"/>
              <a:pPr/>
              <a:t>1/19/2020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896A1A-D907-40BF-B9EF-A777FF20F6F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2050" name="Picture 2"/>
          <p:cNvPicPr>
            <a:picLocks noChangeAspect="1" noChangeArrowheads="1"/>
          </p:cNvPicPr>
          <p:nvPr/>
        </p:nvPicPr>
        <p:blipFill>
          <a:blip r:embed="rId2" cstate="print"/>
          <a:srcRect/>
          <a:stretch>
            <a:fillRect/>
          </a:stretch>
        </p:blipFill>
        <p:spPr bwMode="auto">
          <a:xfrm>
            <a:off x="-4234" y="-1"/>
            <a:ext cx="9148234" cy="6861175"/>
          </a:xfrm>
          <a:prstGeom prst="rect">
            <a:avLst/>
          </a:prstGeom>
          <a:noFill/>
          <a:ln w="9525">
            <a:noFill/>
            <a:miter lim="800000"/>
            <a:headEnd/>
            <a:tailEnd/>
          </a:ln>
          <a:effectLst/>
        </p:spPr>
      </p:pic>
      <p:sp>
        <p:nvSpPr>
          <p:cNvPr id="5" name="TextBox 4"/>
          <p:cNvSpPr txBox="1"/>
          <p:nvPr/>
        </p:nvSpPr>
        <p:spPr>
          <a:xfrm>
            <a:off x="6858000" y="6248400"/>
            <a:ext cx="990977" cy="369332"/>
          </a:xfrm>
          <a:prstGeom prst="rect">
            <a:avLst/>
          </a:prstGeom>
          <a:noFill/>
        </p:spPr>
        <p:txBody>
          <a:bodyPr wrap="none" rtlCol="0">
            <a:spAutoFit/>
          </a:bodyPr>
          <a:lstStyle/>
          <a:p>
            <a:r>
              <a:rPr lang="en-US" dirty="0" smtClean="0"/>
              <a:t>Lesson 3</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760000"/>
                </a:solidFill>
              </a:rPr>
              <a:t>IMAGE RESTORATION</a:t>
            </a:r>
            <a:endParaRPr lang="en-US" dirty="0">
              <a:solidFill>
                <a:srgbClr val="760000"/>
              </a:solidFill>
            </a:endParaRPr>
          </a:p>
        </p:txBody>
      </p:sp>
      <p:sp>
        <p:nvSpPr>
          <p:cNvPr id="3" name="Content Placeholder 2"/>
          <p:cNvSpPr>
            <a:spLocks noGrp="1"/>
          </p:cNvSpPr>
          <p:nvPr>
            <p:ph idx="1"/>
          </p:nvPr>
        </p:nvSpPr>
        <p:spPr>
          <a:xfrm>
            <a:off x="0" y="914400"/>
            <a:ext cx="9144000" cy="5943600"/>
          </a:xfrm>
        </p:spPr>
        <p:txBody>
          <a:bodyPr>
            <a:noAutofit/>
          </a:bodyPr>
          <a:lstStyle/>
          <a:p>
            <a:pPr>
              <a:lnSpc>
                <a:spcPct val="90000"/>
              </a:lnSpc>
              <a:spcBef>
                <a:spcPts val="0"/>
              </a:spcBef>
            </a:pPr>
            <a:r>
              <a:rPr lang="en-US" b="1" dirty="0" smtClean="0"/>
              <a:t>Genesis 1:27 </a:t>
            </a:r>
            <a:r>
              <a:rPr lang="en-US" dirty="0" smtClean="0"/>
              <a:t> God created man in His own image, in the </a:t>
            </a:r>
            <a:r>
              <a:rPr lang="en-US" u="sng" dirty="0" smtClean="0"/>
              <a:t>image</a:t>
            </a:r>
            <a:r>
              <a:rPr lang="en-US" dirty="0" smtClean="0"/>
              <a:t> of God He created him; male and female He created them. </a:t>
            </a:r>
          </a:p>
          <a:p>
            <a:pPr>
              <a:lnSpc>
                <a:spcPct val="90000"/>
              </a:lnSpc>
              <a:spcBef>
                <a:spcPts val="0"/>
              </a:spcBef>
            </a:pPr>
            <a:r>
              <a:rPr lang="en-US" dirty="0" smtClean="0"/>
              <a:t>Image: </a:t>
            </a:r>
            <a:r>
              <a:rPr lang="en-US" i="1" dirty="0" err="1" smtClean="0"/>
              <a:t>tselem</a:t>
            </a:r>
            <a:r>
              <a:rPr lang="en-US" i="1" dirty="0" smtClean="0"/>
              <a:t>: </a:t>
            </a:r>
            <a:r>
              <a:rPr lang="en-US" dirty="0" smtClean="0"/>
              <a:t>a shadow image</a:t>
            </a:r>
          </a:p>
          <a:p>
            <a:pPr>
              <a:lnSpc>
                <a:spcPct val="90000"/>
              </a:lnSpc>
              <a:spcBef>
                <a:spcPts val="0"/>
              </a:spcBef>
            </a:pPr>
            <a:r>
              <a:rPr lang="en-US" b="1" dirty="0" smtClean="0"/>
              <a:t>Genesis 5:3 </a:t>
            </a:r>
            <a:r>
              <a:rPr lang="en-US" dirty="0" smtClean="0"/>
              <a:t> When Adam had lived one hundred and thirty years, he became the father of </a:t>
            </a:r>
            <a:r>
              <a:rPr lang="en-US" i="1" dirty="0" smtClean="0"/>
              <a:t>a son</a:t>
            </a:r>
            <a:r>
              <a:rPr lang="en-US" dirty="0" smtClean="0"/>
              <a:t> in his own likeness, according to his image, and named him Seth.</a:t>
            </a:r>
          </a:p>
          <a:p>
            <a:pPr>
              <a:lnSpc>
                <a:spcPct val="90000"/>
              </a:lnSpc>
              <a:spcBef>
                <a:spcPts val="0"/>
              </a:spcBef>
            </a:pPr>
            <a:r>
              <a:rPr lang="en-US" b="1" dirty="0" smtClean="0"/>
              <a:t>2 Corinthians 3:18 </a:t>
            </a:r>
            <a:r>
              <a:rPr lang="en-US" dirty="0" smtClean="0"/>
              <a:t> But we all, with unveiled face, beholding as in a mirror the glory of the Lord, are being transformed into the same image from glory to glory, just as from the Lord, the Spirit. </a:t>
            </a:r>
          </a:p>
          <a:p>
            <a:pPr>
              <a:lnSpc>
                <a:spcPct val="90000"/>
              </a:lnSpc>
              <a:spcBef>
                <a:spcPts val="0"/>
              </a:spcBef>
            </a:pPr>
            <a:r>
              <a:rPr lang="en-US" b="1" spc="-150" dirty="0" smtClean="0"/>
              <a:t>Colossians 3:9-10 </a:t>
            </a:r>
            <a:r>
              <a:rPr lang="en-US" spc="-150" dirty="0" smtClean="0"/>
              <a:t> Do not </a:t>
            </a:r>
            <a:r>
              <a:rPr lang="en-US" dirty="0" smtClean="0"/>
              <a:t>lie to one another, since you laid </a:t>
            </a:r>
            <a:r>
              <a:rPr lang="en-US" spc="-150" dirty="0" smtClean="0"/>
              <a:t>aside the </a:t>
            </a:r>
            <a:r>
              <a:rPr lang="en-US" dirty="0" smtClean="0"/>
              <a:t>old self </a:t>
            </a:r>
            <a:r>
              <a:rPr lang="en-US" spc="-150" dirty="0" smtClean="0"/>
              <a:t>with its </a:t>
            </a:r>
            <a:r>
              <a:rPr lang="en-US" i="1" spc="-150" dirty="0" smtClean="0"/>
              <a:t>evil</a:t>
            </a:r>
            <a:r>
              <a:rPr lang="en-US" spc="-150" dirty="0" smtClean="0"/>
              <a:t> </a:t>
            </a:r>
            <a:r>
              <a:rPr lang="en-US" dirty="0" smtClean="0"/>
              <a:t>practices, and have put on the new self who is being </a:t>
            </a:r>
            <a:r>
              <a:rPr lang="en-US" spc="-150" dirty="0" smtClean="0"/>
              <a:t>renewed to a true </a:t>
            </a:r>
            <a:r>
              <a:rPr lang="en-US" dirty="0" err="1" smtClean="0"/>
              <a:t>knowl</a:t>
            </a:r>
            <a:r>
              <a:rPr lang="en-US" dirty="0" smtClean="0"/>
              <a:t>-</a:t>
            </a:r>
            <a:r>
              <a:rPr lang="en-US" spc="-150" dirty="0" smtClean="0"/>
              <a:t>edge</a:t>
            </a:r>
            <a:r>
              <a:rPr lang="en-US" dirty="0" smtClean="0"/>
              <a:t> according </a:t>
            </a:r>
            <a:r>
              <a:rPr lang="en-US" spc="-150" dirty="0" smtClean="0"/>
              <a:t>to the </a:t>
            </a:r>
            <a:r>
              <a:rPr lang="en-US" dirty="0" smtClean="0"/>
              <a:t>image of </a:t>
            </a:r>
            <a:r>
              <a:rPr lang="en-US" spc="-150" dirty="0" smtClean="0"/>
              <a:t>the One who </a:t>
            </a:r>
            <a:r>
              <a:rPr lang="en-US" dirty="0" smtClean="0"/>
              <a:t>created him</a:t>
            </a:r>
            <a:br>
              <a:rPr lang="en-US" dirty="0" smtClean="0"/>
            </a:b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lstStyle/>
          <a:p>
            <a:r>
              <a:rPr lang="en-US" dirty="0" smtClean="0">
                <a:solidFill>
                  <a:srgbClr val="760000"/>
                </a:solidFill>
              </a:rPr>
              <a:t>GROWING IN BELIEF</a:t>
            </a:r>
            <a:endParaRPr lang="en-US" dirty="0">
              <a:solidFill>
                <a:srgbClr val="760000"/>
              </a:solidFill>
            </a:endParaRPr>
          </a:p>
        </p:txBody>
      </p:sp>
      <p:sp>
        <p:nvSpPr>
          <p:cNvPr id="3" name="Content Placeholder 2"/>
          <p:cNvSpPr>
            <a:spLocks noGrp="1"/>
          </p:cNvSpPr>
          <p:nvPr>
            <p:ph idx="1"/>
          </p:nvPr>
        </p:nvSpPr>
        <p:spPr>
          <a:xfrm>
            <a:off x="0" y="990600"/>
            <a:ext cx="9144000" cy="5867400"/>
          </a:xfrm>
        </p:spPr>
        <p:txBody>
          <a:bodyPr>
            <a:noAutofit/>
          </a:bodyPr>
          <a:lstStyle/>
          <a:p>
            <a:pPr>
              <a:lnSpc>
                <a:spcPct val="95000"/>
              </a:lnSpc>
              <a:spcBef>
                <a:spcPts val="200"/>
              </a:spcBef>
            </a:pPr>
            <a:r>
              <a:rPr lang="en-US" b="1" dirty="0" smtClean="0"/>
              <a:t>John 14:26 </a:t>
            </a:r>
            <a:r>
              <a:rPr lang="en-US" dirty="0" smtClean="0"/>
              <a:t> "But the Helper, the Holy Spirit, whom the Father will send in My name, He will teach you all things, and bring to your remembrance all that I said to you. </a:t>
            </a:r>
          </a:p>
          <a:p>
            <a:pPr>
              <a:lnSpc>
                <a:spcPct val="95000"/>
              </a:lnSpc>
              <a:spcBef>
                <a:spcPts val="200"/>
              </a:spcBef>
            </a:pPr>
            <a:r>
              <a:rPr lang="en-US" dirty="0" smtClean="0"/>
              <a:t>As the Spirit teaches us, we grow in understanding</a:t>
            </a:r>
          </a:p>
          <a:p>
            <a:pPr>
              <a:lnSpc>
                <a:spcPct val="95000"/>
              </a:lnSpc>
              <a:spcBef>
                <a:spcPts val="200"/>
              </a:spcBef>
            </a:pPr>
            <a:r>
              <a:rPr lang="en-US" b="1" dirty="0" smtClean="0"/>
              <a:t>Ephesians 5:11</a:t>
            </a:r>
            <a:r>
              <a:rPr lang="en-US" dirty="0" smtClean="0"/>
              <a:t> Do not participate in the unfruitful deeds of darkness, but instead even expose them;</a:t>
            </a:r>
          </a:p>
          <a:p>
            <a:pPr>
              <a:lnSpc>
                <a:spcPct val="95000"/>
              </a:lnSpc>
              <a:spcBef>
                <a:spcPts val="200"/>
              </a:spcBef>
            </a:pPr>
            <a:r>
              <a:rPr lang="en-US" b="1" dirty="0" smtClean="0"/>
              <a:t>Ephesians 5:15-16 </a:t>
            </a:r>
            <a:r>
              <a:rPr lang="en-US" dirty="0" smtClean="0"/>
              <a:t> Therefore be careful how you walk, not as unwise men but as wise, making the most of your time, because the days are evil. </a:t>
            </a:r>
          </a:p>
          <a:p>
            <a:pPr>
              <a:lnSpc>
                <a:spcPct val="95000"/>
              </a:lnSpc>
              <a:spcBef>
                <a:spcPts val="200"/>
              </a:spcBef>
            </a:pPr>
            <a:r>
              <a:rPr lang="en-US" dirty="0" smtClean="0"/>
              <a:t>We identify things that are wrong because they are not right! </a:t>
            </a:r>
            <a:endParaRPr lang="en-US" dirty="0" smtClean="0"/>
          </a:p>
          <a:p>
            <a:pPr>
              <a:lnSpc>
                <a:spcPct val="95000"/>
              </a:lnSpc>
              <a:spcBef>
                <a:spcPts val="200"/>
              </a:spcBef>
            </a:pPr>
            <a:r>
              <a:rPr lang="en-US" dirty="0" smtClean="0"/>
              <a:t>There are many ways to get things wrong</a:t>
            </a:r>
            <a:r>
              <a:rPr lang="en-US" dirty="0" smtClean="0"/>
              <a:t/>
            </a:r>
            <a:br>
              <a:rPr lang="en-US" dirty="0" smtClean="0"/>
            </a:b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lstStyle/>
          <a:p>
            <a:r>
              <a:rPr lang="en-US" dirty="0" smtClean="0">
                <a:solidFill>
                  <a:srgbClr val="760000"/>
                </a:solidFill>
              </a:rPr>
              <a:t>DARK TO LIGHT</a:t>
            </a:r>
            <a:endParaRPr lang="en-US" dirty="0">
              <a:solidFill>
                <a:srgbClr val="760000"/>
              </a:solidFill>
            </a:endParaRPr>
          </a:p>
        </p:txBody>
      </p:sp>
      <p:sp>
        <p:nvSpPr>
          <p:cNvPr id="3" name="Content Placeholder 2"/>
          <p:cNvSpPr>
            <a:spLocks noGrp="1"/>
          </p:cNvSpPr>
          <p:nvPr>
            <p:ph idx="1"/>
          </p:nvPr>
        </p:nvSpPr>
        <p:spPr>
          <a:xfrm>
            <a:off x="0" y="838200"/>
            <a:ext cx="9144000" cy="6019800"/>
          </a:xfrm>
        </p:spPr>
        <p:txBody>
          <a:bodyPr>
            <a:noAutofit/>
          </a:bodyPr>
          <a:lstStyle/>
          <a:p>
            <a:pPr>
              <a:lnSpc>
                <a:spcPct val="87000"/>
              </a:lnSpc>
              <a:spcBef>
                <a:spcPts val="0"/>
              </a:spcBef>
            </a:pPr>
            <a:r>
              <a:rPr lang="en-US" b="1" dirty="0" smtClean="0"/>
              <a:t>1 John 1:7 </a:t>
            </a:r>
            <a:r>
              <a:rPr lang="en-US" b="1" dirty="0" smtClean="0"/>
              <a:t>…</a:t>
            </a:r>
            <a:r>
              <a:rPr lang="en-US" dirty="0" smtClean="0"/>
              <a:t>but </a:t>
            </a:r>
            <a:r>
              <a:rPr lang="en-US" dirty="0" smtClean="0"/>
              <a:t>if we walk in the Light as He Himself is in the Light, we have fellowship with one another, and the blood of Jesus His Son cleanses us from all sin</a:t>
            </a:r>
            <a:r>
              <a:rPr lang="en-US" dirty="0" smtClean="0"/>
              <a:t>.</a:t>
            </a:r>
          </a:p>
          <a:p>
            <a:pPr>
              <a:lnSpc>
                <a:spcPct val="87000"/>
              </a:lnSpc>
              <a:spcBef>
                <a:spcPts val="0"/>
              </a:spcBef>
            </a:pPr>
            <a:r>
              <a:rPr lang="en-US" b="1" dirty="0" smtClean="0"/>
              <a:t>Ephesians </a:t>
            </a:r>
            <a:r>
              <a:rPr lang="en-US" b="1" dirty="0" smtClean="0"/>
              <a:t>5:8 ..</a:t>
            </a:r>
            <a:r>
              <a:rPr lang="en-US" dirty="0" smtClean="0"/>
              <a:t>for </a:t>
            </a:r>
            <a:r>
              <a:rPr lang="en-US" dirty="0" smtClean="0"/>
              <a:t>you were formerly darkness, but now you are Light </a:t>
            </a:r>
            <a:r>
              <a:rPr lang="en-US" spc="-150" dirty="0" smtClean="0"/>
              <a:t>in the Lord</a:t>
            </a:r>
            <a:r>
              <a:rPr lang="en-US" dirty="0" smtClean="0"/>
              <a:t>; walk as children of Light </a:t>
            </a:r>
            <a:endParaRPr lang="en-US" dirty="0" smtClean="0"/>
          </a:p>
          <a:p>
            <a:pPr>
              <a:lnSpc>
                <a:spcPct val="87000"/>
              </a:lnSpc>
              <a:spcBef>
                <a:spcPts val="0"/>
              </a:spcBef>
            </a:pPr>
            <a:r>
              <a:rPr lang="en-US" b="1" dirty="0" smtClean="0"/>
              <a:t>Isaiah </a:t>
            </a:r>
            <a:r>
              <a:rPr lang="en-US" b="1" dirty="0" smtClean="0"/>
              <a:t>58:8-10 </a:t>
            </a:r>
            <a:r>
              <a:rPr lang="en-US" dirty="0" smtClean="0"/>
              <a:t>"</a:t>
            </a:r>
            <a:r>
              <a:rPr lang="en-US" dirty="0" smtClean="0"/>
              <a:t>Then your light will break out like the dawn, And your recovery will speedily spring forth; And your righteousness will go before you; The glory of the </a:t>
            </a:r>
            <a:r>
              <a:rPr lang="en-US" sz="2400" cap="small" dirty="0" smtClean="0"/>
              <a:t>LORD</a:t>
            </a:r>
            <a:r>
              <a:rPr lang="en-US" dirty="0" smtClean="0"/>
              <a:t> will be your rear </a:t>
            </a:r>
            <a:r>
              <a:rPr lang="en-US" dirty="0" smtClean="0"/>
              <a:t>guard…Then </a:t>
            </a:r>
            <a:r>
              <a:rPr lang="en-US" dirty="0" smtClean="0"/>
              <a:t>you will call, and the </a:t>
            </a:r>
            <a:r>
              <a:rPr lang="en-US" sz="2400" cap="small" dirty="0" smtClean="0"/>
              <a:t>LORD</a:t>
            </a:r>
            <a:r>
              <a:rPr lang="en-US" dirty="0" smtClean="0"/>
              <a:t> will answer; You will cry, and He will say, 'Here I am.' If you remove the yoke from your midst, </a:t>
            </a:r>
            <a:r>
              <a:rPr lang="en-US" spc="-150" dirty="0" smtClean="0"/>
              <a:t>t</a:t>
            </a:r>
            <a:r>
              <a:rPr lang="en-US" spc="-150" dirty="0" smtClean="0"/>
              <a:t>he </a:t>
            </a:r>
            <a:r>
              <a:rPr lang="en-US" dirty="0" smtClean="0"/>
              <a:t>pointing </a:t>
            </a:r>
            <a:r>
              <a:rPr lang="en-US" spc="-150" dirty="0" smtClean="0"/>
              <a:t>of the finger </a:t>
            </a:r>
            <a:r>
              <a:rPr lang="en-US" dirty="0" smtClean="0"/>
              <a:t>and speaking wickedness,  </a:t>
            </a:r>
            <a:r>
              <a:rPr lang="en-US" dirty="0" smtClean="0"/>
              <a:t>and </a:t>
            </a:r>
            <a:r>
              <a:rPr lang="en-US" dirty="0" smtClean="0"/>
              <a:t>if you give yourself to the hungry </a:t>
            </a:r>
            <a:r>
              <a:rPr lang="en-US" dirty="0" smtClean="0"/>
              <a:t>and </a:t>
            </a:r>
            <a:r>
              <a:rPr lang="en-US" dirty="0" smtClean="0"/>
              <a:t>satisfy the desire of the afflicted, </a:t>
            </a:r>
            <a:r>
              <a:rPr lang="en-US" dirty="0" smtClean="0"/>
              <a:t>then </a:t>
            </a:r>
            <a:r>
              <a:rPr lang="en-US" dirty="0" smtClean="0"/>
              <a:t>your light will rise in darkness </a:t>
            </a:r>
            <a:r>
              <a:rPr lang="en-US" dirty="0" smtClean="0"/>
              <a:t>and </a:t>
            </a:r>
            <a:r>
              <a:rPr lang="en-US" dirty="0" smtClean="0"/>
              <a:t>your gloom </a:t>
            </a:r>
            <a:r>
              <a:rPr lang="en-US" i="1" dirty="0" smtClean="0"/>
              <a:t>will become</a:t>
            </a:r>
            <a:r>
              <a:rPr lang="en-US" dirty="0" smtClean="0"/>
              <a:t> like midday</a:t>
            </a:r>
            <a:r>
              <a:rPr lang="en-US" smtClean="0"/>
              <a:t>. </a:t>
            </a:r>
            <a:r>
              <a:rPr lang="en-US" smtClean="0"/>
              <a:t>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760000"/>
                </a:solidFill>
              </a:rPr>
              <a:t>VERSE FOR THE JOURNEY</a:t>
            </a:r>
            <a:endParaRPr lang="en-US" dirty="0">
              <a:solidFill>
                <a:srgbClr val="760000"/>
              </a:solidFill>
            </a:endParaRPr>
          </a:p>
        </p:txBody>
      </p:sp>
      <p:sp>
        <p:nvSpPr>
          <p:cNvPr id="3" name="Content Placeholder 2"/>
          <p:cNvSpPr>
            <a:spLocks noGrp="1"/>
          </p:cNvSpPr>
          <p:nvPr>
            <p:ph idx="1"/>
          </p:nvPr>
        </p:nvSpPr>
        <p:spPr/>
        <p:txBody>
          <a:bodyPr>
            <a:noAutofit/>
          </a:bodyPr>
          <a:lstStyle/>
          <a:p>
            <a:pPr>
              <a:lnSpc>
                <a:spcPct val="95000"/>
              </a:lnSpc>
              <a:spcBef>
                <a:spcPts val="400"/>
              </a:spcBef>
            </a:pPr>
            <a:r>
              <a:rPr lang="en-US" b="1" dirty="0" smtClean="0"/>
              <a:t>2 Peter 2:1-3 </a:t>
            </a:r>
            <a:r>
              <a:rPr lang="en-US" dirty="0" smtClean="0"/>
              <a:t> But false prophets also arose among the people, just as there will also be false teachers among you, who will secretly introduce destructive heresies, even denying the Master who bought them, bringing swift destruction upon themselves. Many will follow their sensuality</a:t>
            </a:r>
            <a:r>
              <a:rPr lang="en-US" spc="-150" dirty="0" smtClean="0"/>
              <a:t>, a</a:t>
            </a:r>
            <a:r>
              <a:rPr lang="en-US" dirty="0" smtClean="0"/>
              <a:t>nd</a:t>
            </a:r>
            <a:r>
              <a:rPr lang="en-US" spc="-150" dirty="0" smtClean="0"/>
              <a:t> </a:t>
            </a:r>
            <a:r>
              <a:rPr lang="en-US" dirty="0" smtClean="0"/>
              <a:t>because of them the way of the truth will be maligned; and in </a:t>
            </a:r>
            <a:r>
              <a:rPr lang="en-US" i="1" dirty="0" smtClean="0"/>
              <a:t>their</a:t>
            </a:r>
            <a:r>
              <a:rPr lang="en-US" dirty="0" smtClean="0"/>
              <a:t> greed they will exploit you with false words; their judgment from long ago is not idle, and their destruction is not asleep. </a:t>
            </a:r>
          </a:p>
          <a:p>
            <a:pPr>
              <a:lnSpc>
                <a:spcPct val="95000"/>
              </a:lnSpc>
              <a:spcBef>
                <a:spcPts val="400"/>
              </a:spcBef>
            </a:pPr>
            <a:r>
              <a:rPr lang="en-US" b="1" dirty="0" smtClean="0"/>
              <a:t>John 16:13 </a:t>
            </a:r>
            <a:r>
              <a:rPr lang="en-US" dirty="0" smtClean="0"/>
              <a:t>“But when He, the Spirit of truth, comes, He will guide you into all the truth; for He will not speak on His own initiative, but whatever He hears, He will speak; and He will disclose to you what is to come.” </a:t>
            </a:r>
            <a:br>
              <a:rPr lang="en-US" dirty="0" smtClean="0"/>
            </a:br>
            <a:endParaRPr lang="en-US"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solidFill>
                  <a:srgbClr val="760000"/>
                </a:solidFill>
              </a:rPr>
              <a:t>DEAD FAITH WITH NO WORKS</a:t>
            </a:r>
            <a:endParaRPr lang="en-US" sz="4800" dirty="0">
              <a:solidFill>
                <a:srgbClr val="760000"/>
              </a:solidFill>
            </a:endParaRPr>
          </a:p>
        </p:txBody>
      </p:sp>
      <p:sp>
        <p:nvSpPr>
          <p:cNvPr id="3" name="Content Placeholder 2"/>
          <p:cNvSpPr>
            <a:spLocks noGrp="1"/>
          </p:cNvSpPr>
          <p:nvPr>
            <p:ph idx="1"/>
          </p:nvPr>
        </p:nvSpPr>
        <p:spPr/>
        <p:txBody>
          <a:bodyPr>
            <a:normAutofit/>
          </a:bodyPr>
          <a:lstStyle/>
          <a:p>
            <a:pPr>
              <a:lnSpc>
                <a:spcPct val="98000"/>
              </a:lnSpc>
              <a:spcBef>
                <a:spcPts val="200"/>
              </a:spcBef>
            </a:pPr>
            <a:r>
              <a:rPr lang="en-US" b="1" dirty="0" smtClean="0"/>
              <a:t>James 2:14-17,26 </a:t>
            </a:r>
            <a:r>
              <a:rPr lang="en-US" dirty="0" smtClean="0"/>
              <a:t> What use is it, my brethren, if someone says he has faith but he has no works? Can that faith save him? If a brother or sister is without clothing and in need of daily food, </a:t>
            </a:r>
            <a:r>
              <a:rPr lang="en-US" spc="-150" dirty="0" smtClean="0"/>
              <a:t>and one of </a:t>
            </a:r>
            <a:r>
              <a:rPr lang="en-US" dirty="0" smtClean="0"/>
              <a:t>you says to them, "Go in peace, be warmed and be filled," and yet you do not give them </a:t>
            </a:r>
            <a:r>
              <a:rPr lang="en-US" spc="-150" dirty="0" smtClean="0"/>
              <a:t>what is necessary for </a:t>
            </a:r>
            <a:r>
              <a:rPr lang="en-US" i="1" spc="-150" dirty="0" smtClean="0"/>
              <a:t>their</a:t>
            </a:r>
            <a:r>
              <a:rPr lang="en-US" spc="-150" dirty="0" smtClean="0"/>
              <a:t> body, </a:t>
            </a:r>
            <a:r>
              <a:rPr lang="en-US" dirty="0" smtClean="0"/>
              <a:t>what use is that? Even so faith, if it has no works, is dead, </a:t>
            </a:r>
            <a:r>
              <a:rPr lang="en-US" i="1" dirty="0" smtClean="0"/>
              <a:t>being</a:t>
            </a:r>
            <a:r>
              <a:rPr lang="en-US" dirty="0" smtClean="0"/>
              <a:t> by itself…For just as the body without </a:t>
            </a:r>
            <a:r>
              <a:rPr lang="en-US" i="1" dirty="0" smtClean="0"/>
              <a:t>the</a:t>
            </a:r>
            <a:r>
              <a:rPr lang="en-US" dirty="0" smtClean="0"/>
              <a:t> spirit is dead, so also faith without works is dead. </a:t>
            </a:r>
          </a:p>
          <a:p>
            <a:pPr>
              <a:lnSpc>
                <a:spcPct val="98000"/>
              </a:lnSpc>
              <a:spcBef>
                <a:spcPts val="200"/>
              </a:spcBef>
            </a:pPr>
            <a:r>
              <a:rPr lang="en-US" dirty="0" smtClean="0"/>
              <a:t>This in </a:t>
            </a:r>
            <a:r>
              <a:rPr lang="en-US" b="1" dirty="0" smtClean="0">
                <a:effectLst>
                  <a:outerShdw blurRad="38100" dist="38100" dir="2700000" algn="tl">
                    <a:srgbClr val="000000">
                      <a:alpha val="43137"/>
                    </a:srgbClr>
                  </a:outerShdw>
                </a:effectLst>
              </a:rPr>
              <a:t>no way </a:t>
            </a:r>
            <a:r>
              <a:rPr lang="en-US" dirty="0" smtClean="0"/>
              <a:t>says that these works save us</a:t>
            </a:r>
          </a:p>
          <a:p>
            <a:pPr>
              <a:lnSpc>
                <a:spcPct val="98000"/>
              </a:lnSpc>
              <a:spcBef>
                <a:spcPts val="200"/>
              </a:spcBef>
            </a:pPr>
            <a:r>
              <a:rPr lang="en-US" dirty="0" smtClean="0"/>
              <a:t>It says that our faith will produce the fruit of good works because the Holy Spirit, who gives us purpose and </a:t>
            </a:r>
            <a:r>
              <a:rPr lang="en-US" dirty="0" err="1" smtClean="0"/>
              <a:t>giftings</a:t>
            </a:r>
            <a:r>
              <a:rPr lang="en-US" dirty="0" smtClean="0"/>
              <a:t> to accomplish it, will show us what to do </a:t>
            </a:r>
          </a:p>
          <a:p>
            <a:pPr>
              <a:lnSpc>
                <a:spcPct val="98000"/>
              </a:lnSpc>
              <a:spcBef>
                <a:spcPts val="200"/>
              </a:spcBef>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lstStyle/>
          <a:p>
            <a:r>
              <a:rPr lang="en-US" dirty="0" smtClean="0">
                <a:solidFill>
                  <a:srgbClr val="760000"/>
                </a:solidFill>
              </a:rPr>
              <a:t>HARDENED HEART</a:t>
            </a:r>
            <a:endParaRPr lang="en-US" dirty="0">
              <a:solidFill>
                <a:srgbClr val="760000"/>
              </a:solidFill>
            </a:endParaRPr>
          </a:p>
        </p:txBody>
      </p:sp>
      <p:sp>
        <p:nvSpPr>
          <p:cNvPr id="3" name="Content Placeholder 2"/>
          <p:cNvSpPr>
            <a:spLocks noGrp="1"/>
          </p:cNvSpPr>
          <p:nvPr>
            <p:ph idx="1"/>
          </p:nvPr>
        </p:nvSpPr>
        <p:spPr>
          <a:xfrm>
            <a:off x="0" y="838200"/>
            <a:ext cx="9144000" cy="6019800"/>
          </a:xfrm>
        </p:spPr>
        <p:txBody>
          <a:bodyPr>
            <a:noAutofit/>
          </a:bodyPr>
          <a:lstStyle/>
          <a:p>
            <a:pPr>
              <a:lnSpc>
                <a:spcPct val="90000"/>
              </a:lnSpc>
              <a:spcBef>
                <a:spcPts val="200"/>
              </a:spcBef>
            </a:pPr>
            <a:r>
              <a:rPr lang="en-US" sz="2700" b="1" dirty="0" smtClean="0"/>
              <a:t>Hebrews 6:1 </a:t>
            </a:r>
            <a:r>
              <a:rPr lang="en-US" sz="2700" dirty="0" smtClean="0"/>
              <a:t>Therefore leaving the elementary teaching about the Christ, let us press on to maturity, not laying again a foundation of repentance from dead works and of faith toward God…</a:t>
            </a:r>
          </a:p>
          <a:p>
            <a:pPr>
              <a:lnSpc>
                <a:spcPct val="90000"/>
              </a:lnSpc>
              <a:spcBef>
                <a:spcPts val="200"/>
              </a:spcBef>
            </a:pPr>
            <a:r>
              <a:rPr lang="en-US" sz="2700" b="1" dirty="0" smtClean="0"/>
              <a:t>Hebrews 6:4-8</a:t>
            </a:r>
            <a:r>
              <a:rPr lang="en-US" sz="2700" dirty="0" smtClean="0"/>
              <a:t> For in the case of those who have once been </a:t>
            </a:r>
            <a:r>
              <a:rPr lang="en-US" sz="2700" spc="-150" dirty="0" smtClean="0"/>
              <a:t>enlightened and have </a:t>
            </a:r>
            <a:r>
              <a:rPr lang="en-US" sz="2700" dirty="0" smtClean="0"/>
              <a:t>tasted of the heavenly gift and have been made partakers of the Holy Spirit, and have taste</a:t>
            </a:r>
            <a:r>
              <a:rPr lang="en-US" sz="2700" spc="-150" dirty="0" smtClean="0"/>
              <a:t>d the </a:t>
            </a:r>
            <a:r>
              <a:rPr lang="en-US" sz="2700" dirty="0" smtClean="0"/>
              <a:t>good word of God </a:t>
            </a:r>
            <a:r>
              <a:rPr lang="en-US" sz="2700" spc="-150" dirty="0" smtClean="0"/>
              <a:t>and the </a:t>
            </a:r>
            <a:r>
              <a:rPr lang="en-US" sz="2700" dirty="0" smtClean="0"/>
              <a:t>powers of the age to come</a:t>
            </a:r>
            <a:r>
              <a:rPr lang="en-US" sz="2700" spc="-150" dirty="0" smtClean="0"/>
              <a:t>, and </a:t>
            </a:r>
            <a:r>
              <a:rPr lang="en-US" sz="2700" i="1" spc="-150" dirty="0" smtClean="0"/>
              <a:t>then</a:t>
            </a:r>
            <a:r>
              <a:rPr lang="en-US" sz="2700" spc="-150" dirty="0" smtClean="0"/>
              <a:t> have </a:t>
            </a:r>
            <a:r>
              <a:rPr lang="en-US" sz="2700" dirty="0" smtClean="0"/>
              <a:t>fallen away, it is impossible to renew them again to repentance, since they again crucify to themselves the Son of God and put Him to open shame. For the ground that drinks the rain which often falls on it and brings forth vegetation </a:t>
            </a:r>
            <a:r>
              <a:rPr lang="en-US" sz="2700" spc="-150" dirty="0" smtClean="0"/>
              <a:t>useful to those for </a:t>
            </a:r>
            <a:r>
              <a:rPr lang="en-US" sz="2700" dirty="0" smtClean="0"/>
              <a:t>whose sake it is also tilled, receives a blessing from God; but if it yields thorns and thistles</a:t>
            </a:r>
            <a:r>
              <a:rPr lang="en-US" sz="2700" spc="-150" dirty="0" smtClean="0"/>
              <a:t>, it is worthless </a:t>
            </a:r>
            <a:r>
              <a:rPr lang="en-US" sz="2700" dirty="0" smtClean="0"/>
              <a:t>and close to being cursed, and it ends up being burned. </a:t>
            </a:r>
            <a:endParaRPr lang="en-US" sz="27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lstStyle/>
          <a:p>
            <a:r>
              <a:rPr lang="en-US" dirty="0" smtClean="0">
                <a:solidFill>
                  <a:srgbClr val="760000"/>
                </a:solidFill>
              </a:rPr>
              <a:t>DISCIPLINE REQUIRED</a:t>
            </a:r>
            <a:endParaRPr lang="en-US" dirty="0">
              <a:solidFill>
                <a:srgbClr val="760000"/>
              </a:solidFill>
            </a:endParaRPr>
          </a:p>
        </p:txBody>
      </p:sp>
      <p:sp>
        <p:nvSpPr>
          <p:cNvPr id="3" name="Content Placeholder 2"/>
          <p:cNvSpPr>
            <a:spLocks noGrp="1"/>
          </p:cNvSpPr>
          <p:nvPr>
            <p:ph idx="1"/>
          </p:nvPr>
        </p:nvSpPr>
        <p:spPr>
          <a:xfrm>
            <a:off x="0" y="914400"/>
            <a:ext cx="9144000" cy="5943600"/>
          </a:xfrm>
        </p:spPr>
        <p:txBody>
          <a:bodyPr>
            <a:noAutofit/>
          </a:bodyPr>
          <a:lstStyle/>
          <a:p>
            <a:pPr>
              <a:lnSpc>
                <a:spcPct val="90000"/>
              </a:lnSpc>
              <a:spcBef>
                <a:spcPts val="200"/>
              </a:spcBef>
            </a:pPr>
            <a:r>
              <a:rPr lang="en-US" b="1" dirty="0" smtClean="0"/>
              <a:t>1 Corinthians 9:25-27 </a:t>
            </a:r>
            <a:r>
              <a:rPr lang="en-US" dirty="0" smtClean="0"/>
              <a:t> Everyone who competes in the games exercises self-control in all things. They then </a:t>
            </a:r>
            <a:r>
              <a:rPr lang="en-US" i="1" dirty="0" smtClean="0"/>
              <a:t>do it</a:t>
            </a:r>
            <a:r>
              <a:rPr lang="en-US" dirty="0" smtClean="0"/>
              <a:t> to receive a perishable wreath, but we an imperishable. Therefore I run in such a way, as not without aim; I box in such a way, as not beating the air; but I </a:t>
            </a:r>
            <a:r>
              <a:rPr lang="en-US" u="sng" dirty="0" smtClean="0"/>
              <a:t>discipline</a:t>
            </a:r>
            <a:r>
              <a:rPr lang="en-US" dirty="0" smtClean="0"/>
              <a:t> my body and make it my slave, so that, after I have preached to others, I myself will not be </a:t>
            </a:r>
            <a:r>
              <a:rPr lang="en-US" u="sng" dirty="0" smtClean="0"/>
              <a:t>disqualified</a:t>
            </a:r>
            <a:r>
              <a:rPr lang="en-US" dirty="0" smtClean="0"/>
              <a:t>. </a:t>
            </a:r>
          </a:p>
          <a:p>
            <a:pPr>
              <a:lnSpc>
                <a:spcPct val="90000"/>
              </a:lnSpc>
              <a:spcBef>
                <a:spcPts val="200"/>
              </a:spcBef>
            </a:pPr>
            <a:r>
              <a:rPr lang="en-US" dirty="0" smtClean="0"/>
              <a:t>Disqualified: </a:t>
            </a:r>
            <a:r>
              <a:rPr lang="en-US" i="1" dirty="0" err="1" smtClean="0"/>
              <a:t>adokimos</a:t>
            </a:r>
            <a:r>
              <a:rPr lang="en-US" i="1" dirty="0" smtClean="0"/>
              <a:t>: </a:t>
            </a:r>
            <a:r>
              <a:rPr lang="en-US" dirty="0" smtClean="0"/>
              <a:t>to not be appropriately refined; by extension to become worthless for the intended use</a:t>
            </a:r>
          </a:p>
          <a:p>
            <a:pPr>
              <a:lnSpc>
                <a:spcPct val="90000"/>
              </a:lnSpc>
              <a:spcBef>
                <a:spcPts val="200"/>
              </a:spcBef>
            </a:pPr>
            <a:r>
              <a:rPr lang="en-US" dirty="0" smtClean="0"/>
              <a:t>Discipline: </a:t>
            </a:r>
            <a:r>
              <a:rPr lang="en-US" i="1" dirty="0" err="1" smtClean="0"/>
              <a:t>hupopiazo</a:t>
            </a:r>
            <a:r>
              <a:rPr lang="en-US" i="1" dirty="0" smtClean="0"/>
              <a:t>: </a:t>
            </a:r>
            <a:r>
              <a:rPr lang="en-US" dirty="0" smtClean="0"/>
              <a:t>to hit under the eye; by extension to buffet, to disable an antagonist</a:t>
            </a:r>
          </a:p>
          <a:p>
            <a:pPr>
              <a:lnSpc>
                <a:spcPct val="90000"/>
              </a:lnSpc>
              <a:spcBef>
                <a:spcPts val="200"/>
              </a:spcBef>
            </a:pPr>
            <a:r>
              <a:rPr lang="en-US" dirty="0" smtClean="0"/>
              <a:t>We usually think of discipline as self-control</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lstStyle/>
          <a:p>
            <a:r>
              <a:rPr lang="en-US" dirty="0" smtClean="0">
                <a:solidFill>
                  <a:srgbClr val="760000"/>
                </a:solidFill>
              </a:rPr>
              <a:t>CHANGING HOW WE THINK</a:t>
            </a:r>
            <a:endParaRPr lang="en-US" dirty="0">
              <a:solidFill>
                <a:srgbClr val="760000"/>
              </a:solidFill>
            </a:endParaRPr>
          </a:p>
        </p:txBody>
      </p:sp>
      <p:sp>
        <p:nvSpPr>
          <p:cNvPr id="3" name="Content Placeholder 2"/>
          <p:cNvSpPr>
            <a:spLocks noGrp="1"/>
          </p:cNvSpPr>
          <p:nvPr>
            <p:ph idx="1"/>
          </p:nvPr>
        </p:nvSpPr>
        <p:spPr>
          <a:xfrm>
            <a:off x="0" y="838200"/>
            <a:ext cx="9144000" cy="6019800"/>
          </a:xfrm>
        </p:spPr>
        <p:txBody>
          <a:bodyPr>
            <a:noAutofit/>
          </a:bodyPr>
          <a:lstStyle/>
          <a:p>
            <a:pPr>
              <a:lnSpc>
                <a:spcPct val="90000"/>
              </a:lnSpc>
              <a:spcBef>
                <a:spcPts val="0"/>
              </a:spcBef>
            </a:pPr>
            <a:r>
              <a:rPr lang="en-US" dirty="0" smtClean="0"/>
              <a:t>Sometimes dead works and good works look the same</a:t>
            </a:r>
          </a:p>
          <a:p>
            <a:pPr>
              <a:lnSpc>
                <a:spcPct val="90000"/>
              </a:lnSpc>
              <a:spcBef>
                <a:spcPts val="0"/>
              </a:spcBef>
            </a:pPr>
            <a:r>
              <a:rPr lang="en-US" dirty="0" smtClean="0"/>
              <a:t>The difference is our motive for doing them</a:t>
            </a:r>
          </a:p>
          <a:p>
            <a:pPr>
              <a:lnSpc>
                <a:spcPct val="90000"/>
              </a:lnSpc>
              <a:spcBef>
                <a:spcPts val="0"/>
              </a:spcBef>
              <a:buNone/>
            </a:pPr>
            <a:r>
              <a:rPr lang="en-US" dirty="0" smtClean="0"/>
              <a:t>      Praying can be a dead or good work</a:t>
            </a:r>
          </a:p>
          <a:p>
            <a:pPr>
              <a:lnSpc>
                <a:spcPct val="90000"/>
              </a:lnSpc>
              <a:spcBef>
                <a:spcPts val="0"/>
              </a:spcBef>
              <a:buNone/>
            </a:pPr>
            <a:r>
              <a:rPr lang="en-US" dirty="0" smtClean="0"/>
              <a:t>      Attending church can be a dead or good work</a:t>
            </a:r>
          </a:p>
          <a:p>
            <a:pPr>
              <a:lnSpc>
                <a:spcPct val="90000"/>
              </a:lnSpc>
              <a:spcBef>
                <a:spcPts val="0"/>
              </a:spcBef>
              <a:buNone/>
            </a:pPr>
            <a:r>
              <a:rPr lang="en-US" dirty="0" smtClean="0"/>
              <a:t>      Reading the Bible can be a dead or good work</a:t>
            </a:r>
          </a:p>
          <a:p>
            <a:pPr>
              <a:lnSpc>
                <a:spcPct val="90000"/>
              </a:lnSpc>
              <a:spcBef>
                <a:spcPts val="0"/>
              </a:spcBef>
              <a:buNone/>
            </a:pPr>
            <a:r>
              <a:rPr lang="en-US" dirty="0" smtClean="0"/>
              <a:t>      Sharing the gospel can be a dead or good work</a:t>
            </a:r>
          </a:p>
          <a:p>
            <a:pPr>
              <a:lnSpc>
                <a:spcPct val="90000"/>
              </a:lnSpc>
              <a:spcBef>
                <a:spcPts val="0"/>
              </a:spcBef>
            </a:pPr>
            <a:r>
              <a:rPr lang="en-US" b="1" dirty="0" smtClean="0"/>
              <a:t>Matthew 25:37-40 </a:t>
            </a:r>
            <a:r>
              <a:rPr lang="en-US" dirty="0" smtClean="0"/>
              <a:t>"Then the righteous will answer Him, </a:t>
            </a:r>
            <a:r>
              <a:rPr lang="en-US" spc="-150" dirty="0" smtClean="0"/>
              <a:t>'Lord, </a:t>
            </a:r>
            <a:r>
              <a:rPr lang="en-US" dirty="0" smtClean="0"/>
              <a:t>when did we see You hungry, and feed You, </a:t>
            </a:r>
            <a:r>
              <a:rPr lang="en-US" spc="-150" dirty="0" smtClean="0"/>
              <a:t>or </a:t>
            </a:r>
            <a:r>
              <a:rPr lang="en-US" dirty="0" smtClean="0"/>
              <a:t>thirsty</a:t>
            </a:r>
            <a:r>
              <a:rPr lang="en-US" spc="-150" dirty="0" smtClean="0"/>
              <a:t>, and give </a:t>
            </a:r>
            <a:r>
              <a:rPr lang="en-US" dirty="0" smtClean="0"/>
              <a:t>Yo</a:t>
            </a:r>
            <a:r>
              <a:rPr lang="en-US" spc="-150" dirty="0" smtClean="0"/>
              <a:t>u </a:t>
            </a:r>
            <a:r>
              <a:rPr lang="en-US" i="1" dirty="0" smtClean="0"/>
              <a:t>so</a:t>
            </a:r>
            <a:r>
              <a:rPr lang="en-US" i="1" spc="-150" dirty="0" smtClean="0"/>
              <a:t>methi</a:t>
            </a:r>
            <a:r>
              <a:rPr lang="en-US" i="1" dirty="0" smtClean="0"/>
              <a:t>ng</a:t>
            </a:r>
            <a:r>
              <a:rPr lang="en-US" dirty="0" smtClean="0"/>
              <a:t> to drin</a:t>
            </a:r>
            <a:r>
              <a:rPr lang="en-US" spc="-150" dirty="0" smtClean="0"/>
              <a:t>k? </a:t>
            </a:r>
            <a:r>
              <a:rPr lang="en-US" dirty="0" smtClean="0"/>
              <a:t>When did we </a:t>
            </a:r>
            <a:r>
              <a:rPr lang="en-US" spc="-150" dirty="0" smtClean="0"/>
              <a:t>see You a </a:t>
            </a:r>
            <a:r>
              <a:rPr lang="en-US" dirty="0" smtClean="0"/>
              <a:t>stranger, and invite You i</a:t>
            </a:r>
            <a:r>
              <a:rPr lang="en-US" spc="-150" dirty="0" smtClean="0"/>
              <a:t>n, or naked, and clothe</a:t>
            </a:r>
            <a:r>
              <a:rPr lang="en-US" dirty="0" smtClean="0"/>
              <a:t> You? 'When </a:t>
            </a:r>
            <a:r>
              <a:rPr lang="en-US" spc="-150" dirty="0" smtClean="0"/>
              <a:t>did we see You </a:t>
            </a:r>
            <a:r>
              <a:rPr lang="en-US" dirty="0" smtClean="0"/>
              <a:t>sick, or in prison, and come to You</a:t>
            </a:r>
            <a:r>
              <a:rPr lang="en-US" spc="-150" dirty="0" smtClean="0"/>
              <a:t>?’ The King </a:t>
            </a:r>
            <a:r>
              <a:rPr lang="en-US" dirty="0" smtClean="0"/>
              <a:t>will answe</a:t>
            </a:r>
            <a:r>
              <a:rPr lang="en-US" spc="-150" dirty="0" smtClean="0"/>
              <a:t>r and </a:t>
            </a:r>
            <a:r>
              <a:rPr lang="en-US" dirty="0" smtClean="0"/>
              <a:t>say to </a:t>
            </a:r>
            <a:r>
              <a:rPr lang="en-US" spc="-150" dirty="0" smtClean="0"/>
              <a:t>them, 'Truly </a:t>
            </a:r>
            <a:r>
              <a:rPr lang="en-US" dirty="0" smtClean="0"/>
              <a:t>I say to you, to the extent that you did it to one of these </a:t>
            </a:r>
            <a:r>
              <a:rPr lang="en-US" spc="-150" dirty="0" smtClean="0"/>
              <a:t>brothers of Mine, </a:t>
            </a:r>
            <a:r>
              <a:rPr lang="en-US" i="1" dirty="0" smtClean="0"/>
              <a:t>even</a:t>
            </a:r>
            <a:r>
              <a:rPr lang="en-US" dirty="0" smtClean="0"/>
              <a:t> the least </a:t>
            </a:r>
            <a:r>
              <a:rPr lang="en-US" i="1" spc="-150" dirty="0" smtClean="0"/>
              <a:t>of them</a:t>
            </a:r>
            <a:r>
              <a:rPr lang="en-US" i="1" dirty="0" smtClean="0"/>
              <a:t>,</a:t>
            </a:r>
            <a:r>
              <a:rPr lang="en-US" dirty="0" smtClean="0"/>
              <a:t> you did it to Me </a:t>
            </a:r>
          </a:p>
          <a:p>
            <a:pPr>
              <a:lnSpc>
                <a:spcPct val="90000"/>
              </a:lnSpc>
              <a:spcBef>
                <a:spcPts val="0"/>
              </a:spcBef>
            </a:pPr>
            <a:r>
              <a:rPr lang="en-US" dirty="0" smtClean="0"/>
              <a:t>We do right things, regardless of the recipient</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lstStyle/>
          <a:p>
            <a:r>
              <a:rPr lang="en-US" dirty="0" smtClean="0">
                <a:solidFill>
                  <a:srgbClr val="760000"/>
                </a:solidFill>
              </a:rPr>
              <a:t>GODLESS LABOR</a:t>
            </a:r>
            <a:endParaRPr lang="en-US" dirty="0">
              <a:solidFill>
                <a:srgbClr val="760000"/>
              </a:solidFill>
            </a:endParaRPr>
          </a:p>
        </p:txBody>
      </p:sp>
      <p:sp>
        <p:nvSpPr>
          <p:cNvPr id="3" name="Content Placeholder 2"/>
          <p:cNvSpPr>
            <a:spLocks noGrp="1"/>
          </p:cNvSpPr>
          <p:nvPr>
            <p:ph idx="1"/>
          </p:nvPr>
        </p:nvSpPr>
        <p:spPr>
          <a:xfrm>
            <a:off x="0" y="914400"/>
            <a:ext cx="9144000" cy="5943600"/>
          </a:xfrm>
        </p:spPr>
        <p:txBody>
          <a:bodyPr>
            <a:noAutofit/>
          </a:bodyPr>
          <a:lstStyle/>
          <a:p>
            <a:pPr>
              <a:lnSpc>
                <a:spcPct val="90000"/>
              </a:lnSpc>
              <a:spcBef>
                <a:spcPts val="200"/>
              </a:spcBef>
            </a:pPr>
            <a:r>
              <a:rPr lang="en-US" b="1" dirty="0" smtClean="0"/>
              <a:t>Proverbs 14:12  </a:t>
            </a:r>
            <a:r>
              <a:rPr lang="en-US" dirty="0" smtClean="0"/>
              <a:t>There is a way </a:t>
            </a:r>
            <a:r>
              <a:rPr lang="en-US" i="1" dirty="0" smtClean="0"/>
              <a:t>which seems</a:t>
            </a:r>
            <a:r>
              <a:rPr lang="en-US" dirty="0" smtClean="0"/>
              <a:t> right to a man, but its end is the way of death.</a:t>
            </a:r>
          </a:p>
          <a:p>
            <a:pPr>
              <a:lnSpc>
                <a:spcPct val="90000"/>
              </a:lnSpc>
              <a:spcBef>
                <a:spcPts val="200"/>
              </a:spcBef>
            </a:pPr>
            <a:r>
              <a:rPr lang="en-US" dirty="0" smtClean="0"/>
              <a:t>WHY WOULD IT SEEM RIGHT WHEN IT IS NOT?</a:t>
            </a:r>
          </a:p>
          <a:p>
            <a:pPr>
              <a:lnSpc>
                <a:spcPct val="90000"/>
              </a:lnSpc>
              <a:spcBef>
                <a:spcPts val="200"/>
              </a:spcBef>
            </a:pPr>
            <a:r>
              <a:rPr lang="en-US" dirty="0" smtClean="0"/>
              <a:t>Sometimes it brings a sense of righteousness and gets attention; sometimes its done out of deception</a:t>
            </a:r>
          </a:p>
          <a:p>
            <a:pPr>
              <a:lnSpc>
                <a:spcPct val="90000"/>
              </a:lnSpc>
              <a:spcBef>
                <a:spcPts val="200"/>
              </a:spcBef>
            </a:pPr>
            <a:r>
              <a:rPr lang="en-US" b="1" dirty="0" smtClean="0"/>
              <a:t>Matthew 7:21-23 </a:t>
            </a:r>
            <a:r>
              <a:rPr lang="en-US" dirty="0" smtClean="0"/>
              <a:t>"Not everyone who says to Me, 'Lord, Lord,' will enter the kingdom of heaven, but he who does the will of My Father who is in heaven </a:t>
            </a:r>
            <a:r>
              <a:rPr lang="en-US" i="1" dirty="0" smtClean="0"/>
              <a:t>will enter.</a:t>
            </a:r>
            <a:r>
              <a:rPr lang="en-US" dirty="0" smtClean="0"/>
              <a:t>  Many will say to Me on that day, 'Lord, Lord, did we not prophesy in Your name, and in Your name cast out demons, and in Your name perform many miracles?‘ And then I will declare to them, 'I never knew you; </a:t>
            </a:r>
            <a:r>
              <a:rPr lang="en-US" sz="2400" cap="small" dirty="0" smtClean="0"/>
              <a:t>DEPART FROM</a:t>
            </a:r>
            <a:r>
              <a:rPr lang="en-US" sz="2400" dirty="0" smtClean="0"/>
              <a:t> </a:t>
            </a:r>
            <a:r>
              <a:rPr lang="en-US" sz="2400" cap="small" dirty="0" smtClean="0"/>
              <a:t>ME</a:t>
            </a:r>
            <a:r>
              <a:rPr lang="en-US" sz="2400" dirty="0" smtClean="0"/>
              <a:t>, </a:t>
            </a:r>
            <a:r>
              <a:rPr lang="en-US" sz="2400" cap="small" dirty="0" smtClean="0"/>
              <a:t>YOU WHO PRACTICE LAWLESSNESS</a:t>
            </a:r>
            <a:r>
              <a:rPr lang="en-US" sz="2400" dirty="0" smtClean="0"/>
              <a:t>.' </a:t>
            </a:r>
          </a:p>
          <a:p>
            <a:pPr>
              <a:lnSpc>
                <a:spcPct val="90000"/>
              </a:lnSpc>
              <a:spcBef>
                <a:spcPts val="200"/>
              </a:spcBef>
            </a:pPr>
            <a:r>
              <a:rPr lang="en-US" dirty="0" smtClean="0"/>
              <a:t>In your name = by your authority</a:t>
            </a:r>
            <a:br>
              <a:rPr lang="en-US" dirty="0" smtClean="0"/>
            </a:br>
            <a:endParaRPr lang="en-US" dirty="0" smtClean="0"/>
          </a:p>
          <a:p>
            <a:pPr>
              <a:lnSpc>
                <a:spcPct val="90000"/>
              </a:lnSpc>
              <a:spcBef>
                <a:spcPts val="200"/>
              </a:spcBef>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lstStyle/>
          <a:p>
            <a:r>
              <a:rPr lang="en-US" dirty="0" smtClean="0">
                <a:solidFill>
                  <a:srgbClr val="760000"/>
                </a:solidFill>
              </a:rPr>
              <a:t>IDENTIFYING OUR PURPOSE</a:t>
            </a:r>
            <a:endParaRPr lang="en-US" dirty="0">
              <a:solidFill>
                <a:srgbClr val="760000"/>
              </a:solidFill>
            </a:endParaRPr>
          </a:p>
        </p:txBody>
      </p:sp>
      <p:sp>
        <p:nvSpPr>
          <p:cNvPr id="3" name="Content Placeholder 2"/>
          <p:cNvSpPr>
            <a:spLocks noGrp="1"/>
          </p:cNvSpPr>
          <p:nvPr>
            <p:ph idx="1"/>
          </p:nvPr>
        </p:nvSpPr>
        <p:spPr>
          <a:xfrm>
            <a:off x="0" y="838200"/>
            <a:ext cx="9144000" cy="6019800"/>
          </a:xfrm>
        </p:spPr>
        <p:txBody>
          <a:bodyPr>
            <a:noAutofit/>
          </a:bodyPr>
          <a:lstStyle/>
          <a:p>
            <a:pPr>
              <a:lnSpc>
                <a:spcPct val="90000"/>
              </a:lnSpc>
              <a:spcBef>
                <a:spcPts val="300"/>
              </a:spcBef>
            </a:pPr>
            <a:r>
              <a:rPr lang="en-US" b="1" dirty="0" smtClean="0"/>
              <a:t>Ephesians 2:8-10 </a:t>
            </a:r>
            <a:r>
              <a:rPr lang="en-US" dirty="0" smtClean="0"/>
              <a:t> For by grace you have been saved through faith; and that not of yourselves, </a:t>
            </a:r>
            <a:r>
              <a:rPr lang="en-US" i="1" dirty="0" smtClean="0"/>
              <a:t>it is</a:t>
            </a:r>
            <a:r>
              <a:rPr lang="en-US" dirty="0" smtClean="0"/>
              <a:t> the gift of God; not as a result of works, so that no one may boast. For we are His workmanship, created in Christ Jesus for good works, which God prepared beforehand so that we would walk in them. </a:t>
            </a:r>
          </a:p>
          <a:p>
            <a:pPr>
              <a:lnSpc>
                <a:spcPct val="90000"/>
              </a:lnSpc>
              <a:spcBef>
                <a:spcPts val="300"/>
              </a:spcBef>
            </a:pPr>
            <a:r>
              <a:rPr lang="en-US" dirty="0" smtClean="0"/>
              <a:t>Works are not good unless God has purposed them – even if we claim to do them “in Jesus’ name”</a:t>
            </a:r>
          </a:p>
          <a:p>
            <a:pPr>
              <a:lnSpc>
                <a:spcPct val="90000"/>
              </a:lnSpc>
              <a:spcBef>
                <a:spcPts val="300"/>
              </a:spcBef>
            </a:pPr>
            <a:r>
              <a:rPr lang="en-US" dirty="0" smtClean="0"/>
              <a:t>Works done by the authority of Jesus will be:</a:t>
            </a:r>
          </a:p>
          <a:p>
            <a:pPr>
              <a:lnSpc>
                <a:spcPct val="90000"/>
              </a:lnSpc>
              <a:spcBef>
                <a:spcPts val="300"/>
              </a:spcBef>
              <a:buNone/>
            </a:pPr>
            <a:r>
              <a:rPr lang="en-US" dirty="0" smtClean="0"/>
              <a:t>    1.  works He gives us to do</a:t>
            </a:r>
          </a:p>
          <a:p>
            <a:pPr>
              <a:lnSpc>
                <a:spcPct val="90000"/>
              </a:lnSpc>
              <a:spcBef>
                <a:spcPts val="300"/>
              </a:spcBef>
              <a:buNone/>
            </a:pPr>
            <a:r>
              <a:rPr lang="en-US" dirty="0" smtClean="0"/>
              <a:t>    2.  will have a domain of operation</a:t>
            </a:r>
          </a:p>
          <a:p>
            <a:pPr>
              <a:lnSpc>
                <a:spcPct val="90000"/>
              </a:lnSpc>
              <a:spcBef>
                <a:spcPts val="300"/>
              </a:spcBef>
              <a:buNone/>
            </a:pPr>
            <a:r>
              <a:rPr lang="en-US" dirty="0" smtClean="0"/>
              <a:t>    3.  operates by His rules</a:t>
            </a:r>
          </a:p>
          <a:p>
            <a:pPr>
              <a:lnSpc>
                <a:spcPct val="90000"/>
              </a:lnSpc>
              <a:spcBef>
                <a:spcPts val="300"/>
              </a:spcBef>
            </a:pPr>
            <a:r>
              <a:rPr lang="en-US" b="1" dirty="0" smtClean="0"/>
              <a:t>Romans </a:t>
            </a:r>
            <a:r>
              <a:rPr lang="en-US" b="1" spc="-150" dirty="0" smtClean="0"/>
              <a:t>8:28 </a:t>
            </a:r>
            <a:r>
              <a:rPr lang="en-US" spc="-150" dirty="0" smtClean="0"/>
              <a:t>And </a:t>
            </a:r>
            <a:r>
              <a:rPr lang="en-US" dirty="0" smtClean="0"/>
              <a:t>we know that God causes all things to work together for good to those who love God, to those who are called according to </a:t>
            </a:r>
            <a:r>
              <a:rPr lang="en-US" i="1" dirty="0" smtClean="0"/>
              <a:t>His</a:t>
            </a:r>
            <a:r>
              <a:rPr lang="en-US" dirty="0" smtClean="0"/>
              <a:t> purpose. </a:t>
            </a:r>
            <a:br>
              <a:rPr lang="en-US" dirty="0" smtClean="0"/>
            </a:b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pc="-150" dirty="0" smtClean="0">
                <a:solidFill>
                  <a:srgbClr val="760000"/>
                </a:solidFill>
              </a:rPr>
              <a:t>PURPOSE</a:t>
            </a:r>
            <a:endParaRPr lang="en-US" spc="-150" dirty="0">
              <a:solidFill>
                <a:srgbClr val="760000"/>
              </a:solidFill>
            </a:endParaRPr>
          </a:p>
        </p:txBody>
      </p:sp>
      <p:pic>
        <p:nvPicPr>
          <p:cNvPr id="1027" name="Picture 3"/>
          <p:cNvPicPr>
            <a:picLocks noGrp="1" noChangeAspect="1" noChangeArrowheads="1"/>
          </p:cNvPicPr>
          <p:nvPr>
            <p:ph idx="1"/>
          </p:nvPr>
        </p:nvPicPr>
        <p:blipFill>
          <a:blip r:embed="rId2" cstate="print"/>
          <a:srcRect/>
          <a:stretch>
            <a:fillRect/>
          </a:stretch>
        </p:blipFill>
        <p:spPr bwMode="auto">
          <a:xfrm>
            <a:off x="762000" y="1600200"/>
            <a:ext cx="7659295" cy="5257800"/>
          </a:xfrm>
          <a:prstGeom prst="rect">
            <a:avLst/>
          </a:prstGeom>
          <a:noFill/>
          <a:ln w="9525">
            <a:noFill/>
            <a:miter lim="800000"/>
            <a:headEnd/>
            <a:tailEnd/>
          </a:ln>
        </p:spPr>
      </p:pic>
      <p:sp>
        <p:nvSpPr>
          <p:cNvPr id="7" name="TextBox 6"/>
          <p:cNvSpPr txBox="1"/>
          <p:nvPr/>
        </p:nvSpPr>
        <p:spPr>
          <a:xfrm>
            <a:off x="457200" y="1066800"/>
            <a:ext cx="7601568" cy="523220"/>
          </a:xfrm>
          <a:prstGeom prst="rect">
            <a:avLst/>
          </a:prstGeom>
          <a:noFill/>
        </p:spPr>
        <p:txBody>
          <a:bodyPr wrap="none" rtlCol="0">
            <a:spAutoFit/>
          </a:bodyPr>
          <a:lstStyle/>
          <a:p>
            <a:r>
              <a:rPr lang="en-US" sz="2800" dirty="0" smtClean="0">
                <a:solidFill>
                  <a:srgbClr val="760000"/>
                </a:solidFill>
                <a:latin typeface="Tahoma" pitchFamily="34" charset="0"/>
                <a:ea typeface="Tahoma" pitchFamily="34" charset="0"/>
                <a:cs typeface="Tahoma" pitchFamily="34" charset="0"/>
              </a:rPr>
              <a:t>PURPOSE:  </a:t>
            </a:r>
            <a:r>
              <a:rPr lang="en-US" sz="2800" i="1" dirty="0" err="1" smtClean="0">
                <a:solidFill>
                  <a:srgbClr val="760000"/>
                </a:solidFill>
                <a:latin typeface="Tahoma" pitchFamily="34" charset="0"/>
                <a:ea typeface="Tahoma" pitchFamily="34" charset="0"/>
                <a:cs typeface="Tahoma" pitchFamily="34" charset="0"/>
              </a:rPr>
              <a:t>prothesis</a:t>
            </a:r>
            <a:r>
              <a:rPr lang="en-US" sz="2800" i="1" dirty="0" smtClean="0">
                <a:solidFill>
                  <a:srgbClr val="760000"/>
                </a:solidFill>
                <a:latin typeface="Tahoma" pitchFamily="34" charset="0"/>
                <a:ea typeface="Tahoma" pitchFamily="34" charset="0"/>
                <a:cs typeface="Tahoma" pitchFamily="34" charset="0"/>
              </a:rPr>
              <a:t>: </a:t>
            </a:r>
            <a:r>
              <a:rPr lang="en-US" sz="2800" dirty="0" smtClean="0">
                <a:solidFill>
                  <a:srgbClr val="760000"/>
                </a:solidFill>
                <a:latin typeface="Tahoma" pitchFamily="34" charset="0"/>
                <a:ea typeface="Tahoma" pitchFamily="34" charset="0"/>
                <a:cs typeface="Tahoma" pitchFamily="34" charset="0"/>
              </a:rPr>
              <a:t>showbread, setting forth</a:t>
            </a:r>
            <a:endParaRPr lang="en-US" sz="2800" dirty="0">
              <a:solidFill>
                <a:srgbClr val="760000"/>
              </a:solidFill>
              <a:latin typeface="Tahoma" pitchFamily="34" charset="0"/>
              <a:ea typeface="Tahoma" pitchFamily="34" charset="0"/>
              <a:cs typeface="Tahoma"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4941</TotalTime>
  <Words>563</Words>
  <Application>Microsoft Office PowerPoint</Application>
  <PresentationFormat>On-screen Show (4:3)</PresentationFormat>
  <Paragraphs>59</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Slide 1</vt:lpstr>
      <vt:lpstr>VERSE FOR THE JOURNEY</vt:lpstr>
      <vt:lpstr>DEAD FAITH WITH NO WORKS</vt:lpstr>
      <vt:lpstr>HARDENED HEART</vt:lpstr>
      <vt:lpstr>DISCIPLINE REQUIRED</vt:lpstr>
      <vt:lpstr>CHANGING HOW WE THINK</vt:lpstr>
      <vt:lpstr>GODLESS LABOR</vt:lpstr>
      <vt:lpstr>IDENTIFYING OUR PURPOSE</vt:lpstr>
      <vt:lpstr>PURPOSE</vt:lpstr>
      <vt:lpstr>IMAGE RESTORATION</vt:lpstr>
      <vt:lpstr>GROWING IN BELIEF</vt:lpstr>
      <vt:lpstr>DARK TO LIGHT</vt:lpstr>
    </vt:vector>
  </TitlesOfParts>
  <Company>Gower Rentals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JoLynn Rees</dc:creator>
  <cp:lastModifiedBy>JoLynn Rees</cp:lastModifiedBy>
  <cp:revision>15</cp:revision>
  <dcterms:created xsi:type="dcterms:W3CDTF">2019-12-26T17:16:16Z</dcterms:created>
  <dcterms:modified xsi:type="dcterms:W3CDTF">2020-01-19T23:49:06Z</dcterms:modified>
</cp:coreProperties>
</file>