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257" r:id="rId2"/>
    <p:sldId id="258" r:id="rId3"/>
    <p:sldId id="259" r:id="rId4"/>
    <p:sldId id="260" r:id="rId5"/>
    <p:sldId id="262" r:id="rId6"/>
    <p:sldId id="263" r:id="rId7"/>
    <p:sldId id="264" r:id="rId8"/>
    <p:sldId id="265" r:id="rId9"/>
    <p:sldId id="266" r:id="rId10"/>
    <p:sldId id="268" r:id="rId11"/>
    <p:sldId id="267" r:id="rId12"/>
    <p:sldId id="269" r:id="rId13"/>
  </p:sldIdLst>
  <p:sldSz cx="9144000" cy="6858000" type="screen4x3"/>
  <p:notesSz cx="7086600" cy="90249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6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5" d="100"/>
          <a:sy n="75" d="100"/>
        </p:scale>
        <p:origin x="-1236" y="18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14788" y="0"/>
            <a:ext cx="3070225" cy="450850"/>
          </a:xfrm>
          <a:prstGeom prst="rect">
            <a:avLst/>
          </a:prstGeom>
        </p:spPr>
        <p:txBody>
          <a:bodyPr vert="horz" lIns="91440" tIns="45720" rIns="91440" bIns="45720" rtlCol="0"/>
          <a:lstStyle>
            <a:lvl1pPr algn="r">
              <a:defRPr sz="1200"/>
            </a:lvl1pPr>
          </a:lstStyle>
          <a:p>
            <a:fld id="{F512D1E7-5F73-4DD7-941C-69530ABD1F59}" type="datetimeFigureOut">
              <a:rPr lang="en-US" smtClean="0"/>
              <a:pPr/>
              <a:t>1/14/2020</a:t>
            </a:fld>
            <a:endParaRPr lang="en-US"/>
          </a:p>
        </p:txBody>
      </p:sp>
      <p:sp>
        <p:nvSpPr>
          <p:cNvPr id="4" name="Footer Placeholder 3"/>
          <p:cNvSpPr>
            <a:spLocks noGrp="1"/>
          </p:cNvSpPr>
          <p:nvPr>
            <p:ph type="ftr" sz="quarter" idx="2"/>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14788" y="8572500"/>
            <a:ext cx="3070225" cy="450850"/>
          </a:xfrm>
          <a:prstGeom prst="rect">
            <a:avLst/>
          </a:prstGeom>
        </p:spPr>
        <p:txBody>
          <a:bodyPr vert="horz" lIns="91440" tIns="45720" rIns="91440" bIns="45720" rtlCol="0" anchor="b"/>
          <a:lstStyle>
            <a:lvl1pPr algn="r">
              <a:defRPr sz="1200"/>
            </a:lvl1pPr>
          </a:lstStyle>
          <a:p>
            <a:fld id="{F16656F7-342E-4EFF-ADA6-66AD2387F4E6}"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14788" y="0"/>
            <a:ext cx="3070225" cy="450850"/>
          </a:xfrm>
          <a:prstGeom prst="rect">
            <a:avLst/>
          </a:prstGeom>
        </p:spPr>
        <p:txBody>
          <a:bodyPr vert="horz" lIns="91440" tIns="45720" rIns="91440" bIns="45720" rtlCol="0"/>
          <a:lstStyle>
            <a:lvl1pPr algn="r">
              <a:defRPr sz="1200"/>
            </a:lvl1pPr>
          </a:lstStyle>
          <a:p>
            <a:fld id="{EEAC3514-30FA-49F4-9DC2-C861B2E6FDBA}" type="datetimeFigureOut">
              <a:rPr lang="en-US" smtClean="0"/>
              <a:pPr/>
              <a:t>1/14/2020</a:t>
            </a:fld>
            <a:endParaRPr lang="en-US"/>
          </a:p>
        </p:txBody>
      </p:sp>
      <p:sp>
        <p:nvSpPr>
          <p:cNvPr id="4" name="Slide Image Placeholder 3"/>
          <p:cNvSpPr>
            <a:spLocks noGrp="1" noRot="1" noChangeAspect="1"/>
          </p:cNvSpPr>
          <p:nvPr>
            <p:ph type="sldImg" idx="2"/>
          </p:nvPr>
        </p:nvSpPr>
        <p:spPr>
          <a:xfrm>
            <a:off x="1287463" y="676275"/>
            <a:ext cx="4511675" cy="33845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8025" y="4286250"/>
            <a:ext cx="5670550" cy="406241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14788" y="8572500"/>
            <a:ext cx="3070225" cy="450850"/>
          </a:xfrm>
          <a:prstGeom prst="rect">
            <a:avLst/>
          </a:prstGeom>
        </p:spPr>
        <p:txBody>
          <a:bodyPr vert="horz" lIns="91440" tIns="45720" rIns="91440" bIns="45720" rtlCol="0" anchor="b"/>
          <a:lstStyle>
            <a:lvl1pPr algn="r">
              <a:defRPr sz="1200"/>
            </a:lvl1pPr>
          </a:lstStyle>
          <a:p>
            <a:fld id="{8F9C4B4B-E463-459B-8560-1BE4240CDDF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F9C4B4B-E463-459B-8560-1BE4240CDDF5}" type="slidenum">
              <a:rPr lang="en-US" smtClean="0"/>
              <a:pPr/>
              <a:t>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28D327F-9F3B-40DB-B229-6A7F473B5CE5}" type="datetimeFigureOut">
              <a:rPr lang="en-US" smtClean="0"/>
              <a:pPr/>
              <a:t>1/14/2020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896A1A-D907-40BF-B9EF-A777FF20F6F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8D327F-9F3B-40DB-B229-6A7F473B5CE5}" type="datetimeFigureOut">
              <a:rPr lang="en-US" smtClean="0"/>
              <a:pPr/>
              <a:t>1/14/2020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896A1A-D907-40BF-B9EF-A777FF20F6F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8D327F-9F3B-40DB-B229-6A7F473B5CE5}" type="datetimeFigureOut">
              <a:rPr lang="en-US" smtClean="0"/>
              <a:pPr/>
              <a:t>1/14/2020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896A1A-D907-40BF-B9EF-A777FF20F6F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6800"/>
          </a:xfrm>
        </p:spPr>
        <p:txBody>
          <a:bodyPr/>
          <a:lstStyle>
            <a:lvl1pPr>
              <a:defRPr>
                <a:solidFill>
                  <a:srgbClr val="C00000"/>
                </a:solidFill>
                <a:latin typeface="Tahoma" pitchFamily="34" charset="0"/>
                <a:ea typeface="Tahoma" pitchFamily="34" charset="0"/>
                <a:cs typeface="Tahoma"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0" y="1066800"/>
            <a:ext cx="9144000" cy="5791200"/>
          </a:xfrm>
        </p:spPr>
        <p:txBody>
          <a:bodyPr>
            <a:normAutofit/>
          </a:bodyPr>
          <a:lstStyle>
            <a:lvl1pPr>
              <a:buFont typeface="Courier New" pitchFamily="49" charset="0"/>
              <a:buChar char="o"/>
              <a:defRPr sz="2800">
                <a:solidFill>
                  <a:srgbClr val="760000"/>
                </a:solidFill>
                <a:latin typeface="Tahoma" pitchFamily="34" charset="0"/>
                <a:ea typeface="Tahoma" pitchFamily="34" charset="0"/>
                <a:cs typeface="Tahoma" pitchFamily="34" charset="0"/>
              </a:defRPr>
            </a:lvl1pPr>
            <a:lvl2pPr>
              <a:buFont typeface="Courier New" pitchFamily="49" charset="0"/>
              <a:buChar char="o"/>
              <a:defRPr sz="2800">
                <a:solidFill>
                  <a:srgbClr val="760000"/>
                </a:solidFill>
                <a:latin typeface="Tahoma" pitchFamily="34" charset="0"/>
                <a:ea typeface="Tahoma" pitchFamily="34" charset="0"/>
                <a:cs typeface="Tahoma" pitchFamily="34" charset="0"/>
              </a:defRPr>
            </a:lvl2pPr>
            <a:lvl3pPr>
              <a:buFont typeface="Courier New" pitchFamily="49" charset="0"/>
              <a:buChar char="o"/>
              <a:defRPr sz="2800">
                <a:solidFill>
                  <a:srgbClr val="760000"/>
                </a:solidFill>
                <a:latin typeface="Tahoma" pitchFamily="34" charset="0"/>
                <a:ea typeface="Tahoma" pitchFamily="34" charset="0"/>
                <a:cs typeface="Tahoma" pitchFamily="34" charset="0"/>
              </a:defRPr>
            </a:lvl3pPr>
            <a:lvl4pPr>
              <a:buFont typeface="Courier New" pitchFamily="49" charset="0"/>
              <a:buChar char="o"/>
              <a:defRPr sz="2800">
                <a:solidFill>
                  <a:srgbClr val="760000"/>
                </a:solidFill>
                <a:latin typeface="Tahoma" pitchFamily="34" charset="0"/>
                <a:ea typeface="Tahoma" pitchFamily="34" charset="0"/>
                <a:cs typeface="Tahoma" pitchFamily="34" charset="0"/>
              </a:defRPr>
            </a:lvl4pPr>
            <a:lvl5pPr>
              <a:buFont typeface="Courier New" pitchFamily="49" charset="0"/>
              <a:buChar char="o"/>
              <a:defRPr sz="2800">
                <a:solidFill>
                  <a:srgbClr val="760000"/>
                </a:solidFill>
                <a:latin typeface="Tahoma" pitchFamily="34" charset="0"/>
                <a:ea typeface="Tahoma" pitchFamily="34" charset="0"/>
                <a:cs typeface="Tahoma"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28D327F-9F3B-40DB-B229-6A7F473B5CE5}" type="datetimeFigureOut">
              <a:rPr lang="en-US" smtClean="0"/>
              <a:pPr/>
              <a:t>1/14/2020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896A1A-D907-40BF-B9EF-A777FF20F6F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28D327F-9F3B-40DB-B229-6A7F473B5CE5}" type="datetimeFigureOut">
              <a:rPr lang="en-US" smtClean="0"/>
              <a:pPr/>
              <a:t>1/14/2020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896A1A-D907-40BF-B9EF-A777FF20F6F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28D327F-9F3B-40DB-B229-6A7F473B5CE5}" type="datetimeFigureOut">
              <a:rPr lang="en-US" smtClean="0"/>
              <a:pPr/>
              <a:t>1/14/2020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896A1A-D907-40BF-B9EF-A777FF20F6F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28D327F-9F3B-40DB-B229-6A7F473B5CE5}" type="datetimeFigureOut">
              <a:rPr lang="en-US" smtClean="0"/>
              <a:pPr/>
              <a:t>1/14/2020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896A1A-D907-40BF-B9EF-A777FF20F6F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8D327F-9F3B-40DB-B229-6A7F473B5CE5}" type="datetimeFigureOut">
              <a:rPr lang="en-US" smtClean="0"/>
              <a:pPr/>
              <a:t>1/14/2020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896A1A-D907-40BF-B9EF-A777FF20F6F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8D327F-9F3B-40DB-B229-6A7F473B5CE5}" type="datetimeFigureOut">
              <a:rPr lang="en-US" smtClean="0"/>
              <a:pPr/>
              <a:t>1/14/2020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896A1A-D907-40BF-B9EF-A777FF20F6F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8D327F-9F3B-40DB-B229-6A7F473B5CE5}" type="datetimeFigureOut">
              <a:rPr lang="en-US" smtClean="0"/>
              <a:pPr/>
              <a:t>1/14/2020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896A1A-D907-40BF-B9EF-A777FF20F6F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8D327F-9F3B-40DB-B229-6A7F473B5CE5}" type="datetimeFigureOut">
              <a:rPr lang="en-US" smtClean="0"/>
              <a:pPr/>
              <a:t>1/14/2020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896A1A-D907-40BF-B9EF-A777FF20F6F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2050" name="Picture 2"/>
          <p:cNvPicPr>
            <a:picLocks noChangeAspect="1" noChangeArrowheads="1"/>
          </p:cNvPicPr>
          <p:nvPr/>
        </p:nvPicPr>
        <p:blipFill>
          <a:blip r:embed="rId2" cstate="print"/>
          <a:srcRect/>
          <a:stretch>
            <a:fillRect/>
          </a:stretch>
        </p:blipFill>
        <p:spPr bwMode="auto">
          <a:xfrm>
            <a:off x="-4234" y="-1"/>
            <a:ext cx="9148234" cy="6861175"/>
          </a:xfrm>
          <a:prstGeom prst="rect">
            <a:avLst/>
          </a:prstGeom>
          <a:noFill/>
          <a:ln w="9525">
            <a:noFill/>
            <a:miter lim="800000"/>
            <a:headEnd/>
            <a:tailEnd/>
          </a:ln>
          <a:effectLst/>
        </p:spPr>
      </p:pic>
      <p:sp>
        <p:nvSpPr>
          <p:cNvPr id="5" name="TextBox 4"/>
          <p:cNvSpPr txBox="1"/>
          <p:nvPr/>
        </p:nvSpPr>
        <p:spPr>
          <a:xfrm>
            <a:off x="6858000" y="6248400"/>
            <a:ext cx="990977" cy="369332"/>
          </a:xfrm>
          <a:prstGeom prst="rect">
            <a:avLst/>
          </a:prstGeom>
          <a:noFill/>
        </p:spPr>
        <p:txBody>
          <a:bodyPr wrap="none" rtlCol="0">
            <a:spAutoFit/>
          </a:bodyPr>
          <a:lstStyle/>
          <a:p>
            <a:r>
              <a:rPr lang="en-US" dirty="0" smtClean="0"/>
              <a:t>Lesson 2</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760000"/>
                </a:solidFill>
              </a:rPr>
              <a:t>IS 1 CORINTHIANS 13…</a:t>
            </a:r>
            <a:endParaRPr lang="en-US" dirty="0">
              <a:solidFill>
                <a:srgbClr val="760000"/>
              </a:solidFill>
            </a:endParaRPr>
          </a:p>
        </p:txBody>
      </p:sp>
      <p:sp>
        <p:nvSpPr>
          <p:cNvPr id="3" name="Content Placeholder 2"/>
          <p:cNvSpPr>
            <a:spLocks noGrp="1"/>
          </p:cNvSpPr>
          <p:nvPr>
            <p:ph idx="1"/>
          </p:nvPr>
        </p:nvSpPr>
        <p:spPr>
          <a:xfrm>
            <a:off x="0" y="990600"/>
            <a:ext cx="9144000" cy="5867400"/>
          </a:xfrm>
        </p:spPr>
        <p:txBody>
          <a:bodyPr>
            <a:noAutofit/>
          </a:bodyPr>
          <a:lstStyle/>
          <a:p>
            <a:pPr>
              <a:lnSpc>
                <a:spcPct val="90000"/>
              </a:lnSpc>
              <a:spcBef>
                <a:spcPts val="0"/>
              </a:spcBef>
            </a:pPr>
            <a:r>
              <a:rPr lang="en-US" dirty="0" smtClean="0"/>
              <a:t>ABOUT MARRIAGE?  </a:t>
            </a:r>
          </a:p>
          <a:p>
            <a:pPr>
              <a:lnSpc>
                <a:spcPct val="90000"/>
              </a:lnSpc>
              <a:spcBef>
                <a:spcPts val="0"/>
              </a:spcBef>
            </a:pPr>
            <a:r>
              <a:rPr lang="en-US" b="1" dirty="0" smtClean="0"/>
              <a:t>Betrothal</a:t>
            </a:r>
            <a:r>
              <a:rPr lang="en-US" dirty="0" smtClean="0"/>
              <a:t> – covenant cup --</a:t>
            </a:r>
            <a:r>
              <a:rPr lang="en-US" sz="2400" b="1" dirty="0" smtClean="0"/>
              <a:t>Luke 22:20 </a:t>
            </a:r>
            <a:r>
              <a:rPr lang="en-US" dirty="0" smtClean="0"/>
              <a:t> And in the same way </a:t>
            </a:r>
            <a:r>
              <a:rPr lang="en-US" i="1" dirty="0" smtClean="0"/>
              <a:t>He took</a:t>
            </a:r>
            <a:r>
              <a:rPr lang="en-US" dirty="0" smtClean="0"/>
              <a:t> the cup after they had eaten, saying, "This cup which is poured out for you is the new covenant in My blood.”</a:t>
            </a:r>
          </a:p>
          <a:p>
            <a:pPr>
              <a:lnSpc>
                <a:spcPct val="90000"/>
              </a:lnSpc>
              <a:spcBef>
                <a:spcPts val="0"/>
              </a:spcBef>
            </a:pPr>
            <a:r>
              <a:rPr lang="en-US" b="1" dirty="0" smtClean="0"/>
              <a:t>Bridegroom</a:t>
            </a:r>
            <a:r>
              <a:rPr lang="en-US" dirty="0" smtClean="0"/>
              <a:t> goes to prepare for the bride at his father’s house </a:t>
            </a:r>
            <a:r>
              <a:rPr lang="en-US" sz="2400" b="1" dirty="0" smtClean="0"/>
              <a:t>John 14:2 </a:t>
            </a:r>
            <a:r>
              <a:rPr lang="en-US" dirty="0" smtClean="0"/>
              <a:t>“In My Father's house are many dwelling places; if it were not so, I would have told you; for I go to prepare a place for you.” </a:t>
            </a:r>
          </a:p>
          <a:p>
            <a:pPr>
              <a:lnSpc>
                <a:spcPct val="90000"/>
              </a:lnSpc>
              <a:spcBef>
                <a:spcPts val="0"/>
              </a:spcBef>
            </a:pPr>
            <a:r>
              <a:rPr lang="en-US" b="1" dirty="0" smtClean="0"/>
              <a:t>Bridegroom</a:t>
            </a:r>
            <a:r>
              <a:rPr lang="en-US" dirty="0" smtClean="0"/>
              <a:t> leaves gifts for the bride to use to live well until his return  </a:t>
            </a:r>
            <a:r>
              <a:rPr lang="en-US" sz="2400" b="1" dirty="0" smtClean="0"/>
              <a:t>John 14:26 </a:t>
            </a:r>
            <a:r>
              <a:rPr lang="en-US" dirty="0" smtClean="0"/>
              <a:t> "But the Helper, the Holy Spirit, whom the Father will send in My name…</a:t>
            </a:r>
          </a:p>
          <a:p>
            <a:pPr>
              <a:lnSpc>
                <a:spcPct val="90000"/>
              </a:lnSpc>
              <a:spcBef>
                <a:spcPts val="0"/>
              </a:spcBef>
            </a:pPr>
            <a:r>
              <a:rPr lang="en-US" b="1" dirty="0" smtClean="0"/>
              <a:t>Bridegroom</a:t>
            </a:r>
            <a:r>
              <a:rPr lang="en-US" dirty="0" smtClean="0"/>
              <a:t> returns </a:t>
            </a:r>
            <a:r>
              <a:rPr lang="en-US" spc="-150" dirty="0" smtClean="0"/>
              <a:t>for </a:t>
            </a:r>
            <a:r>
              <a:rPr lang="en-US" dirty="0" smtClean="0"/>
              <a:t>bride </a:t>
            </a:r>
            <a:r>
              <a:rPr lang="en-US" sz="2400" b="1" dirty="0" smtClean="0"/>
              <a:t>John 14:3 </a:t>
            </a:r>
            <a:r>
              <a:rPr lang="en-US" dirty="0" smtClean="0"/>
              <a:t>"If I go and prepare a place for you, I will come again and receive you to Myself, that </a:t>
            </a:r>
            <a:r>
              <a:rPr lang="en-US" spc="-150" dirty="0" smtClean="0"/>
              <a:t>where I </a:t>
            </a:r>
            <a:r>
              <a:rPr lang="en-US" dirty="0" smtClean="0"/>
              <a:t>am, </a:t>
            </a:r>
            <a:r>
              <a:rPr lang="en-US" i="1" dirty="0" smtClean="0"/>
              <a:t>there</a:t>
            </a:r>
            <a:r>
              <a:rPr lang="en-US" dirty="0" smtClean="0"/>
              <a:t> you may be also. </a:t>
            </a:r>
            <a:br>
              <a:rPr lang="en-US" dirty="0" smtClean="0"/>
            </a:b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lstStyle/>
          <a:p>
            <a:r>
              <a:rPr lang="en-US" dirty="0" smtClean="0">
                <a:solidFill>
                  <a:srgbClr val="760000"/>
                </a:solidFill>
              </a:rPr>
              <a:t>LOVE IS THE VEHICLE</a:t>
            </a:r>
            <a:endParaRPr lang="en-US" dirty="0">
              <a:solidFill>
                <a:srgbClr val="760000"/>
              </a:solidFill>
            </a:endParaRPr>
          </a:p>
        </p:txBody>
      </p:sp>
      <p:sp>
        <p:nvSpPr>
          <p:cNvPr id="3" name="Content Placeholder 2"/>
          <p:cNvSpPr>
            <a:spLocks noGrp="1"/>
          </p:cNvSpPr>
          <p:nvPr>
            <p:ph idx="1"/>
          </p:nvPr>
        </p:nvSpPr>
        <p:spPr>
          <a:xfrm>
            <a:off x="0" y="990600"/>
            <a:ext cx="9144000" cy="5867400"/>
          </a:xfrm>
        </p:spPr>
        <p:txBody>
          <a:bodyPr>
            <a:noAutofit/>
          </a:bodyPr>
          <a:lstStyle/>
          <a:p>
            <a:pPr>
              <a:lnSpc>
                <a:spcPct val="95000"/>
              </a:lnSpc>
              <a:spcBef>
                <a:spcPts val="200"/>
              </a:spcBef>
            </a:pPr>
            <a:r>
              <a:rPr lang="en-US" sz="2750" dirty="0" smtClean="0"/>
              <a:t>Love is the vehicle involved in the appropriate use of all of the gifts.</a:t>
            </a:r>
          </a:p>
          <a:p>
            <a:pPr>
              <a:lnSpc>
                <a:spcPct val="95000"/>
              </a:lnSpc>
              <a:spcBef>
                <a:spcPts val="200"/>
              </a:spcBef>
            </a:pPr>
            <a:r>
              <a:rPr lang="en-US" sz="2750" dirty="0" smtClean="0"/>
              <a:t>Love: </a:t>
            </a:r>
            <a:r>
              <a:rPr lang="en-US" sz="2750" i="1" dirty="0" err="1" smtClean="0"/>
              <a:t>agapao</a:t>
            </a:r>
            <a:r>
              <a:rPr lang="en-US" sz="2750" i="1" dirty="0" smtClean="0"/>
              <a:t>: </a:t>
            </a:r>
            <a:r>
              <a:rPr lang="en-US" sz="2750" dirty="0" smtClean="0"/>
              <a:t>the action that puts another person’s best interest first</a:t>
            </a:r>
          </a:p>
          <a:p>
            <a:pPr>
              <a:lnSpc>
                <a:spcPct val="95000"/>
              </a:lnSpc>
              <a:spcBef>
                <a:spcPts val="200"/>
              </a:spcBef>
            </a:pPr>
            <a:r>
              <a:rPr lang="en-US" b="1" dirty="0" smtClean="0"/>
              <a:t>Galatians 1:3-7 </a:t>
            </a:r>
            <a:r>
              <a:rPr lang="en-US" dirty="0" smtClean="0"/>
              <a:t>Grace to you and peace from God our Father and the Lord Jesus Christ, who gave Himself for our sins so that He might rescue us from this present evil age, according to the will of our God and Father, to whom </a:t>
            </a:r>
            <a:r>
              <a:rPr lang="en-US" i="1" dirty="0" smtClean="0"/>
              <a:t>be</a:t>
            </a:r>
            <a:r>
              <a:rPr lang="en-US" dirty="0" smtClean="0"/>
              <a:t> the glory forevermore. Amen. I am amazed that you are so quickly deserting Him who called you by the grace of Christ, for a different gospel; which is </a:t>
            </a:r>
            <a:r>
              <a:rPr lang="en-US" i="1" dirty="0" smtClean="0"/>
              <a:t>really</a:t>
            </a:r>
            <a:r>
              <a:rPr lang="en-US" dirty="0" smtClean="0"/>
              <a:t> not another; only there are some who are disturbing you and want to distort the gospel of Christ. </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lstStyle/>
          <a:p>
            <a:r>
              <a:rPr lang="en-US" dirty="0" smtClean="0">
                <a:solidFill>
                  <a:srgbClr val="760000"/>
                </a:solidFill>
              </a:rPr>
              <a:t>LOSING CONTEXT</a:t>
            </a:r>
            <a:endParaRPr lang="en-US" dirty="0">
              <a:solidFill>
                <a:srgbClr val="760000"/>
              </a:solidFill>
            </a:endParaRPr>
          </a:p>
        </p:txBody>
      </p:sp>
      <p:sp>
        <p:nvSpPr>
          <p:cNvPr id="3" name="Content Placeholder 2"/>
          <p:cNvSpPr>
            <a:spLocks noGrp="1"/>
          </p:cNvSpPr>
          <p:nvPr>
            <p:ph idx="1"/>
          </p:nvPr>
        </p:nvSpPr>
        <p:spPr>
          <a:xfrm>
            <a:off x="0" y="838200"/>
            <a:ext cx="9144000" cy="6019800"/>
          </a:xfrm>
        </p:spPr>
        <p:txBody>
          <a:bodyPr>
            <a:noAutofit/>
          </a:bodyPr>
          <a:lstStyle/>
          <a:p>
            <a:pPr>
              <a:lnSpc>
                <a:spcPct val="87000"/>
              </a:lnSpc>
              <a:spcBef>
                <a:spcPts val="0"/>
              </a:spcBef>
            </a:pPr>
            <a:r>
              <a:rPr lang="en-US" dirty="0" smtClean="0"/>
              <a:t>When we let our desire for certain gifts supersede the purpose or will of God, we have ceased acting as a bride and have become part of the problem</a:t>
            </a:r>
          </a:p>
          <a:p>
            <a:pPr>
              <a:lnSpc>
                <a:spcPct val="87000"/>
              </a:lnSpc>
              <a:spcBef>
                <a:spcPts val="0"/>
              </a:spcBef>
            </a:pPr>
            <a:r>
              <a:rPr lang="en-US" b="1" dirty="0" smtClean="0"/>
              <a:t>2 Corinthians 12:7-10  </a:t>
            </a:r>
            <a:r>
              <a:rPr lang="en-US" dirty="0" smtClean="0"/>
              <a:t>Because of the surpassing greatness of the revelations, for this reason, to keep me from exalting myself, there was given me a thorn in the flesh, a messenger of Satan to torment me—to keep me from exalting myself! Concerning this I implored the Lord three times that it might leave me. And He has said to me, "My grace is sufficient for you, for power is perfected in weakness." Most gladly, therefore, I will rather boast about my weaknesses, so that the power of Christ may dwell in me. Therefore I am well content with weaknesses, with insults, with distresses, with persecutions, with difficulties, for Christ's sake; for when I am weak, then I am strong.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760000"/>
                </a:solidFill>
              </a:rPr>
              <a:t>VERSE FOR THE JOURNEY</a:t>
            </a:r>
            <a:endParaRPr lang="en-US" dirty="0">
              <a:solidFill>
                <a:srgbClr val="760000"/>
              </a:solidFill>
            </a:endParaRPr>
          </a:p>
        </p:txBody>
      </p:sp>
      <p:sp>
        <p:nvSpPr>
          <p:cNvPr id="3" name="Content Placeholder 2"/>
          <p:cNvSpPr>
            <a:spLocks noGrp="1"/>
          </p:cNvSpPr>
          <p:nvPr>
            <p:ph idx="1"/>
          </p:nvPr>
        </p:nvSpPr>
        <p:spPr/>
        <p:txBody>
          <a:bodyPr>
            <a:noAutofit/>
          </a:bodyPr>
          <a:lstStyle/>
          <a:p>
            <a:pPr>
              <a:lnSpc>
                <a:spcPct val="95000"/>
              </a:lnSpc>
              <a:spcBef>
                <a:spcPts val="400"/>
              </a:spcBef>
            </a:pPr>
            <a:r>
              <a:rPr lang="en-US" b="1" dirty="0" smtClean="0"/>
              <a:t>2 Peter 2:1-3 </a:t>
            </a:r>
            <a:r>
              <a:rPr lang="en-US" dirty="0" smtClean="0"/>
              <a:t> But false prophets also arose among the people, just as there will also be false teachers among you, who will secretly introduce destructive heresies, even denying the Master who bought them, bringing swift destruction upon themselves. Many will follow their sensuality</a:t>
            </a:r>
            <a:r>
              <a:rPr lang="en-US" spc="-150" dirty="0" smtClean="0"/>
              <a:t>, a</a:t>
            </a:r>
            <a:r>
              <a:rPr lang="en-US" dirty="0" smtClean="0"/>
              <a:t>nd</a:t>
            </a:r>
            <a:r>
              <a:rPr lang="en-US" spc="-150" dirty="0" smtClean="0"/>
              <a:t> </a:t>
            </a:r>
            <a:r>
              <a:rPr lang="en-US" dirty="0" smtClean="0"/>
              <a:t>because of them the way of the truth will be maligned; and in </a:t>
            </a:r>
            <a:r>
              <a:rPr lang="en-US" i="1" dirty="0" smtClean="0"/>
              <a:t>their</a:t>
            </a:r>
            <a:r>
              <a:rPr lang="en-US" dirty="0" smtClean="0"/>
              <a:t> greed they will exploit you with false words; their judgment from long ago is not idle, and their destruction is not asleep. </a:t>
            </a:r>
          </a:p>
          <a:p>
            <a:pPr>
              <a:lnSpc>
                <a:spcPct val="95000"/>
              </a:lnSpc>
              <a:spcBef>
                <a:spcPts val="400"/>
              </a:spcBef>
            </a:pPr>
            <a:r>
              <a:rPr lang="en-US" b="1" dirty="0" smtClean="0"/>
              <a:t>John 16:13 </a:t>
            </a:r>
            <a:r>
              <a:rPr lang="en-US" dirty="0" smtClean="0"/>
              <a:t>“But when He, the Spirit of truth, comes, He will guide you into all the truth; for He will not speak on His own initiative, but whatever He hears, He will speak; and He will disclose to you what is to come.” </a:t>
            </a:r>
            <a:br>
              <a:rPr lang="en-US" dirty="0" smtClean="0"/>
            </a:br>
            <a:endParaRPr lang="en-US"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solidFill>
                  <a:srgbClr val="760000"/>
                </a:solidFill>
              </a:rPr>
              <a:t>DEFINING SPIRITUAL GIFTS</a:t>
            </a:r>
            <a:endParaRPr lang="en-US" sz="4800" dirty="0">
              <a:solidFill>
                <a:srgbClr val="760000"/>
              </a:solidFill>
            </a:endParaRPr>
          </a:p>
        </p:txBody>
      </p:sp>
      <p:sp>
        <p:nvSpPr>
          <p:cNvPr id="3" name="Content Placeholder 2"/>
          <p:cNvSpPr>
            <a:spLocks noGrp="1"/>
          </p:cNvSpPr>
          <p:nvPr>
            <p:ph idx="1"/>
          </p:nvPr>
        </p:nvSpPr>
        <p:spPr/>
        <p:txBody>
          <a:bodyPr>
            <a:normAutofit/>
          </a:bodyPr>
          <a:lstStyle/>
          <a:p>
            <a:pPr>
              <a:lnSpc>
                <a:spcPct val="98000"/>
              </a:lnSpc>
              <a:spcBef>
                <a:spcPts val="200"/>
              </a:spcBef>
            </a:pPr>
            <a:r>
              <a:rPr lang="en-US" dirty="0" smtClean="0"/>
              <a:t>Spiritual gifts from a NT perspective: </a:t>
            </a:r>
          </a:p>
          <a:p>
            <a:pPr>
              <a:lnSpc>
                <a:spcPct val="98000"/>
              </a:lnSpc>
              <a:spcBef>
                <a:spcPts val="200"/>
              </a:spcBef>
            </a:pPr>
            <a:r>
              <a:rPr lang="en-US" i="1" dirty="0" err="1" smtClean="0"/>
              <a:t>Pneumatikos</a:t>
            </a:r>
            <a:r>
              <a:rPr lang="en-US" i="1" dirty="0" smtClean="0"/>
              <a:t>:  </a:t>
            </a:r>
            <a:r>
              <a:rPr lang="en-US" dirty="0" smtClean="0"/>
              <a:t>supernaturally given by the Spirit</a:t>
            </a:r>
          </a:p>
          <a:p>
            <a:pPr>
              <a:lnSpc>
                <a:spcPct val="98000"/>
              </a:lnSpc>
              <a:spcBef>
                <a:spcPts val="200"/>
              </a:spcBef>
            </a:pPr>
            <a:r>
              <a:rPr lang="en-US" i="1" dirty="0" smtClean="0"/>
              <a:t>Charisma: </a:t>
            </a:r>
            <a:r>
              <a:rPr lang="en-US" dirty="0" smtClean="0"/>
              <a:t>a gift of grace</a:t>
            </a:r>
          </a:p>
          <a:p>
            <a:pPr>
              <a:lnSpc>
                <a:spcPct val="98000"/>
              </a:lnSpc>
              <a:spcBef>
                <a:spcPts val="200"/>
              </a:spcBef>
            </a:pPr>
            <a:r>
              <a:rPr lang="en-US" i="1" dirty="0" err="1" smtClean="0"/>
              <a:t>Doma</a:t>
            </a:r>
            <a:r>
              <a:rPr lang="en-US" i="1" dirty="0" smtClean="0"/>
              <a:t>: </a:t>
            </a:r>
            <a:r>
              <a:rPr lang="en-US" dirty="0" smtClean="0"/>
              <a:t>a gift – whatever the source</a:t>
            </a:r>
          </a:p>
          <a:p>
            <a:pPr>
              <a:lnSpc>
                <a:spcPct val="98000"/>
              </a:lnSpc>
              <a:spcBef>
                <a:spcPts val="200"/>
              </a:spcBef>
            </a:pPr>
            <a:r>
              <a:rPr lang="en-US" b="1" dirty="0" smtClean="0"/>
              <a:t>Ephesians 1:13-14 </a:t>
            </a:r>
            <a:r>
              <a:rPr lang="en-US" dirty="0" smtClean="0"/>
              <a:t> In Him, you also, after listening to the message of truth, the gospel of your salvation—having also believed, you were </a:t>
            </a:r>
            <a:r>
              <a:rPr lang="en-US" u="sng" dirty="0" smtClean="0"/>
              <a:t>sealed</a:t>
            </a:r>
            <a:r>
              <a:rPr lang="en-US" dirty="0" smtClean="0"/>
              <a:t> in Him with the Holy Spirit of promise, who is </a:t>
            </a:r>
            <a:r>
              <a:rPr lang="en-US" u="sng" dirty="0" smtClean="0"/>
              <a:t>given as a pledge </a:t>
            </a:r>
            <a:r>
              <a:rPr lang="en-US" dirty="0" smtClean="0"/>
              <a:t>of our inheritance, with a view to the redemption of </a:t>
            </a:r>
            <a:r>
              <a:rPr lang="en-US" i="1" dirty="0" smtClean="0"/>
              <a:t>God's own</a:t>
            </a:r>
            <a:r>
              <a:rPr lang="en-US" dirty="0" smtClean="0"/>
              <a:t> possession, to the praise of His glory. </a:t>
            </a:r>
          </a:p>
          <a:p>
            <a:pPr>
              <a:lnSpc>
                <a:spcPct val="98000"/>
              </a:lnSpc>
              <a:spcBef>
                <a:spcPts val="200"/>
              </a:spcBef>
            </a:pPr>
            <a:r>
              <a:rPr lang="en-US" dirty="0" smtClean="0"/>
              <a:t>Sealed: </a:t>
            </a:r>
            <a:r>
              <a:rPr lang="en-US" i="1" dirty="0" err="1" smtClean="0"/>
              <a:t>sphragizo</a:t>
            </a:r>
            <a:r>
              <a:rPr lang="en-US" i="1" dirty="0" smtClean="0"/>
              <a:t>: </a:t>
            </a:r>
            <a:r>
              <a:rPr lang="en-US" dirty="0" smtClean="0"/>
              <a:t>to mark for ownership, security, and authenticity</a:t>
            </a:r>
          </a:p>
          <a:p>
            <a:pPr>
              <a:lnSpc>
                <a:spcPct val="98000"/>
              </a:lnSpc>
              <a:spcBef>
                <a:spcPts val="200"/>
              </a:spcBef>
            </a:pPr>
            <a:r>
              <a:rPr lang="en-US" dirty="0" smtClean="0"/>
              <a:t>Given </a:t>
            </a:r>
            <a:r>
              <a:rPr lang="en-US" spc="-150" dirty="0" smtClean="0"/>
              <a:t>as a </a:t>
            </a:r>
            <a:r>
              <a:rPr lang="en-US" dirty="0" smtClean="0"/>
              <a:t>pledge</a:t>
            </a:r>
            <a:r>
              <a:rPr lang="en-US" spc="-150" dirty="0" smtClean="0"/>
              <a:t>: </a:t>
            </a:r>
            <a:r>
              <a:rPr lang="en-US" i="1" dirty="0" err="1" smtClean="0"/>
              <a:t>arrabon</a:t>
            </a:r>
            <a:r>
              <a:rPr lang="en-US" i="1" dirty="0" smtClean="0"/>
              <a:t>: </a:t>
            </a:r>
            <a:r>
              <a:rPr lang="en-US" dirty="0" smtClean="0"/>
              <a:t>partial payment in advance</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760000"/>
                </a:solidFill>
              </a:rPr>
              <a:t>OLD TESTAMENT</a:t>
            </a:r>
            <a:endParaRPr lang="en-US" dirty="0">
              <a:solidFill>
                <a:srgbClr val="760000"/>
              </a:solidFill>
            </a:endParaRPr>
          </a:p>
        </p:txBody>
      </p:sp>
      <p:sp>
        <p:nvSpPr>
          <p:cNvPr id="3" name="Content Placeholder 2"/>
          <p:cNvSpPr>
            <a:spLocks noGrp="1"/>
          </p:cNvSpPr>
          <p:nvPr>
            <p:ph idx="1"/>
          </p:nvPr>
        </p:nvSpPr>
        <p:spPr/>
        <p:txBody>
          <a:bodyPr>
            <a:normAutofit lnSpcReduction="10000"/>
          </a:bodyPr>
          <a:lstStyle/>
          <a:p>
            <a:r>
              <a:rPr lang="en-US" dirty="0" smtClean="0"/>
              <a:t>In the OT, people were given gifts for specific purposes: kings, craftsmen, prophets, military skills</a:t>
            </a:r>
          </a:p>
          <a:p>
            <a:r>
              <a:rPr lang="en-US" dirty="0" err="1" smtClean="0"/>
              <a:t>Othniel</a:t>
            </a:r>
            <a:r>
              <a:rPr lang="en-US" dirty="0" smtClean="0"/>
              <a:t>: judge</a:t>
            </a:r>
          </a:p>
          <a:p>
            <a:r>
              <a:rPr lang="en-US" dirty="0" smtClean="0"/>
              <a:t>Gideon: military</a:t>
            </a:r>
          </a:p>
          <a:p>
            <a:r>
              <a:rPr lang="en-US" dirty="0" err="1" smtClean="0"/>
              <a:t>Bezaleel</a:t>
            </a:r>
            <a:r>
              <a:rPr lang="en-US" dirty="0" smtClean="0"/>
              <a:t>: craftsmanship</a:t>
            </a:r>
          </a:p>
          <a:p>
            <a:r>
              <a:rPr lang="en-US" dirty="0" smtClean="0"/>
              <a:t>Saul: political skills</a:t>
            </a:r>
          </a:p>
          <a:p>
            <a:r>
              <a:rPr lang="en-US" dirty="0" smtClean="0"/>
              <a:t>Micah: prophet</a:t>
            </a:r>
          </a:p>
          <a:p>
            <a:r>
              <a:rPr lang="en-US" b="1" dirty="0" smtClean="0"/>
              <a:t>1 Samuel 16:13-14 </a:t>
            </a:r>
            <a:r>
              <a:rPr lang="en-US" dirty="0" smtClean="0"/>
              <a:t> Then Samuel took the horn of oil and anointed him in the midst of his brothers; and the Spirit of the </a:t>
            </a:r>
            <a:r>
              <a:rPr lang="en-US" cap="small" dirty="0" smtClean="0"/>
              <a:t>LORD</a:t>
            </a:r>
            <a:r>
              <a:rPr lang="en-US" dirty="0" smtClean="0"/>
              <a:t> came mightily upon David from that day forward. And Samuel arose and went to Ramah. Now the Spirit of the </a:t>
            </a:r>
            <a:r>
              <a:rPr lang="en-US" cap="small" dirty="0" smtClean="0"/>
              <a:t>LORD</a:t>
            </a:r>
            <a:r>
              <a:rPr lang="en-US" dirty="0" smtClean="0"/>
              <a:t> departed from Saul, and an evil spirit from the </a:t>
            </a:r>
            <a:r>
              <a:rPr lang="en-US" cap="small" dirty="0" smtClean="0"/>
              <a:t>LORD</a:t>
            </a:r>
            <a:r>
              <a:rPr lang="en-US" dirty="0" smtClean="0"/>
              <a:t> terrorized him. </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lstStyle/>
          <a:p>
            <a:r>
              <a:rPr lang="en-US" dirty="0" smtClean="0">
                <a:solidFill>
                  <a:srgbClr val="760000"/>
                </a:solidFill>
              </a:rPr>
              <a:t>NEW TESTAMENT</a:t>
            </a:r>
            <a:endParaRPr lang="en-US" dirty="0">
              <a:solidFill>
                <a:srgbClr val="760000"/>
              </a:solidFill>
            </a:endParaRPr>
          </a:p>
        </p:txBody>
      </p:sp>
      <p:sp>
        <p:nvSpPr>
          <p:cNvPr id="3" name="Content Placeholder 2"/>
          <p:cNvSpPr>
            <a:spLocks noGrp="1"/>
          </p:cNvSpPr>
          <p:nvPr>
            <p:ph idx="1"/>
          </p:nvPr>
        </p:nvSpPr>
        <p:spPr>
          <a:xfrm>
            <a:off x="0" y="838200"/>
            <a:ext cx="9144000" cy="6019800"/>
          </a:xfrm>
        </p:spPr>
        <p:txBody>
          <a:bodyPr>
            <a:noAutofit/>
          </a:bodyPr>
          <a:lstStyle/>
          <a:p>
            <a:pPr>
              <a:lnSpc>
                <a:spcPct val="88000"/>
              </a:lnSpc>
              <a:spcBef>
                <a:spcPts val="0"/>
              </a:spcBef>
            </a:pPr>
            <a:r>
              <a:rPr lang="en-US" dirty="0" smtClean="0"/>
              <a:t>The Spirit seals every believer</a:t>
            </a:r>
          </a:p>
          <a:p>
            <a:pPr>
              <a:lnSpc>
                <a:spcPct val="88000"/>
              </a:lnSpc>
              <a:spcBef>
                <a:spcPts val="0"/>
              </a:spcBef>
            </a:pPr>
            <a:r>
              <a:rPr lang="en-US" b="1" dirty="0" smtClean="0"/>
              <a:t>Mark 13:11 </a:t>
            </a:r>
            <a:r>
              <a:rPr lang="en-US" dirty="0" smtClean="0"/>
              <a:t>“When they arrest you and hand you over, do not worry beforehand about what you are to say, but say whatever is given you in that hour; for it is not you who speak, but </a:t>
            </a:r>
            <a:r>
              <a:rPr lang="en-US" i="1" dirty="0" smtClean="0"/>
              <a:t>it is</a:t>
            </a:r>
            <a:r>
              <a:rPr lang="en-US" dirty="0" smtClean="0"/>
              <a:t> the Holy Spirit.” </a:t>
            </a:r>
          </a:p>
          <a:p>
            <a:pPr>
              <a:lnSpc>
                <a:spcPct val="88000"/>
              </a:lnSpc>
              <a:spcBef>
                <a:spcPts val="0"/>
              </a:spcBef>
            </a:pPr>
            <a:r>
              <a:rPr lang="en-US" b="1" dirty="0" smtClean="0"/>
              <a:t>Luke 11:13 </a:t>
            </a:r>
            <a:r>
              <a:rPr lang="en-US" dirty="0" smtClean="0"/>
              <a:t>"If you then, being evil, know how to give good gifts to your children, how much more will </a:t>
            </a:r>
            <a:r>
              <a:rPr lang="en-US" i="1" dirty="0" smtClean="0"/>
              <a:t>your</a:t>
            </a:r>
            <a:r>
              <a:rPr lang="en-US" dirty="0" smtClean="0"/>
              <a:t> heavenly Father give the Holy Spirit to those who ask Him?" </a:t>
            </a:r>
          </a:p>
          <a:p>
            <a:pPr>
              <a:lnSpc>
                <a:spcPct val="88000"/>
              </a:lnSpc>
              <a:spcBef>
                <a:spcPts val="0"/>
              </a:spcBef>
            </a:pPr>
            <a:r>
              <a:rPr lang="en-US" b="1" dirty="0" smtClean="0"/>
              <a:t>Acts 2:37-38 </a:t>
            </a:r>
            <a:r>
              <a:rPr lang="en-US" dirty="0" smtClean="0"/>
              <a:t>Now when they heard </a:t>
            </a:r>
            <a:r>
              <a:rPr lang="en-US" i="1" dirty="0" smtClean="0"/>
              <a:t>this,</a:t>
            </a:r>
            <a:r>
              <a:rPr lang="en-US" dirty="0" smtClean="0"/>
              <a:t> they were pierced to the heart, and said to Peter and the rest of the apostles, “Brethren, what shall we do?” Peter </a:t>
            </a:r>
            <a:r>
              <a:rPr lang="en-US" i="1" dirty="0" smtClean="0"/>
              <a:t>said</a:t>
            </a:r>
            <a:r>
              <a:rPr lang="en-US" dirty="0" smtClean="0"/>
              <a:t> to them, “Repent, and each of you be baptized in the name of Jesus Christ for the forgiveness of your sins; and you will receive the gift of the Holy Spirit.”</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lstStyle/>
          <a:p>
            <a:r>
              <a:rPr lang="en-US" dirty="0" smtClean="0">
                <a:solidFill>
                  <a:srgbClr val="760000"/>
                </a:solidFill>
              </a:rPr>
              <a:t>RECEIVING GIFTS</a:t>
            </a:r>
            <a:endParaRPr lang="en-US" dirty="0">
              <a:solidFill>
                <a:srgbClr val="760000"/>
              </a:solidFill>
            </a:endParaRPr>
          </a:p>
        </p:txBody>
      </p:sp>
      <p:sp>
        <p:nvSpPr>
          <p:cNvPr id="3" name="Content Placeholder 2"/>
          <p:cNvSpPr>
            <a:spLocks noGrp="1"/>
          </p:cNvSpPr>
          <p:nvPr>
            <p:ph idx="1"/>
          </p:nvPr>
        </p:nvSpPr>
        <p:spPr>
          <a:xfrm>
            <a:off x="0" y="914400"/>
            <a:ext cx="9144000" cy="5943600"/>
          </a:xfrm>
        </p:spPr>
        <p:txBody>
          <a:bodyPr>
            <a:noAutofit/>
          </a:bodyPr>
          <a:lstStyle/>
          <a:p>
            <a:pPr>
              <a:lnSpc>
                <a:spcPct val="90000"/>
              </a:lnSpc>
              <a:spcBef>
                <a:spcPts val="200"/>
              </a:spcBef>
            </a:pPr>
            <a:r>
              <a:rPr lang="en-US" b="1" dirty="0" smtClean="0"/>
              <a:t>1 Corinthians 12:4-7 </a:t>
            </a:r>
            <a:r>
              <a:rPr lang="en-US" dirty="0" smtClean="0"/>
              <a:t>Now there are varieties of gifts, but the same </a:t>
            </a:r>
            <a:r>
              <a:rPr lang="en-US" u="sng" dirty="0" smtClean="0"/>
              <a:t>Spirit</a:t>
            </a:r>
            <a:r>
              <a:rPr lang="en-US" dirty="0" smtClean="0"/>
              <a:t>. And there are varieties of ministries, and the same Lord. There are varieties of effects, but the same God who works all things in all </a:t>
            </a:r>
            <a:r>
              <a:rPr lang="en-US" i="1" dirty="0" smtClean="0"/>
              <a:t>persons.</a:t>
            </a:r>
            <a:r>
              <a:rPr lang="en-US" dirty="0" smtClean="0"/>
              <a:t> But to </a:t>
            </a:r>
            <a:r>
              <a:rPr lang="en-US" u="sng" dirty="0" smtClean="0"/>
              <a:t>each one</a:t>
            </a:r>
            <a:r>
              <a:rPr lang="en-US" dirty="0" smtClean="0"/>
              <a:t> is given the manifestation of the Spirit for the common good. </a:t>
            </a:r>
          </a:p>
          <a:p>
            <a:pPr>
              <a:lnSpc>
                <a:spcPct val="90000"/>
              </a:lnSpc>
              <a:spcBef>
                <a:spcPts val="200"/>
              </a:spcBef>
            </a:pPr>
            <a:r>
              <a:rPr lang="en-US" dirty="0" smtClean="0"/>
              <a:t>Each one: </a:t>
            </a:r>
            <a:r>
              <a:rPr lang="en-US" i="1" dirty="0" err="1" smtClean="0"/>
              <a:t>hekastos</a:t>
            </a:r>
            <a:r>
              <a:rPr lang="en-US" i="1" dirty="0" smtClean="0"/>
              <a:t>: </a:t>
            </a:r>
            <a:r>
              <a:rPr lang="en-US" dirty="0" smtClean="0"/>
              <a:t>each or every one</a:t>
            </a:r>
          </a:p>
          <a:p>
            <a:pPr>
              <a:lnSpc>
                <a:spcPct val="90000"/>
              </a:lnSpc>
              <a:spcBef>
                <a:spcPts val="200"/>
              </a:spcBef>
            </a:pPr>
            <a:r>
              <a:rPr lang="en-US" dirty="0" smtClean="0"/>
              <a:t>Common good: </a:t>
            </a:r>
            <a:r>
              <a:rPr lang="en-US" i="1" dirty="0" err="1" smtClean="0"/>
              <a:t>sumphero</a:t>
            </a:r>
            <a:r>
              <a:rPr lang="en-US" i="1" dirty="0" smtClean="0"/>
              <a:t>: </a:t>
            </a:r>
            <a:r>
              <a:rPr lang="en-US" dirty="0" smtClean="0"/>
              <a:t>brought together in a profitable or beneficial way</a:t>
            </a:r>
          </a:p>
          <a:p>
            <a:pPr>
              <a:lnSpc>
                <a:spcPct val="90000"/>
              </a:lnSpc>
              <a:spcBef>
                <a:spcPts val="200"/>
              </a:spcBef>
            </a:pPr>
            <a:r>
              <a:rPr lang="en-US" b="1" dirty="0" smtClean="0"/>
              <a:t>1 Corinthians 12:11 </a:t>
            </a:r>
            <a:r>
              <a:rPr lang="en-US" dirty="0" smtClean="0"/>
              <a:t> But one and the same Spirit works all these things, distributing to each one individually just as He </a:t>
            </a:r>
            <a:r>
              <a:rPr lang="en-US" u="sng" dirty="0" smtClean="0"/>
              <a:t>wills</a:t>
            </a:r>
            <a:r>
              <a:rPr lang="en-US" dirty="0" smtClean="0"/>
              <a:t>. </a:t>
            </a:r>
          </a:p>
          <a:p>
            <a:pPr>
              <a:lnSpc>
                <a:spcPct val="90000"/>
              </a:lnSpc>
              <a:spcBef>
                <a:spcPts val="200"/>
              </a:spcBef>
            </a:pPr>
            <a:r>
              <a:rPr lang="en-US" dirty="0" smtClean="0"/>
              <a:t>Wills: </a:t>
            </a:r>
            <a:r>
              <a:rPr lang="en-US" i="1" dirty="0" err="1" smtClean="0"/>
              <a:t>boulomai</a:t>
            </a:r>
            <a:r>
              <a:rPr lang="en-US" i="1" dirty="0" smtClean="0"/>
              <a:t>: </a:t>
            </a:r>
            <a:r>
              <a:rPr lang="en-US" dirty="0" smtClean="0"/>
              <a:t>desires, intends, plans</a:t>
            </a:r>
          </a:p>
          <a:p>
            <a:pPr>
              <a:lnSpc>
                <a:spcPct val="90000"/>
              </a:lnSpc>
              <a:spcBef>
                <a:spcPts val="200"/>
              </a:spcBef>
            </a:pPr>
            <a:r>
              <a:rPr lang="en-US" b="1" dirty="0" smtClean="0"/>
              <a:t>1 Corinthians 12:31 </a:t>
            </a:r>
            <a:r>
              <a:rPr lang="en-US" dirty="0" smtClean="0"/>
              <a:t>But earnestly desire the greater gifts. And I show you a still more excellent way.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lstStyle/>
          <a:p>
            <a:r>
              <a:rPr lang="en-US" dirty="0" smtClean="0">
                <a:solidFill>
                  <a:srgbClr val="760000"/>
                </a:solidFill>
              </a:rPr>
              <a:t>RECEIVING GIFTS</a:t>
            </a:r>
            <a:endParaRPr lang="en-US" dirty="0">
              <a:solidFill>
                <a:srgbClr val="760000"/>
              </a:solidFill>
            </a:endParaRPr>
          </a:p>
        </p:txBody>
      </p:sp>
      <p:sp>
        <p:nvSpPr>
          <p:cNvPr id="3" name="Content Placeholder 2"/>
          <p:cNvSpPr>
            <a:spLocks noGrp="1"/>
          </p:cNvSpPr>
          <p:nvPr>
            <p:ph idx="1"/>
          </p:nvPr>
        </p:nvSpPr>
        <p:spPr>
          <a:xfrm>
            <a:off x="0" y="838200"/>
            <a:ext cx="9144000" cy="6019800"/>
          </a:xfrm>
        </p:spPr>
        <p:txBody>
          <a:bodyPr>
            <a:noAutofit/>
          </a:bodyPr>
          <a:lstStyle/>
          <a:p>
            <a:pPr>
              <a:lnSpc>
                <a:spcPct val="88000"/>
              </a:lnSpc>
              <a:spcBef>
                <a:spcPts val="0"/>
              </a:spcBef>
            </a:pPr>
            <a:r>
              <a:rPr lang="en-US" b="1" spc="-150" dirty="0" smtClean="0"/>
              <a:t>Ephesians 4:7-13 </a:t>
            </a:r>
            <a:r>
              <a:rPr lang="en-US" dirty="0" smtClean="0"/>
              <a:t> But to each one of us grace was given according to the measure of </a:t>
            </a:r>
            <a:r>
              <a:rPr lang="en-US" u="sng" dirty="0" smtClean="0"/>
              <a:t>Christ's gift. </a:t>
            </a:r>
            <a:r>
              <a:rPr lang="en-US" spc="-150" dirty="0" smtClean="0"/>
              <a:t>Therefore it says, </a:t>
            </a:r>
            <a:r>
              <a:rPr lang="en-US" sz="2400" spc="-150" dirty="0" smtClean="0"/>
              <a:t>"</a:t>
            </a:r>
            <a:r>
              <a:rPr lang="en-US" sz="2400" cap="small" dirty="0" smtClean="0"/>
              <a:t>WHEN</a:t>
            </a:r>
            <a:r>
              <a:rPr lang="en-US" sz="2400" dirty="0" smtClean="0"/>
              <a:t> </a:t>
            </a:r>
            <a:r>
              <a:rPr lang="en-US" sz="2400" cap="small" dirty="0" smtClean="0"/>
              <a:t>HE ASCENDED ON HIGH</a:t>
            </a:r>
            <a:r>
              <a:rPr lang="en-US" sz="2400" dirty="0" smtClean="0"/>
              <a:t>, </a:t>
            </a:r>
            <a:r>
              <a:rPr lang="en-US" sz="2400" cap="small" dirty="0" smtClean="0"/>
              <a:t>HE</a:t>
            </a:r>
            <a:r>
              <a:rPr lang="en-US" sz="2400" dirty="0" smtClean="0"/>
              <a:t> </a:t>
            </a:r>
            <a:r>
              <a:rPr lang="en-US" sz="2400" cap="small" dirty="0" smtClean="0"/>
              <a:t>LED CAPTIVE A HOST OF CAPTIVES</a:t>
            </a:r>
            <a:r>
              <a:rPr lang="en-US" sz="2400" dirty="0" smtClean="0"/>
              <a:t>, </a:t>
            </a:r>
            <a:r>
              <a:rPr lang="en-US" sz="2400" cap="small" dirty="0" smtClean="0"/>
              <a:t>AND</a:t>
            </a:r>
            <a:r>
              <a:rPr lang="en-US" sz="2400" dirty="0" smtClean="0"/>
              <a:t> </a:t>
            </a:r>
            <a:r>
              <a:rPr lang="en-US" sz="2400" cap="small" dirty="0" smtClean="0"/>
              <a:t>HE GAVE GIFTS TO MEN</a:t>
            </a:r>
            <a:r>
              <a:rPr lang="en-US" sz="2400" dirty="0" smtClean="0"/>
              <a:t>.” </a:t>
            </a:r>
            <a:r>
              <a:rPr lang="en-US" dirty="0" smtClean="0"/>
              <a:t>(Now this </a:t>
            </a:r>
            <a:r>
              <a:rPr lang="en-US" i="1" dirty="0" smtClean="0"/>
              <a:t>expression,</a:t>
            </a:r>
            <a:r>
              <a:rPr lang="en-US" dirty="0" smtClean="0"/>
              <a:t> "He ascended," what does it mean except that He also had descended into the lower parts of the earth? He who descended is Himself also He who ascended far above all the heavens, so that He might fill all things.) And He gave some </a:t>
            </a:r>
            <a:r>
              <a:rPr lang="en-US" i="1" dirty="0" smtClean="0"/>
              <a:t>as</a:t>
            </a:r>
            <a:r>
              <a:rPr lang="en-US" dirty="0" smtClean="0"/>
              <a:t> apostles, and some </a:t>
            </a:r>
            <a:r>
              <a:rPr lang="en-US" i="1" dirty="0" smtClean="0"/>
              <a:t>as</a:t>
            </a:r>
            <a:r>
              <a:rPr lang="en-US" dirty="0" smtClean="0"/>
              <a:t> prophets, and some </a:t>
            </a:r>
            <a:r>
              <a:rPr lang="en-US" i="1" dirty="0" smtClean="0"/>
              <a:t>as</a:t>
            </a:r>
            <a:r>
              <a:rPr lang="en-US" dirty="0" smtClean="0"/>
              <a:t> evangelists, and some </a:t>
            </a:r>
            <a:r>
              <a:rPr lang="en-US" i="1" dirty="0" smtClean="0"/>
              <a:t>as</a:t>
            </a:r>
            <a:r>
              <a:rPr lang="en-US" dirty="0" smtClean="0"/>
              <a:t> pastors and teachers</a:t>
            </a:r>
            <a:r>
              <a:rPr lang="en-US" spc="-150" dirty="0" smtClean="0"/>
              <a:t>, for the </a:t>
            </a:r>
            <a:r>
              <a:rPr lang="en-US" dirty="0" smtClean="0"/>
              <a:t>equipping of the saints for the work of service, to the building up of the body of Christ; until we all attain </a:t>
            </a:r>
            <a:r>
              <a:rPr lang="en-US" spc="-150" dirty="0" smtClean="0"/>
              <a:t>to the </a:t>
            </a:r>
            <a:r>
              <a:rPr lang="en-US" dirty="0" smtClean="0"/>
              <a:t>unity </a:t>
            </a:r>
            <a:r>
              <a:rPr lang="en-US" spc="-150" dirty="0" smtClean="0"/>
              <a:t>of the </a:t>
            </a:r>
            <a:r>
              <a:rPr lang="en-US" dirty="0" smtClean="0"/>
              <a:t>faith</a:t>
            </a:r>
            <a:r>
              <a:rPr lang="en-US" spc="-150" dirty="0" smtClean="0"/>
              <a:t>, and of </a:t>
            </a:r>
            <a:r>
              <a:rPr lang="en-US" dirty="0" smtClean="0"/>
              <a:t>the knowledge of the Son of God, to a mature man, to the measure of the stature which belongs to the fullness of Christ.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pc="-150" dirty="0" smtClean="0">
                <a:solidFill>
                  <a:srgbClr val="760000"/>
                </a:solidFill>
              </a:rPr>
              <a:t>RECEIVING GIFTS</a:t>
            </a:r>
            <a:endParaRPr lang="en-US" spc="-150" dirty="0">
              <a:solidFill>
                <a:srgbClr val="760000"/>
              </a:solidFill>
            </a:endParaRPr>
          </a:p>
        </p:txBody>
      </p:sp>
      <p:sp>
        <p:nvSpPr>
          <p:cNvPr id="3" name="Content Placeholder 2"/>
          <p:cNvSpPr>
            <a:spLocks noGrp="1"/>
          </p:cNvSpPr>
          <p:nvPr>
            <p:ph idx="1"/>
          </p:nvPr>
        </p:nvSpPr>
        <p:spPr>
          <a:xfrm>
            <a:off x="0" y="914400"/>
            <a:ext cx="9144000" cy="5943600"/>
          </a:xfrm>
        </p:spPr>
        <p:txBody>
          <a:bodyPr>
            <a:noAutofit/>
          </a:bodyPr>
          <a:lstStyle/>
          <a:p>
            <a:pPr>
              <a:lnSpc>
                <a:spcPct val="88000"/>
              </a:lnSpc>
              <a:spcBef>
                <a:spcPts val="0"/>
              </a:spcBef>
            </a:pPr>
            <a:r>
              <a:rPr lang="en-US" sz="2750" b="1" spc="-150" dirty="0" smtClean="0"/>
              <a:t>Romans 12:4-8… </a:t>
            </a:r>
            <a:r>
              <a:rPr lang="en-US" sz="2750" spc="-150" dirty="0" smtClean="0"/>
              <a:t>we </a:t>
            </a:r>
            <a:r>
              <a:rPr lang="en-US" sz="2750" dirty="0" smtClean="0"/>
              <a:t>have many members in one body and all the members </a:t>
            </a:r>
            <a:r>
              <a:rPr lang="en-US" sz="2750" spc="-150" dirty="0" smtClean="0"/>
              <a:t>do not </a:t>
            </a:r>
            <a:r>
              <a:rPr lang="en-US" sz="2750" dirty="0" smtClean="0"/>
              <a:t>have the same function, so we, who are many, are one body in Christ, individually members one of another. Since </a:t>
            </a:r>
            <a:r>
              <a:rPr lang="en-US" sz="2750" spc="-150" dirty="0" smtClean="0"/>
              <a:t>we have </a:t>
            </a:r>
            <a:r>
              <a:rPr lang="en-US" sz="2750" dirty="0" smtClean="0"/>
              <a:t>gifts that differ according </a:t>
            </a:r>
            <a:r>
              <a:rPr lang="en-US" sz="2750" spc="-150" dirty="0" smtClean="0"/>
              <a:t>to the </a:t>
            </a:r>
            <a:r>
              <a:rPr lang="en-US" sz="2750" dirty="0" smtClean="0"/>
              <a:t>grace given </a:t>
            </a:r>
            <a:r>
              <a:rPr lang="en-US" sz="2750" spc="-150" dirty="0" smtClean="0"/>
              <a:t>to us, </a:t>
            </a:r>
            <a:r>
              <a:rPr lang="en-US" sz="2750" i="1" dirty="0" smtClean="0"/>
              <a:t>each of </a:t>
            </a:r>
            <a:r>
              <a:rPr lang="en-US" sz="2750" i="1" spc="-150" dirty="0" smtClean="0"/>
              <a:t>us is to </a:t>
            </a:r>
            <a:r>
              <a:rPr lang="en-US" sz="2750" i="1" dirty="0" err="1" smtClean="0"/>
              <a:t>exer-cise</a:t>
            </a:r>
            <a:r>
              <a:rPr lang="en-US" sz="2750" i="1" dirty="0" smtClean="0"/>
              <a:t> them accordingly:</a:t>
            </a:r>
            <a:r>
              <a:rPr lang="en-US" sz="2750" dirty="0" smtClean="0"/>
              <a:t> if prophecy, according to the </a:t>
            </a:r>
            <a:r>
              <a:rPr lang="en-US" sz="2750" spc="-150" dirty="0" smtClean="0"/>
              <a:t>proportion of his </a:t>
            </a:r>
            <a:r>
              <a:rPr lang="en-US" sz="2750" dirty="0" smtClean="0"/>
              <a:t>faith; if service</a:t>
            </a:r>
            <a:r>
              <a:rPr lang="en-US" sz="2750" spc="-150" dirty="0" smtClean="0"/>
              <a:t>, in his </a:t>
            </a:r>
            <a:r>
              <a:rPr lang="en-US" sz="2750" dirty="0" smtClean="0"/>
              <a:t>serving</a:t>
            </a:r>
            <a:r>
              <a:rPr lang="en-US" sz="2750" spc="-150" dirty="0" smtClean="0"/>
              <a:t>; or he </a:t>
            </a:r>
            <a:r>
              <a:rPr lang="en-US" sz="2750" dirty="0" smtClean="0"/>
              <a:t>who teaches, in his teaching; he who exhorts, in his </a:t>
            </a:r>
            <a:r>
              <a:rPr lang="en-US" sz="2750" dirty="0" err="1" smtClean="0"/>
              <a:t>exhor-tation</a:t>
            </a:r>
            <a:r>
              <a:rPr lang="en-US" sz="2750" dirty="0" smtClean="0"/>
              <a:t>; </a:t>
            </a:r>
            <a:r>
              <a:rPr lang="en-US" sz="2750" spc="-150" dirty="0" smtClean="0"/>
              <a:t>he who </a:t>
            </a:r>
            <a:r>
              <a:rPr lang="en-US" sz="2750" dirty="0" smtClean="0"/>
              <a:t>gives, with liberality; he who leads, with diligence; he who shows mercy, with cheerfulness. </a:t>
            </a:r>
          </a:p>
          <a:p>
            <a:pPr>
              <a:lnSpc>
                <a:spcPct val="88000"/>
              </a:lnSpc>
              <a:spcBef>
                <a:spcPts val="0"/>
              </a:spcBef>
            </a:pPr>
            <a:r>
              <a:rPr lang="en-US" sz="2750" b="1" dirty="0" smtClean="0"/>
              <a:t>Hebrews 2:3-4 …</a:t>
            </a:r>
            <a:r>
              <a:rPr lang="en-US" sz="2750" dirty="0" smtClean="0"/>
              <a:t>how will we escape if we neglect so great a salvation? After it was at the first spoken through the Lord, it was confirmed to us by those who heard, God also testifying with them, both by signs and wonders and by various miracles and by gifts of the Holy Spirit according to His own will. </a:t>
            </a:r>
            <a:endParaRPr lang="en-US" sz="275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lstStyle/>
          <a:p>
            <a:r>
              <a:rPr lang="en-US" dirty="0" smtClean="0">
                <a:solidFill>
                  <a:srgbClr val="760000"/>
                </a:solidFill>
              </a:rPr>
              <a:t>USING THE GIFTS</a:t>
            </a:r>
            <a:endParaRPr lang="en-US" dirty="0">
              <a:solidFill>
                <a:srgbClr val="760000"/>
              </a:solidFill>
            </a:endParaRPr>
          </a:p>
        </p:txBody>
      </p:sp>
      <p:sp>
        <p:nvSpPr>
          <p:cNvPr id="3" name="Content Placeholder 2"/>
          <p:cNvSpPr>
            <a:spLocks noGrp="1"/>
          </p:cNvSpPr>
          <p:nvPr>
            <p:ph idx="1"/>
          </p:nvPr>
        </p:nvSpPr>
        <p:spPr>
          <a:xfrm>
            <a:off x="0" y="914400"/>
            <a:ext cx="9144000" cy="5943600"/>
          </a:xfrm>
        </p:spPr>
        <p:txBody>
          <a:bodyPr>
            <a:noAutofit/>
          </a:bodyPr>
          <a:lstStyle/>
          <a:p>
            <a:pPr>
              <a:lnSpc>
                <a:spcPct val="90000"/>
              </a:lnSpc>
              <a:spcBef>
                <a:spcPts val="200"/>
              </a:spcBef>
            </a:pPr>
            <a:r>
              <a:rPr lang="en-US" dirty="0" smtClean="0"/>
              <a:t>1 Corinthians 12 is about spiritual gifts</a:t>
            </a:r>
          </a:p>
          <a:p>
            <a:pPr>
              <a:lnSpc>
                <a:spcPct val="90000"/>
              </a:lnSpc>
              <a:spcBef>
                <a:spcPts val="200"/>
              </a:spcBef>
            </a:pPr>
            <a:r>
              <a:rPr lang="en-US" dirty="0" smtClean="0"/>
              <a:t>1 Corinthians 14 is about spiritual gifts</a:t>
            </a:r>
          </a:p>
          <a:p>
            <a:pPr>
              <a:lnSpc>
                <a:spcPct val="90000"/>
              </a:lnSpc>
              <a:spcBef>
                <a:spcPts val="200"/>
              </a:spcBef>
            </a:pPr>
            <a:r>
              <a:rPr lang="en-US" dirty="0" smtClean="0"/>
              <a:t>What do you think 1 Corinthians 13 is addressing?</a:t>
            </a:r>
          </a:p>
          <a:p>
            <a:pPr>
              <a:lnSpc>
                <a:spcPct val="90000"/>
              </a:lnSpc>
              <a:spcBef>
                <a:spcPts val="200"/>
              </a:spcBef>
            </a:pPr>
            <a:r>
              <a:rPr lang="en-US" b="1" dirty="0" smtClean="0"/>
              <a:t>1 Corinthians 13:1-3,8 </a:t>
            </a:r>
            <a:r>
              <a:rPr lang="en-US" dirty="0" smtClean="0"/>
              <a:t> If I speak with the tongues of men and of angels, but do not have love, I have become a noisy gong or a clanging cymbal. If I have </a:t>
            </a:r>
            <a:r>
              <a:rPr lang="en-US" i="1" dirty="0" smtClean="0"/>
              <a:t>the gift of</a:t>
            </a:r>
            <a:r>
              <a:rPr lang="en-US" dirty="0" smtClean="0"/>
              <a:t> prophecy, and know all mysteries and all knowledge; and if I have all faith, so as to remove mountains, but do not have love, I am nothing.  And if I give all my possessions to feed </a:t>
            </a:r>
            <a:r>
              <a:rPr lang="en-US" i="1" dirty="0" smtClean="0"/>
              <a:t>the poor,</a:t>
            </a:r>
            <a:r>
              <a:rPr lang="en-US" dirty="0" smtClean="0"/>
              <a:t> and if I surrender my body to be burned, but do not have love, it profits me nothing…Love never fails; but if </a:t>
            </a:r>
            <a:r>
              <a:rPr lang="en-US" i="1" dirty="0" smtClean="0"/>
              <a:t>there are gifts of</a:t>
            </a:r>
            <a:r>
              <a:rPr lang="en-US" dirty="0" smtClean="0"/>
              <a:t> prophecy, they will be done away; if </a:t>
            </a:r>
            <a:r>
              <a:rPr lang="en-US" i="1" dirty="0" smtClean="0"/>
              <a:t>there are</a:t>
            </a:r>
            <a:r>
              <a:rPr lang="en-US" dirty="0" smtClean="0"/>
              <a:t> tongues, they will cease; if </a:t>
            </a:r>
            <a:r>
              <a:rPr lang="en-US" i="1" dirty="0" smtClean="0"/>
              <a:t>there is</a:t>
            </a:r>
            <a:r>
              <a:rPr lang="en-US" dirty="0" smtClean="0"/>
              <a:t> knowledge, it will be done away. </a:t>
            </a:r>
            <a:br>
              <a:rPr lang="en-US" dirty="0" smtClean="0"/>
            </a:br>
            <a:endParaRPr lang="en-US" dirty="0" smtClean="0"/>
          </a:p>
          <a:p>
            <a:pPr>
              <a:lnSpc>
                <a:spcPct val="90000"/>
              </a:lnSpc>
              <a:spcBef>
                <a:spcPts val="200"/>
              </a:spcBef>
            </a:pP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2642</TotalTime>
  <Words>729</Words>
  <Application>Microsoft Office PowerPoint</Application>
  <PresentationFormat>On-screen Show (4:3)</PresentationFormat>
  <Paragraphs>56</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Slide 1</vt:lpstr>
      <vt:lpstr>VERSE FOR THE JOURNEY</vt:lpstr>
      <vt:lpstr>DEFINING SPIRITUAL GIFTS</vt:lpstr>
      <vt:lpstr>OLD TESTAMENT</vt:lpstr>
      <vt:lpstr>NEW TESTAMENT</vt:lpstr>
      <vt:lpstr>RECEIVING GIFTS</vt:lpstr>
      <vt:lpstr>RECEIVING GIFTS</vt:lpstr>
      <vt:lpstr>RECEIVING GIFTS</vt:lpstr>
      <vt:lpstr>USING THE GIFTS</vt:lpstr>
      <vt:lpstr>IS 1 CORINTHIANS 13…</vt:lpstr>
      <vt:lpstr>LOVE IS THE VEHICLE</vt:lpstr>
      <vt:lpstr>LOSING CONTEXT</vt:lpstr>
    </vt:vector>
  </TitlesOfParts>
  <Company>Gower Rentals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JoLynn Rees</dc:creator>
  <cp:lastModifiedBy>JoLynn Rees</cp:lastModifiedBy>
  <cp:revision>10</cp:revision>
  <dcterms:created xsi:type="dcterms:W3CDTF">2019-12-26T17:16:16Z</dcterms:created>
  <dcterms:modified xsi:type="dcterms:W3CDTF">2020-01-14T20:08:25Z</dcterms:modified>
</cp:coreProperties>
</file>