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7" r:id="rId2"/>
    <p:sldId id="271"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1/1/2020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8D327F-9F3B-40DB-B229-6A7F473B5CE5}" type="datetimeFigureOut">
              <a:rPr lang="en-US" smtClean="0"/>
              <a:pPr/>
              <a:t>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8D327F-9F3B-40DB-B229-6A7F473B5CE5}" type="datetimeFigureOut">
              <a:rPr lang="en-US" smtClean="0"/>
              <a:pPr/>
              <a:t>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8D327F-9F3B-40DB-B229-6A7F473B5CE5}" type="datetimeFigureOut">
              <a:rPr lang="en-US" smtClean="0"/>
              <a:pPr/>
              <a:t>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760000"/>
                </a:solidFill>
              </a:rPr>
              <a:t>GOD IS SERIOUS ABOUT HIS HONOR</a:t>
            </a:r>
            <a:endParaRPr lang="en-US" dirty="0">
              <a:solidFill>
                <a:srgbClr val="760000"/>
              </a:solidFill>
            </a:endParaRPr>
          </a:p>
        </p:txBody>
      </p:sp>
      <p:sp>
        <p:nvSpPr>
          <p:cNvPr id="3" name="Content Placeholder 2"/>
          <p:cNvSpPr>
            <a:spLocks noGrp="1"/>
          </p:cNvSpPr>
          <p:nvPr>
            <p:ph idx="1"/>
          </p:nvPr>
        </p:nvSpPr>
        <p:spPr/>
        <p:txBody>
          <a:bodyPr>
            <a:noAutofit/>
          </a:bodyPr>
          <a:lstStyle/>
          <a:p>
            <a:pPr>
              <a:lnSpc>
                <a:spcPct val="88000"/>
              </a:lnSpc>
              <a:spcBef>
                <a:spcPts val="200"/>
              </a:spcBef>
            </a:pPr>
            <a:r>
              <a:rPr lang="en-US" dirty="0" smtClean="0"/>
              <a:t>God desires sacrifice and service from a heart that recognizes His worth and renders appropriate honor</a:t>
            </a:r>
          </a:p>
          <a:p>
            <a:pPr>
              <a:lnSpc>
                <a:spcPct val="88000"/>
              </a:lnSpc>
              <a:spcBef>
                <a:spcPts val="200"/>
              </a:spcBef>
            </a:pPr>
            <a:r>
              <a:rPr lang="en-US" b="1" dirty="0" smtClean="0"/>
              <a:t>Psalm 51:17 </a:t>
            </a:r>
            <a:r>
              <a:rPr lang="en-US" dirty="0" smtClean="0"/>
              <a:t> The sacrifices of God are a broken spirit; A broken and a contrite heart, O God, You will not despise. </a:t>
            </a:r>
          </a:p>
          <a:p>
            <a:pPr>
              <a:lnSpc>
                <a:spcPct val="88000"/>
              </a:lnSpc>
              <a:spcBef>
                <a:spcPts val="200"/>
              </a:spcBef>
            </a:pPr>
            <a:r>
              <a:rPr lang="en-US" b="1" dirty="0" smtClean="0"/>
              <a:t>Hebrews </a:t>
            </a:r>
            <a:r>
              <a:rPr lang="en-US" b="1" spc="-150" dirty="0" smtClean="0"/>
              <a:t>12:7-10 </a:t>
            </a:r>
            <a:r>
              <a:rPr lang="en-US" spc="-150" dirty="0" smtClean="0"/>
              <a:t> It is </a:t>
            </a:r>
            <a:r>
              <a:rPr lang="en-US" dirty="0" smtClean="0"/>
              <a:t>for discipline that you endure; God deals with you as with sons; for what son is there whom </a:t>
            </a:r>
            <a:r>
              <a:rPr lang="en-US" i="1" dirty="0" smtClean="0"/>
              <a:t>his</a:t>
            </a:r>
            <a:r>
              <a:rPr lang="en-US" dirty="0" smtClean="0"/>
              <a:t> </a:t>
            </a:r>
            <a:r>
              <a:rPr lang="en-US" spc="-150" dirty="0" smtClean="0"/>
              <a:t>father does not </a:t>
            </a:r>
            <a:r>
              <a:rPr lang="en-US" dirty="0" smtClean="0"/>
              <a:t>discipline? But if you are with-</a:t>
            </a:r>
            <a:r>
              <a:rPr lang="en-US" spc="-150" dirty="0" smtClean="0"/>
              <a:t>out </a:t>
            </a:r>
            <a:r>
              <a:rPr lang="en-US" dirty="0" smtClean="0"/>
              <a:t>discipline, of which</a:t>
            </a:r>
            <a:r>
              <a:rPr lang="en-US" spc="-150" dirty="0" smtClean="0"/>
              <a:t> all </a:t>
            </a:r>
            <a:r>
              <a:rPr lang="en-US" dirty="0" smtClean="0"/>
              <a:t>have become partakers, then you are illegitimate children and not sons. </a:t>
            </a:r>
            <a:r>
              <a:rPr lang="en-US" spc="-150" dirty="0" smtClean="0"/>
              <a:t>Furthermore</a:t>
            </a:r>
            <a:r>
              <a:rPr lang="en-US" dirty="0" smtClean="0"/>
              <a:t>, we had earthly fathers</a:t>
            </a:r>
            <a:r>
              <a:rPr lang="en-US" spc="-150" dirty="0" smtClean="0"/>
              <a:t> to </a:t>
            </a:r>
            <a:r>
              <a:rPr lang="en-US" dirty="0" smtClean="0"/>
              <a:t>discipline us</a:t>
            </a:r>
            <a:r>
              <a:rPr lang="en-US" spc="-150" dirty="0" smtClean="0"/>
              <a:t>, and </a:t>
            </a:r>
            <a:r>
              <a:rPr lang="en-US" dirty="0" smtClean="0"/>
              <a:t>we respect-</a:t>
            </a:r>
            <a:r>
              <a:rPr lang="en-US" dirty="0" err="1" smtClean="0"/>
              <a:t>ed</a:t>
            </a:r>
            <a:r>
              <a:rPr lang="en-US" dirty="0" smtClean="0"/>
              <a:t> them; shall we not much rather be subject to the Father of spirits, and live?  For they disciplined us for a short time as seemed best to them, but He </a:t>
            </a:r>
            <a:r>
              <a:rPr lang="en-US" i="1" dirty="0" smtClean="0"/>
              <a:t>disciplines us</a:t>
            </a:r>
            <a:r>
              <a:rPr lang="en-US" dirty="0" smtClean="0"/>
              <a:t> for </a:t>
            </a:r>
            <a:r>
              <a:rPr lang="en-US" i="1" dirty="0" smtClean="0"/>
              <a:t>our</a:t>
            </a:r>
            <a:r>
              <a:rPr lang="en-US" dirty="0" smtClean="0"/>
              <a:t> good, so that we may share His holiness.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INSTRUCTIONS TO US</a:t>
            </a:r>
            <a:endParaRPr lang="en-US" dirty="0">
              <a:solidFill>
                <a:srgbClr val="760000"/>
              </a:solidFill>
            </a:endParaRPr>
          </a:p>
        </p:txBody>
      </p:sp>
      <p:sp>
        <p:nvSpPr>
          <p:cNvPr id="3" name="Content Placeholder 2"/>
          <p:cNvSpPr>
            <a:spLocks noGrp="1"/>
          </p:cNvSpPr>
          <p:nvPr>
            <p:ph idx="1"/>
          </p:nvPr>
        </p:nvSpPr>
        <p:spPr/>
        <p:txBody>
          <a:bodyPr>
            <a:normAutofit/>
          </a:bodyPr>
          <a:lstStyle/>
          <a:p>
            <a:r>
              <a:rPr lang="en-US" b="1" dirty="0" smtClean="0"/>
              <a:t>1 Corinthians 11:27-32 </a:t>
            </a:r>
            <a:r>
              <a:rPr lang="en-US" dirty="0" smtClean="0"/>
              <a:t> Therefore whoever eats the bread or drinks the cup of the Lord in an unworthy manner, shall be guilty of the body and the blood of the Lord.  But a man must </a:t>
            </a:r>
            <a:r>
              <a:rPr lang="en-US" u="sng" dirty="0" smtClean="0"/>
              <a:t>examine</a:t>
            </a:r>
            <a:r>
              <a:rPr lang="en-US" dirty="0" smtClean="0"/>
              <a:t> himself, and in so doing he is to eat of the bread and drink of the cup.  For he who eats and drinks, eats and drinks judgment to himself if he does not judge the body rightly.  For this reason many among you are weak and sick, and a number sleep. But if we judged ourselves rightly, we would not be judged. But when we are judged, we are disciplined by the Lord so that we will not be condemned along with the world. </a:t>
            </a:r>
          </a:p>
          <a:p>
            <a:r>
              <a:rPr lang="en-US" dirty="0" smtClean="0"/>
              <a:t>Examine: </a:t>
            </a:r>
            <a:r>
              <a:rPr lang="en-US" i="1" dirty="0" err="1" smtClean="0"/>
              <a:t>dokimazo</a:t>
            </a:r>
            <a:r>
              <a:rPr lang="en-US" i="1" dirty="0" smtClean="0"/>
              <a:t>: </a:t>
            </a:r>
            <a:r>
              <a:rPr lang="en-US" dirty="0" smtClean="0"/>
              <a:t>to assay; refine;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GENERAL AND SPECIFIC</a:t>
            </a:r>
            <a:endParaRPr lang="en-US" dirty="0">
              <a:solidFill>
                <a:srgbClr val="760000"/>
              </a:solidFill>
            </a:endParaRPr>
          </a:p>
        </p:txBody>
      </p:sp>
      <p:sp>
        <p:nvSpPr>
          <p:cNvPr id="3" name="Content Placeholder 2"/>
          <p:cNvSpPr>
            <a:spLocks noGrp="1"/>
          </p:cNvSpPr>
          <p:nvPr>
            <p:ph idx="1"/>
          </p:nvPr>
        </p:nvSpPr>
        <p:spPr>
          <a:xfrm>
            <a:off x="0" y="762000"/>
            <a:ext cx="9144000" cy="6096000"/>
          </a:xfrm>
        </p:spPr>
        <p:txBody>
          <a:bodyPr>
            <a:noAutofit/>
          </a:bodyPr>
          <a:lstStyle/>
          <a:p>
            <a:pPr>
              <a:lnSpc>
                <a:spcPct val="85000"/>
              </a:lnSpc>
              <a:spcBef>
                <a:spcPts val="0"/>
              </a:spcBef>
            </a:pPr>
            <a:r>
              <a:rPr lang="en-US" sz="2750" b="1" dirty="0" smtClean="0"/>
              <a:t>Matthew </a:t>
            </a:r>
            <a:r>
              <a:rPr lang="en-US" sz="2750" b="1" spc="-150" dirty="0" smtClean="0"/>
              <a:t>28:19-20 </a:t>
            </a:r>
            <a:r>
              <a:rPr lang="en-US" sz="2750" spc="-150" dirty="0" smtClean="0"/>
              <a:t> "</a:t>
            </a:r>
            <a:r>
              <a:rPr lang="en-US" sz="2750" dirty="0" smtClean="0"/>
              <a:t>Go therefore and make disciples of all the nations, baptizing them in the name of the Father and the Son and the Holy Spirit, teaching them to observe all that I commanded you; </a:t>
            </a:r>
          </a:p>
          <a:p>
            <a:pPr>
              <a:lnSpc>
                <a:spcPct val="85000"/>
              </a:lnSpc>
              <a:spcBef>
                <a:spcPts val="0"/>
              </a:spcBef>
            </a:pPr>
            <a:r>
              <a:rPr lang="en-US" sz="2750" b="1" dirty="0" smtClean="0"/>
              <a:t>Acts 10:1-6…</a:t>
            </a:r>
            <a:r>
              <a:rPr lang="en-US" sz="2750" i="1" dirty="0" smtClean="0"/>
              <a:t>there was</a:t>
            </a:r>
            <a:r>
              <a:rPr lang="en-US" sz="2750" dirty="0" smtClean="0"/>
              <a:t> a man at Caesarea named Cornelius, a centurion of what was called the Italian cohort, a devout man and one who feared God with all </a:t>
            </a:r>
            <a:r>
              <a:rPr lang="en-US" sz="2750" spc="-150" dirty="0" smtClean="0"/>
              <a:t>his</a:t>
            </a:r>
            <a:r>
              <a:rPr lang="en-US" sz="2750" dirty="0" smtClean="0"/>
              <a:t> household</a:t>
            </a:r>
            <a:r>
              <a:rPr lang="en-US" sz="2750" spc="-150" dirty="0" smtClean="0"/>
              <a:t>, and gave many </a:t>
            </a:r>
            <a:r>
              <a:rPr lang="en-US" sz="2750" dirty="0" smtClean="0"/>
              <a:t>alms to the</a:t>
            </a:r>
            <a:r>
              <a:rPr lang="en-US" sz="1400" dirty="0" smtClean="0"/>
              <a:t> </a:t>
            </a:r>
            <a:r>
              <a:rPr lang="en-US" sz="2750" i="1" dirty="0" smtClean="0"/>
              <a:t>Jewish </a:t>
            </a:r>
            <a:r>
              <a:rPr lang="en-US" sz="2750" dirty="0" smtClean="0"/>
              <a:t>people and prayed to God continually</a:t>
            </a:r>
            <a:r>
              <a:rPr lang="en-US" sz="2750" spc="-150" dirty="0" smtClean="0"/>
              <a:t>.</a:t>
            </a:r>
            <a:r>
              <a:rPr lang="en-US" sz="2750" spc="-150" baseline="30000" dirty="0" smtClean="0"/>
              <a:t> </a:t>
            </a:r>
            <a:r>
              <a:rPr lang="en-US" sz="2750" spc="-150" dirty="0" smtClean="0"/>
              <a:t> About </a:t>
            </a:r>
            <a:r>
              <a:rPr lang="en-US" sz="2750" dirty="0" smtClean="0"/>
              <a:t>the ninth hour of the day he clearly saw in a vision an angel of God who had </a:t>
            </a:r>
            <a:r>
              <a:rPr lang="en-US" sz="2750" i="1" dirty="0" smtClean="0"/>
              <a:t>just</a:t>
            </a:r>
            <a:r>
              <a:rPr lang="en-US" sz="2750" dirty="0" smtClean="0"/>
              <a:t> come in </a:t>
            </a:r>
            <a:r>
              <a:rPr lang="en-US" sz="2750" spc="-150" dirty="0" smtClean="0"/>
              <a:t>and said to him, "</a:t>
            </a:r>
            <a:r>
              <a:rPr lang="en-US" sz="2750" dirty="0" smtClean="0"/>
              <a:t>Cornelius!” And fixing his </a:t>
            </a:r>
            <a:r>
              <a:rPr lang="en-US" sz="2750" spc="-150" dirty="0" smtClean="0"/>
              <a:t>gaze on him </a:t>
            </a:r>
            <a:r>
              <a:rPr lang="en-US" sz="2750" dirty="0" smtClean="0"/>
              <a:t>and being much alarmed</a:t>
            </a:r>
            <a:r>
              <a:rPr lang="en-US" sz="2750" spc="-150" dirty="0" smtClean="0"/>
              <a:t>, he </a:t>
            </a:r>
            <a:r>
              <a:rPr lang="en-US" sz="2750" dirty="0" err="1" smtClean="0"/>
              <a:t>said,"What</a:t>
            </a:r>
            <a:r>
              <a:rPr lang="en-US" sz="2750" dirty="0" smtClean="0"/>
              <a:t> is it, Lord?”…he said to him, "Your prayers and alms have </a:t>
            </a:r>
            <a:r>
              <a:rPr lang="en-US" sz="2750" spc="-150" dirty="0" smtClean="0"/>
              <a:t>ascended as a </a:t>
            </a:r>
            <a:r>
              <a:rPr lang="en-US" sz="2750" dirty="0" smtClean="0"/>
              <a:t>memorial before God. Now dispatch </a:t>
            </a:r>
            <a:r>
              <a:rPr lang="en-US" sz="2750" i="1" dirty="0" smtClean="0"/>
              <a:t>some</a:t>
            </a:r>
            <a:r>
              <a:rPr lang="en-US" sz="2750" dirty="0" smtClean="0"/>
              <a:t> men to </a:t>
            </a:r>
            <a:r>
              <a:rPr lang="en-US" sz="2750" spc="-150" dirty="0" smtClean="0"/>
              <a:t>Joppa and send </a:t>
            </a:r>
            <a:r>
              <a:rPr lang="en-US" sz="2750" dirty="0" smtClean="0"/>
              <a:t>for a man </a:t>
            </a:r>
            <a:r>
              <a:rPr lang="en-US" sz="2750" i="1" dirty="0" smtClean="0"/>
              <a:t>named</a:t>
            </a:r>
            <a:r>
              <a:rPr lang="en-US" sz="2750" dirty="0" smtClean="0"/>
              <a:t> Simon, who is also called Peter; he is staying with a tanner </a:t>
            </a:r>
            <a:r>
              <a:rPr lang="en-US" sz="2750" i="1" dirty="0" smtClean="0"/>
              <a:t>named</a:t>
            </a:r>
            <a:r>
              <a:rPr lang="en-US" sz="2750" dirty="0" smtClean="0"/>
              <a:t>  Simon, whose house is by the sea." </a:t>
            </a:r>
          </a:p>
          <a:p>
            <a:pPr>
              <a:lnSpc>
                <a:spcPct val="85000"/>
              </a:lnSpc>
              <a:spcBef>
                <a:spcPts val="0"/>
              </a:spcBef>
            </a:pPr>
            <a:endParaRPr lang="en-US" sz="27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HOWEVER…..</a:t>
            </a:r>
            <a:endParaRPr lang="en-US" dirty="0">
              <a:solidFill>
                <a:srgbClr val="76000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dirty="0" smtClean="0"/>
              <a:t>When God gives specific instructions, we need to follow them specifically; Paraphrases often emphasize the editor’s positions; not the original intention</a:t>
            </a:r>
          </a:p>
          <a:p>
            <a:pPr>
              <a:lnSpc>
                <a:spcPct val="90000"/>
              </a:lnSpc>
              <a:spcBef>
                <a:spcPts val="0"/>
              </a:spcBef>
            </a:pPr>
            <a:r>
              <a:rPr lang="en-US" b="1" dirty="0" smtClean="0"/>
              <a:t>1 Corinthian</a:t>
            </a:r>
            <a:r>
              <a:rPr lang="en-US" b="1" spc="-150" dirty="0" smtClean="0"/>
              <a:t>s 6:9-10 </a:t>
            </a:r>
            <a:r>
              <a:rPr lang="en-US" b="1" dirty="0" smtClean="0"/>
              <a:t>NASB </a:t>
            </a:r>
            <a:r>
              <a:rPr lang="en-US" dirty="0" smtClean="0"/>
              <a:t>Or do you not know that the unrighteous will not inherit the kingdom of God? Do not be deceived; neither fornicators, nor idolaters, nor adulterers, nor effeminate, nor homosexuals, nor thieves, nor </a:t>
            </a:r>
            <a:r>
              <a:rPr lang="en-US" i="1" dirty="0" smtClean="0"/>
              <a:t>the</a:t>
            </a:r>
            <a:r>
              <a:rPr lang="en-US" dirty="0" smtClean="0"/>
              <a:t> covetous, nor drunkards, nor revilers, nor swindlers, will inherit the kingdom of God. </a:t>
            </a:r>
          </a:p>
          <a:p>
            <a:pPr>
              <a:lnSpc>
                <a:spcPct val="90000"/>
              </a:lnSpc>
              <a:spcBef>
                <a:spcPts val="0"/>
              </a:spcBef>
            </a:pPr>
            <a:r>
              <a:rPr lang="en-US" b="1" dirty="0" smtClean="0"/>
              <a:t>1 Corinthians 6:9-10 MSG </a:t>
            </a:r>
            <a:r>
              <a:rPr lang="en-US" dirty="0" smtClean="0"/>
              <a:t> Don't you realize that this is not the way to live? Unjust people who don't care about God will not be joining in his kingdom. Those who use and abuse each other, use and abuse sex, use and abuse the earth and everything in it, don't qualify as citizens in God's kingdom. </a:t>
            </a:r>
          </a:p>
          <a:p>
            <a:pPr>
              <a:lnSpc>
                <a:spcPct val="90000"/>
              </a:lnSpc>
              <a:spcBef>
                <a:spcPts val="0"/>
              </a:spcBef>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09600" y="1066800"/>
            <a:ext cx="8010525" cy="40100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ABOUT THIS CLASS	</a:t>
            </a:r>
            <a:endParaRPr lang="en-US" dirty="0"/>
          </a:p>
        </p:txBody>
      </p:sp>
      <p:sp>
        <p:nvSpPr>
          <p:cNvPr id="3" name="Content Placeholder 2"/>
          <p:cNvSpPr>
            <a:spLocks noGrp="1"/>
          </p:cNvSpPr>
          <p:nvPr>
            <p:ph idx="1"/>
          </p:nvPr>
        </p:nvSpPr>
        <p:spPr/>
        <p:txBody>
          <a:bodyPr/>
          <a:lstStyle/>
          <a:p>
            <a:pPr>
              <a:lnSpc>
                <a:spcPct val="95000"/>
              </a:lnSpc>
              <a:spcBef>
                <a:spcPts val="200"/>
              </a:spcBef>
            </a:pPr>
            <a:r>
              <a:rPr lang="en-US" sz="3200" dirty="0" smtClean="0"/>
              <a:t>You will need:</a:t>
            </a:r>
          </a:p>
          <a:p>
            <a:pPr>
              <a:lnSpc>
                <a:spcPct val="95000"/>
              </a:lnSpc>
              <a:spcBef>
                <a:spcPts val="200"/>
              </a:spcBef>
              <a:buNone/>
            </a:pPr>
            <a:r>
              <a:rPr lang="en-US" sz="3200" dirty="0" smtClean="0"/>
              <a:t>   - a good Bible translation (literal)</a:t>
            </a:r>
          </a:p>
          <a:p>
            <a:pPr>
              <a:lnSpc>
                <a:spcPct val="95000"/>
              </a:lnSpc>
              <a:spcBef>
                <a:spcPts val="200"/>
              </a:spcBef>
              <a:buNone/>
            </a:pPr>
            <a:r>
              <a:rPr lang="en-US" sz="3200" dirty="0" smtClean="0"/>
              <a:t>   - a workbook</a:t>
            </a:r>
          </a:p>
          <a:p>
            <a:pPr>
              <a:lnSpc>
                <a:spcPct val="95000"/>
              </a:lnSpc>
              <a:spcBef>
                <a:spcPts val="200"/>
              </a:spcBef>
            </a:pPr>
            <a:r>
              <a:rPr lang="en-US" sz="3200" dirty="0" smtClean="0"/>
              <a:t>It would be helpful to have:</a:t>
            </a:r>
          </a:p>
          <a:p>
            <a:pPr>
              <a:lnSpc>
                <a:spcPct val="95000"/>
              </a:lnSpc>
              <a:spcBef>
                <a:spcPts val="0"/>
              </a:spcBef>
              <a:buNone/>
            </a:pPr>
            <a:r>
              <a:rPr lang="en-US" sz="3200" dirty="0" smtClean="0"/>
              <a:t>   - a concordance (keyed to your translation)</a:t>
            </a:r>
          </a:p>
          <a:p>
            <a:pPr>
              <a:lnSpc>
                <a:spcPct val="95000"/>
              </a:lnSpc>
              <a:spcBef>
                <a:spcPts val="0"/>
              </a:spcBef>
              <a:buNone/>
            </a:pPr>
            <a:r>
              <a:rPr lang="en-US" sz="3200" dirty="0" smtClean="0"/>
              <a:t>          with lexicon</a:t>
            </a:r>
          </a:p>
          <a:p>
            <a:pPr>
              <a:lnSpc>
                <a:spcPct val="95000"/>
              </a:lnSpc>
              <a:spcBef>
                <a:spcPts val="0"/>
              </a:spcBef>
              <a:buNone/>
            </a:pPr>
            <a:r>
              <a:rPr lang="en-US" sz="3200" dirty="0" smtClean="0"/>
              <a:t>   - an interlinear</a:t>
            </a:r>
          </a:p>
          <a:p>
            <a:pPr>
              <a:lnSpc>
                <a:spcPct val="95000"/>
              </a:lnSpc>
              <a:spcBef>
                <a:spcPts val="0"/>
              </a:spcBef>
              <a:buNone/>
            </a:pPr>
            <a:r>
              <a:rPr lang="en-US" sz="3200" dirty="0" smtClean="0"/>
              <a:t>   - a good Bible study program</a:t>
            </a:r>
          </a:p>
          <a:p>
            <a:pPr>
              <a:lnSpc>
                <a:spcPct val="95000"/>
              </a:lnSpc>
              <a:spcBef>
                <a:spcPts val="0"/>
              </a:spcBef>
            </a:pPr>
            <a:r>
              <a:rPr lang="en-US" sz="3200" dirty="0" smtClean="0"/>
              <a:t>Extra workbooks, audio, and </a:t>
            </a:r>
            <a:r>
              <a:rPr lang="en-US" sz="3200" dirty="0" err="1" smtClean="0"/>
              <a:t>powerpoints</a:t>
            </a:r>
            <a:r>
              <a:rPr lang="en-US" sz="3200" dirty="0" smtClean="0"/>
              <a:t> on </a:t>
            </a:r>
            <a:r>
              <a:rPr lang="en-US" sz="3200" dirty="0" smtClean="0"/>
              <a:t> </a:t>
            </a:r>
            <a:r>
              <a:rPr lang="en-US" sz="3200" dirty="0" smtClean="0"/>
              <a:t>guardingthetruth.org</a:t>
            </a:r>
          </a:p>
          <a:p>
            <a:pPr>
              <a:lnSpc>
                <a:spcPct val="95000"/>
              </a:lnSpc>
              <a:spcBef>
                <a:spcPts val="0"/>
              </a:spcBef>
            </a:pPr>
            <a:r>
              <a:rPr lang="en-US" sz="3200" dirty="0" smtClean="0"/>
              <a:t>Questions?  Text or email</a:t>
            </a:r>
          </a:p>
          <a:p>
            <a:pPr>
              <a:lnSpc>
                <a:spcPct val="95000"/>
              </a:lnSpc>
              <a:spcBef>
                <a:spcPts val="0"/>
              </a:spcBef>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VERSE FOR THE JOURNEY</a:t>
            </a:r>
            <a:endParaRPr lang="en-US" dirty="0">
              <a:solidFill>
                <a:srgbClr val="760000"/>
              </a:solidFill>
            </a:endParaRPr>
          </a:p>
        </p:txBody>
      </p:sp>
      <p:sp>
        <p:nvSpPr>
          <p:cNvPr id="3" name="Content Placeholder 2"/>
          <p:cNvSpPr>
            <a:spLocks noGrp="1"/>
          </p:cNvSpPr>
          <p:nvPr>
            <p:ph idx="1"/>
          </p:nvPr>
        </p:nvSpPr>
        <p:spPr/>
        <p:txBody>
          <a:bodyPr>
            <a:normAutofit lnSpcReduction="10000"/>
          </a:bodyPr>
          <a:lstStyle/>
          <a:p>
            <a:r>
              <a:rPr lang="en-US" b="1" dirty="0" smtClean="0"/>
              <a:t>2 Peter 2:1-3 </a:t>
            </a:r>
            <a:r>
              <a:rPr lang="en-US" dirty="0" smtClean="0"/>
              <a:t> But false prophets also arose among the people, just as there will also be false teachers among you, who will secretly introduce destructive heresies, even denying the Master who bought them, bringing swift destruction upon themselves. Many will follow their sensuality</a:t>
            </a:r>
            <a:r>
              <a:rPr lang="en-US" spc="-150" dirty="0" smtClean="0"/>
              <a:t>, a</a:t>
            </a:r>
            <a:r>
              <a:rPr lang="en-US" dirty="0" smtClean="0"/>
              <a:t>nd</a:t>
            </a:r>
            <a:r>
              <a:rPr lang="en-US" spc="-150" dirty="0" smtClean="0"/>
              <a:t> </a:t>
            </a:r>
            <a:r>
              <a:rPr lang="en-US" dirty="0" smtClean="0"/>
              <a:t>because of them the way of the truth will be maligned; and in </a:t>
            </a:r>
            <a:r>
              <a:rPr lang="en-US" i="1" dirty="0" smtClean="0"/>
              <a:t>their</a:t>
            </a:r>
            <a:r>
              <a:rPr lang="en-US" dirty="0" smtClean="0"/>
              <a:t> greed they will exploit you with false words; their judgment from long ago is not idle, and their destruction is not asleep. </a:t>
            </a:r>
          </a:p>
          <a:p>
            <a:r>
              <a:rPr lang="en-US" dirty="0" smtClean="0"/>
              <a:t>Deceived?</a:t>
            </a:r>
          </a:p>
          <a:p>
            <a:r>
              <a:rPr lang="en-US" dirty="0" smtClean="0"/>
              <a:t>Deceitful?</a:t>
            </a:r>
          </a:p>
          <a:p>
            <a:r>
              <a:rPr lang="en-US" dirty="0" smtClean="0"/>
              <a:t>I want to do it my way (it’s more important than God’s way; it’s better than God’s way; I don’t really know God’s way, but this seems OK to 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760000"/>
                </a:solidFill>
              </a:rPr>
              <a:t>UNAUTHORIZED</a:t>
            </a:r>
            <a:endParaRPr lang="en-US" sz="4800" dirty="0">
              <a:solidFill>
                <a:srgbClr val="760000"/>
              </a:solidFill>
            </a:endParaRPr>
          </a:p>
        </p:txBody>
      </p:sp>
      <p:sp>
        <p:nvSpPr>
          <p:cNvPr id="3" name="Content Placeholder 2"/>
          <p:cNvSpPr>
            <a:spLocks noGrp="1"/>
          </p:cNvSpPr>
          <p:nvPr>
            <p:ph idx="1"/>
          </p:nvPr>
        </p:nvSpPr>
        <p:spPr/>
        <p:txBody>
          <a:bodyPr>
            <a:normAutofit/>
          </a:bodyPr>
          <a:lstStyle/>
          <a:p>
            <a:pPr>
              <a:lnSpc>
                <a:spcPct val="105000"/>
              </a:lnSpc>
              <a:spcBef>
                <a:spcPts val="300"/>
              </a:spcBef>
            </a:pPr>
            <a:r>
              <a:rPr lang="en-US" b="1" dirty="0" smtClean="0"/>
              <a:t>Leviticus 10:1-2 </a:t>
            </a:r>
            <a:r>
              <a:rPr lang="en-US" dirty="0" smtClean="0"/>
              <a:t> Now </a:t>
            </a:r>
            <a:r>
              <a:rPr lang="en-US" dirty="0" err="1" smtClean="0"/>
              <a:t>Nadab</a:t>
            </a:r>
            <a:r>
              <a:rPr lang="en-US" dirty="0" smtClean="0"/>
              <a:t> and </a:t>
            </a:r>
            <a:r>
              <a:rPr lang="en-US" dirty="0" err="1" smtClean="0"/>
              <a:t>Abihu</a:t>
            </a:r>
            <a:r>
              <a:rPr lang="en-US" dirty="0" smtClean="0"/>
              <a:t>, the sons of Aaron, took their respective </a:t>
            </a:r>
            <a:r>
              <a:rPr lang="en-US" dirty="0" err="1" smtClean="0"/>
              <a:t>firepans</a:t>
            </a:r>
            <a:r>
              <a:rPr lang="en-US" dirty="0" smtClean="0"/>
              <a:t>, and after putting fire in them, placed incense on it and offered </a:t>
            </a:r>
            <a:r>
              <a:rPr lang="en-US" u="sng" dirty="0" smtClean="0"/>
              <a:t>strange</a:t>
            </a:r>
            <a:r>
              <a:rPr lang="en-US" dirty="0" smtClean="0"/>
              <a:t> fire before the </a:t>
            </a:r>
            <a:r>
              <a:rPr lang="en-US" sz="2400" cap="small" dirty="0" smtClean="0"/>
              <a:t>LORD</a:t>
            </a:r>
            <a:r>
              <a:rPr lang="en-US" dirty="0" smtClean="0"/>
              <a:t>, which He had not commanded them. A</a:t>
            </a:r>
            <a:r>
              <a:rPr lang="en-US" spc="-150" dirty="0" smtClean="0"/>
              <a:t>nd </a:t>
            </a:r>
            <a:r>
              <a:rPr lang="en-US" dirty="0" smtClean="0"/>
              <a:t>fire came out from the presence</a:t>
            </a:r>
            <a:r>
              <a:rPr lang="en-US" spc="-150" dirty="0" smtClean="0"/>
              <a:t> of </a:t>
            </a:r>
            <a:r>
              <a:rPr lang="en-US" dirty="0" smtClean="0"/>
              <a:t>the </a:t>
            </a:r>
            <a:r>
              <a:rPr lang="en-US" sz="2400" cap="small" dirty="0" smtClean="0"/>
              <a:t>LORD</a:t>
            </a:r>
            <a:r>
              <a:rPr lang="en-US" dirty="0" smtClean="0"/>
              <a:t> and consumed them, and they died before the </a:t>
            </a:r>
            <a:r>
              <a:rPr lang="en-US" sz="2400" cap="small" dirty="0" smtClean="0"/>
              <a:t>LORD</a:t>
            </a:r>
            <a:r>
              <a:rPr lang="en-US" dirty="0" smtClean="0"/>
              <a:t>. </a:t>
            </a:r>
          </a:p>
          <a:p>
            <a:pPr>
              <a:lnSpc>
                <a:spcPct val="105000"/>
              </a:lnSpc>
              <a:spcBef>
                <a:spcPts val="300"/>
              </a:spcBef>
            </a:pPr>
            <a:r>
              <a:rPr lang="en-US" dirty="0" smtClean="0"/>
              <a:t>Strange: </a:t>
            </a:r>
            <a:r>
              <a:rPr lang="en-US" i="1" dirty="0" err="1" smtClean="0"/>
              <a:t>zur</a:t>
            </a:r>
            <a:r>
              <a:rPr lang="en-US" i="1" dirty="0" smtClean="0"/>
              <a:t>: </a:t>
            </a:r>
            <a:r>
              <a:rPr lang="en-US" dirty="0" smtClean="0"/>
              <a:t>illegitimate; unauthorized; foreign</a:t>
            </a:r>
          </a:p>
          <a:p>
            <a:pPr>
              <a:lnSpc>
                <a:spcPct val="105000"/>
              </a:lnSpc>
              <a:spcBef>
                <a:spcPts val="300"/>
              </a:spcBef>
            </a:pPr>
            <a:r>
              <a:rPr lang="en-US" b="1" dirty="0" smtClean="0"/>
              <a:t>Jude 1:7 …</a:t>
            </a:r>
            <a:r>
              <a:rPr lang="en-US" dirty="0" smtClean="0"/>
              <a:t>just as Sodom and Gomorrah and the cities around them, since they in the same way as these indulged in gross immorality and went after </a:t>
            </a:r>
            <a:r>
              <a:rPr lang="en-US" u="sng" dirty="0" smtClean="0"/>
              <a:t>strange</a:t>
            </a:r>
            <a:r>
              <a:rPr lang="en-US" dirty="0" smtClean="0"/>
              <a:t> flesh, are exhibited as an example in undergoing the punishment of eternal fire.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WHY WAS THIS SO BAD?</a:t>
            </a:r>
            <a:endParaRPr lang="en-US" dirty="0">
              <a:solidFill>
                <a:srgbClr val="760000"/>
              </a:solidFill>
            </a:endParaRPr>
          </a:p>
        </p:txBody>
      </p:sp>
      <p:sp>
        <p:nvSpPr>
          <p:cNvPr id="3" name="Content Placeholder 2"/>
          <p:cNvSpPr>
            <a:spLocks noGrp="1"/>
          </p:cNvSpPr>
          <p:nvPr>
            <p:ph idx="1"/>
          </p:nvPr>
        </p:nvSpPr>
        <p:spPr/>
        <p:txBody>
          <a:bodyPr>
            <a:normAutofit lnSpcReduction="10000"/>
          </a:bodyPr>
          <a:lstStyle/>
          <a:p>
            <a:r>
              <a:rPr lang="en-US" b="1" dirty="0" smtClean="0"/>
              <a:t>Leviticus 9:22-24 </a:t>
            </a:r>
            <a:r>
              <a:rPr lang="en-US" dirty="0" smtClean="0"/>
              <a:t> Then Aaron lifted up his hands toward the people and blessed them, and he stepped down after making the sin offering and the burnt offering and the peace offerings. Moses and Aaron went into the tent of meeting. When they came out and blessed the people, the glory of the </a:t>
            </a:r>
            <a:r>
              <a:rPr lang="en-US" cap="small" dirty="0" smtClean="0"/>
              <a:t>LORD</a:t>
            </a:r>
            <a:r>
              <a:rPr lang="en-US" dirty="0" smtClean="0"/>
              <a:t> appeared to all the people.  Then fire came out from before the </a:t>
            </a:r>
            <a:r>
              <a:rPr lang="en-US" cap="small" dirty="0" smtClean="0"/>
              <a:t>LORD</a:t>
            </a:r>
            <a:r>
              <a:rPr lang="en-US" dirty="0" smtClean="0"/>
              <a:t> and consumed the burnt offering and the portions of fat on the altar; and when all the people saw </a:t>
            </a:r>
            <a:r>
              <a:rPr lang="en-US" i="1" dirty="0" smtClean="0"/>
              <a:t>it,</a:t>
            </a:r>
            <a:r>
              <a:rPr lang="en-US" dirty="0" smtClean="0"/>
              <a:t> they shouted and fell on their faces. </a:t>
            </a:r>
          </a:p>
          <a:p>
            <a:r>
              <a:rPr lang="en-US" dirty="0" smtClean="0"/>
              <a:t>God gives us “types;” glimpses of what is to come</a:t>
            </a:r>
          </a:p>
          <a:p>
            <a:r>
              <a:rPr lang="en-US" dirty="0" smtClean="0"/>
              <a:t>The tabernacle and its services were such a glimpse</a:t>
            </a:r>
          </a:p>
          <a:p>
            <a:r>
              <a:rPr lang="en-US" dirty="0" smtClean="0"/>
              <a:t>From this time forward, coals from the sacrificial altar were used each time a fire was relit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5" name="Picture 3"/>
          <p:cNvPicPr>
            <a:picLocks noGrp="1" noChangeAspect="1" noChangeArrowheads="1"/>
          </p:cNvPicPr>
          <p:nvPr>
            <p:ph idx="1"/>
          </p:nvPr>
        </p:nvPicPr>
        <p:blipFill>
          <a:blip r:embed="rId2" cstate="print"/>
          <a:srcRect/>
          <a:stretch>
            <a:fillRect/>
          </a:stretch>
        </p:blipFill>
        <p:spPr bwMode="auto">
          <a:xfrm>
            <a:off x="228601" y="-228600"/>
            <a:ext cx="8915399" cy="5638800"/>
          </a:xfrm>
          <a:prstGeom prst="rect">
            <a:avLst/>
          </a:prstGeom>
          <a:noFill/>
          <a:ln w="9525">
            <a:noFill/>
            <a:miter lim="800000"/>
            <a:headEnd/>
            <a:tailEnd/>
          </a:ln>
          <a:effectLst/>
        </p:spPr>
      </p:pic>
      <p:sp>
        <p:nvSpPr>
          <p:cNvPr id="4" name="Rectangle 3"/>
          <p:cNvSpPr/>
          <p:nvPr/>
        </p:nvSpPr>
        <p:spPr>
          <a:xfrm>
            <a:off x="0" y="5410201"/>
            <a:ext cx="9144000" cy="1692771"/>
          </a:xfrm>
          <a:prstGeom prst="rect">
            <a:avLst/>
          </a:prstGeom>
        </p:spPr>
        <p:txBody>
          <a:bodyPr wrap="square">
            <a:spAutoFit/>
          </a:bodyPr>
          <a:lstStyle/>
          <a:p>
            <a:r>
              <a:rPr lang="en-US" sz="2600" b="1" dirty="0" smtClean="0">
                <a:latin typeface="Tahoma" pitchFamily="34" charset="0"/>
                <a:ea typeface="Tahoma" pitchFamily="34" charset="0"/>
                <a:cs typeface="Tahoma" pitchFamily="34" charset="0"/>
              </a:rPr>
              <a:t>2 </a:t>
            </a:r>
            <a:r>
              <a:rPr lang="en-US" sz="2600" b="1" spc="-150" dirty="0" smtClean="0">
                <a:latin typeface="Tahoma" pitchFamily="34" charset="0"/>
                <a:ea typeface="Tahoma" pitchFamily="34" charset="0"/>
                <a:cs typeface="Tahoma" pitchFamily="34" charset="0"/>
              </a:rPr>
              <a:t>Chronicles 7:1 </a:t>
            </a:r>
            <a:r>
              <a:rPr lang="en-US" sz="2600" spc="-150" dirty="0" smtClean="0">
                <a:latin typeface="Tahoma" pitchFamily="34" charset="0"/>
                <a:ea typeface="Tahoma" pitchFamily="34" charset="0"/>
                <a:cs typeface="Tahoma" pitchFamily="34" charset="0"/>
              </a:rPr>
              <a:t> </a:t>
            </a:r>
            <a:r>
              <a:rPr lang="en-US" sz="2600" dirty="0" smtClean="0">
                <a:latin typeface="Tahoma" pitchFamily="34" charset="0"/>
                <a:ea typeface="Tahoma" pitchFamily="34" charset="0"/>
                <a:cs typeface="Tahoma" pitchFamily="34" charset="0"/>
              </a:rPr>
              <a:t>Now when Solomon had finished praying, fire </a:t>
            </a:r>
            <a:r>
              <a:rPr lang="en-US" sz="2600" spc="-150" dirty="0" smtClean="0">
                <a:latin typeface="Tahoma" pitchFamily="34" charset="0"/>
                <a:ea typeface="Tahoma" pitchFamily="34" charset="0"/>
                <a:cs typeface="Tahoma" pitchFamily="34" charset="0"/>
              </a:rPr>
              <a:t>came down from heaven </a:t>
            </a:r>
            <a:r>
              <a:rPr lang="en-US" sz="2600" dirty="0" smtClean="0">
                <a:latin typeface="Tahoma" pitchFamily="34" charset="0"/>
                <a:ea typeface="Tahoma" pitchFamily="34" charset="0"/>
                <a:cs typeface="Tahoma" pitchFamily="34" charset="0"/>
              </a:rPr>
              <a:t>and consumed the burnt offering and the sacrifices, and the glory of the </a:t>
            </a:r>
            <a:r>
              <a:rPr lang="en-US" sz="2600" cap="small" dirty="0" smtClean="0">
                <a:latin typeface="Tahoma" pitchFamily="34" charset="0"/>
                <a:ea typeface="Tahoma" pitchFamily="34" charset="0"/>
                <a:cs typeface="Tahoma" pitchFamily="34" charset="0"/>
              </a:rPr>
              <a:t>LORD</a:t>
            </a:r>
            <a:r>
              <a:rPr lang="en-US" sz="2600" dirty="0" smtClean="0">
                <a:latin typeface="Tahoma" pitchFamily="34" charset="0"/>
                <a:ea typeface="Tahoma" pitchFamily="34" charset="0"/>
                <a:cs typeface="Tahoma" pitchFamily="34" charset="0"/>
              </a:rPr>
              <a:t> filled the house </a:t>
            </a:r>
            <a:r>
              <a:rPr lang="en-US" sz="2600" dirty="0" smtClean="0"/>
              <a:t/>
            </a:r>
            <a:br>
              <a:rPr lang="en-US" sz="2600" dirty="0" smtClean="0"/>
            </a:br>
            <a:endParaRPr lang="en-US"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THE INCENSE ALTAR</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b="1" dirty="0" smtClean="0"/>
              <a:t>Exodus 30:7-10 </a:t>
            </a:r>
            <a:r>
              <a:rPr lang="en-US" dirty="0" smtClean="0"/>
              <a:t>"Aaron shall burn fragrant incense on it</a:t>
            </a:r>
            <a:r>
              <a:rPr lang="en-US" spc="-150" dirty="0" smtClean="0"/>
              <a:t>; he </a:t>
            </a:r>
            <a:r>
              <a:rPr lang="en-US" dirty="0" smtClean="0"/>
              <a:t>shall burn it every morning when he trims the lamps. </a:t>
            </a:r>
            <a:r>
              <a:rPr lang="en-US" spc="-150" dirty="0" smtClean="0"/>
              <a:t>When Aaron </a:t>
            </a:r>
            <a:r>
              <a:rPr lang="en-US" dirty="0" smtClean="0"/>
              <a:t>trims the lamps at twilight, he shall burn incense. </a:t>
            </a:r>
            <a:r>
              <a:rPr lang="en-US" i="1" dirty="0" smtClean="0"/>
              <a:t>There shall be</a:t>
            </a:r>
            <a:r>
              <a:rPr lang="en-US" dirty="0" smtClean="0"/>
              <a:t> perpetual incense before the</a:t>
            </a:r>
            <a:r>
              <a:rPr lang="en-US" sz="2400" dirty="0" smtClean="0"/>
              <a:t> </a:t>
            </a:r>
            <a:r>
              <a:rPr lang="en-US" sz="2400" cap="small" dirty="0" smtClean="0"/>
              <a:t>LORD</a:t>
            </a:r>
            <a:r>
              <a:rPr lang="en-US" sz="2400" dirty="0" smtClean="0"/>
              <a:t> </a:t>
            </a:r>
            <a:r>
              <a:rPr lang="en-US" dirty="0" smtClean="0"/>
              <a:t>throughout your generations. You shall not offer any strange incense</a:t>
            </a:r>
            <a:r>
              <a:rPr lang="en-US" spc="-150" dirty="0" smtClean="0"/>
              <a:t> on </a:t>
            </a:r>
            <a:r>
              <a:rPr lang="en-US" dirty="0" smtClean="0"/>
              <a:t>this altar</a:t>
            </a:r>
            <a:r>
              <a:rPr lang="en-US" spc="-150" dirty="0" smtClean="0"/>
              <a:t>, or </a:t>
            </a:r>
            <a:r>
              <a:rPr lang="en-US" dirty="0" smtClean="0"/>
              <a:t>burnt offering or meal offering; and you shall not pour out a drink offering </a:t>
            </a:r>
            <a:r>
              <a:rPr lang="en-US" spc="-150" dirty="0" smtClean="0"/>
              <a:t>on it. </a:t>
            </a:r>
            <a:r>
              <a:rPr lang="en-US" dirty="0" smtClean="0"/>
              <a:t>Aaron shall make atonement on its horns once a year; he shall make atonement on it with the blood of the sin offering of atonement once a year throu</a:t>
            </a:r>
            <a:r>
              <a:rPr lang="en-US" spc="-150" dirty="0" smtClean="0"/>
              <a:t>ghout </a:t>
            </a:r>
            <a:r>
              <a:rPr lang="en-US" dirty="0" smtClean="0"/>
              <a:t>your ge</a:t>
            </a:r>
            <a:r>
              <a:rPr lang="en-US" spc="-150" dirty="0" smtClean="0"/>
              <a:t>nerat</a:t>
            </a:r>
            <a:r>
              <a:rPr lang="en-US" dirty="0" smtClean="0"/>
              <a:t>ions. It is </a:t>
            </a:r>
            <a:r>
              <a:rPr lang="en-US" spc="-150" dirty="0" smtClean="0"/>
              <a:t>most holy to </a:t>
            </a:r>
            <a:r>
              <a:rPr lang="en-US" dirty="0" smtClean="0"/>
              <a:t>the </a:t>
            </a:r>
            <a:r>
              <a:rPr lang="en-US" sz="2400" cap="small" dirty="0" smtClean="0"/>
              <a:t>LORD”</a:t>
            </a:r>
            <a:endParaRPr lang="en-US" sz="2400" dirty="0" smtClean="0"/>
          </a:p>
          <a:p>
            <a:pPr>
              <a:lnSpc>
                <a:spcPct val="88000"/>
              </a:lnSpc>
              <a:spcBef>
                <a:spcPts val="0"/>
              </a:spcBef>
            </a:pPr>
            <a:r>
              <a:rPr lang="en-US" b="1" dirty="0" smtClean="0"/>
              <a:t>Revelation 8:3  </a:t>
            </a:r>
            <a:r>
              <a:rPr lang="en-US" dirty="0" smtClean="0"/>
              <a:t>Another angel came and stood at the altar, holding a golden censer; and much incense was given to him, so that he might add it to the prayers of all the saints on the golden altar which was before the throne.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UNDERSTANDING</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smtClean="0"/>
              <a:t>John 14:13-14 </a:t>
            </a:r>
            <a:r>
              <a:rPr lang="en-US" dirty="0" smtClean="0"/>
              <a:t> "Whatever you ask in My name, that will I do, so that the Father may be glorified in the Son. If you ask Me anything in My name, I will do </a:t>
            </a:r>
            <a:r>
              <a:rPr lang="en-US" i="1" dirty="0" smtClean="0"/>
              <a:t>it.”</a:t>
            </a:r>
            <a:r>
              <a:rPr lang="en-US" dirty="0" smtClean="0"/>
              <a:t> </a:t>
            </a:r>
          </a:p>
          <a:p>
            <a:pPr>
              <a:lnSpc>
                <a:spcPct val="90000"/>
              </a:lnSpc>
              <a:spcBef>
                <a:spcPts val="200"/>
              </a:spcBef>
            </a:pPr>
            <a:r>
              <a:rPr lang="en-US" dirty="0" smtClean="0"/>
              <a:t>In my name = by my authority</a:t>
            </a:r>
          </a:p>
          <a:p>
            <a:pPr>
              <a:lnSpc>
                <a:spcPct val="90000"/>
              </a:lnSpc>
              <a:spcBef>
                <a:spcPts val="200"/>
              </a:spcBef>
            </a:pPr>
            <a:r>
              <a:rPr lang="en-US" b="1" dirty="0" smtClean="0"/>
              <a:t>Matthew 28:18 </a:t>
            </a:r>
            <a:r>
              <a:rPr lang="en-US" dirty="0" smtClean="0"/>
              <a:t> And Jesus came up and spoke to them, saying, "All authority has been given to Me in heaven and on earth.”</a:t>
            </a:r>
          </a:p>
          <a:p>
            <a:pPr>
              <a:lnSpc>
                <a:spcPct val="90000"/>
              </a:lnSpc>
              <a:spcBef>
                <a:spcPts val="200"/>
              </a:spcBef>
            </a:pPr>
            <a:r>
              <a:rPr lang="en-US" dirty="0" smtClean="0"/>
              <a:t>After His death and resurrection; our prayers are fired (authorized) by the sacrifice of Christ – in His name – by His authority; they receive authority from no other source</a:t>
            </a:r>
          </a:p>
          <a:p>
            <a:pPr>
              <a:lnSpc>
                <a:spcPct val="90000"/>
              </a:lnSpc>
              <a:spcBef>
                <a:spcPts val="200"/>
              </a:spcBef>
            </a:pPr>
            <a:r>
              <a:rPr lang="en-US" dirty="0" smtClean="0"/>
              <a:t>God established how this sacrificial system was to work at its beginning; you have to get it right from the beginning or there is no hope of it subsequently being right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CORRECT AT THE BEGINNING</a:t>
            </a:r>
            <a:endParaRPr lang="en-US" dirty="0">
              <a:solidFill>
                <a:srgbClr val="760000"/>
              </a:solidFill>
            </a:endParaRPr>
          </a:p>
        </p:txBody>
      </p:sp>
      <p:sp>
        <p:nvSpPr>
          <p:cNvPr id="3" name="Content Placeholder 2"/>
          <p:cNvSpPr>
            <a:spLocks noGrp="1"/>
          </p:cNvSpPr>
          <p:nvPr>
            <p:ph idx="1"/>
          </p:nvPr>
        </p:nvSpPr>
        <p:spPr>
          <a:xfrm>
            <a:off x="0" y="990600"/>
            <a:ext cx="9144000" cy="5867400"/>
          </a:xfrm>
        </p:spPr>
        <p:txBody>
          <a:bodyPr/>
          <a:lstStyle/>
          <a:p>
            <a:r>
              <a:rPr lang="en-US" b="1" dirty="0" smtClean="0"/>
              <a:t>Acts 5:1-4 </a:t>
            </a:r>
            <a:r>
              <a:rPr lang="en-US" dirty="0" smtClean="0"/>
              <a:t> But a man named Ananias, with his wife </a:t>
            </a:r>
            <a:r>
              <a:rPr lang="en-US" dirty="0" err="1" smtClean="0"/>
              <a:t>Sapphira</a:t>
            </a:r>
            <a:r>
              <a:rPr lang="en-US" dirty="0" smtClean="0"/>
              <a:t>, sold a piece of property,  and kept back </a:t>
            </a:r>
            <a:r>
              <a:rPr lang="en-US" i="1" dirty="0" smtClean="0"/>
              <a:t>some</a:t>
            </a:r>
            <a:r>
              <a:rPr lang="en-US" dirty="0" smtClean="0"/>
              <a:t> of the price for himself, with his wife's full knowledge, and bringing a portion of it, he laid it at the apostles' feet. But Peter said, "Ananias, why has Satan filled your heart to lie to the Holy Spirit and to keep back </a:t>
            </a:r>
            <a:r>
              <a:rPr lang="en-US" i="1" dirty="0" smtClean="0"/>
              <a:t>some</a:t>
            </a:r>
            <a:r>
              <a:rPr lang="en-US" dirty="0" smtClean="0"/>
              <a:t> of the price of the land? While it remained </a:t>
            </a:r>
            <a:r>
              <a:rPr lang="en-US" i="1" dirty="0" smtClean="0"/>
              <a:t>unsold,</a:t>
            </a:r>
            <a:r>
              <a:rPr lang="en-US" dirty="0" smtClean="0"/>
              <a:t> did it not remain your own? And after it was sold, was it not under your control? Why is it that you have conceived this deed in your heart? You have not lied to men but to God."  </a:t>
            </a:r>
          </a:p>
          <a:p>
            <a:r>
              <a:rPr lang="en-US" dirty="0" smtClean="0"/>
              <a:t>From the beginning, people needed to know that the Holy Spirit knows truth and discerns the heart</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2066</TotalTime>
  <Words>392</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ABOUT THIS CLASS </vt:lpstr>
      <vt:lpstr>VERSE FOR THE JOURNEY</vt:lpstr>
      <vt:lpstr>UNAUTHORIZED</vt:lpstr>
      <vt:lpstr>WHY WAS THIS SO BAD?</vt:lpstr>
      <vt:lpstr>Slide 6</vt:lpstr>
      <vt:lpstr>THE INCENSE ALTAR</vt:lpstr>
      <vt:lpstr>UNDERSTANDING</vt:lpstr>
      <vt:lpstr>CORRECT AT THE BEGINNING</vt:lpstr>
      <vt:lpstr>GOD IS SERIOUS ABOUT HIS HONOR</vt:lpstr>
      <vt:lpstr>INSTRUCTIONS TO US</vt:lpstr>
      <vt:lpstr>GENERAL AND SPECIFIC</vt:lpstr>
      <vt:lpstr>HOWEVER…..</vt:lpstr>
      <vt:lpstr>Slide 14</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4</cp:revision>
  <dcterms:created xsi:type="dcterms:W3CDTF">2019-12-26T17:16:16Z</dcterms:created>
  <dcterms:modified xsi:type="dcterms:W3CDTF">2020-01-01T18:20:39Z</dcterms:modified>
</cp:coreProperties>
</file>