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57" r:id="rId6"/>
    <p:sldId id="2457" r:id="rId7"/>
    <p:sldId id="2456" r:id="rId8"/>
    <p:sldId id="268" r:id="rId9"/>
    <p:sldId id="2458" r:id="rId10"/>
    <p:sldId id="2459" r:id="rId11"/>
    <p:sldId id="2460" r:id="rId12"/>
    <p:sldId id="2461" r:id="rId13"/>
    <p:sldId id="2463" r:id="rId14"/>
    <p:sldId id="2462" r:id="rId15"/>
    <p:sldId id="2464" r:id="rId16"/>
    <p:sldId id="2465" r:id="rId17"/>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11/11/2020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9</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AVENGING OF BLOOD</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19:1-5 </a:t>
            </a:r>
            <a:r>
              <a:rPr lang="en-US" dirty="0">
                <a:solidFill>
                  <a:srgbClr val="663300"/>
                </a:solidFill>
              </a:rPr>
              <a:t>After these things I heard something like a loud voice of a great multitude in heaven, saying, "Hallelujah! Salvation and glory and power belong to our God; </a:t>
            </a:r>
            <a:r>
              <a:rPr lang="en-US" sz="2400" cap="small" dirty="0">
                <a:solidFill>
                  <a:srgbClr val="663300"/>
                </a:solidFill>
                <a:effectLst/>
              </a:rPr>
              <a:t>BECAUSE</a:t>
            </a:r>
            <a:r>
              <a:rPr lang="en-US" sz="2400" dirty="0">
                <a:solidFill>
                  <a:srgbClr val="663300"/>
                </a:solidFill>
              </a:rPr>
              <a:t> </a:t>
            </a:r>
            <a:r>
              <a:rPr lang="en-US" sz="2400" cap="small" dirty="0">
                <a:solidFill>
                  <a:srgbClr val="663300"/>
                </a:solidFill>
                <a:effectLst/>
              </a:rPr>
              <a:t>HIS</a:t>
            </a:r>
            <a:r>
              <a:rPr lang="en-US" sz="2400" dirty="0">
                <a:solidFill>
                  <a:srgbClr val="663300"/>
                </a:solidFill>
              </a:rPr>
              <a:t> </a:t>
            </a:r>
            <a:r>
              <a:rPr lang="en-US" sz="2400" cap="small" dirty="0">
                <a:solidFill>
                  <a:srgbClr val="663300"/>
                </a:solidFill>
                <a:effectLst/>
              </a:rPr>
              <a:t>JUDGMENTS ARE</a:t>
            </a:r>
            <a:r>
              <a:rPr lang="en-US" sz="2400" dirty="0">
                <a:solidFill>
                  <a:srgbClr val="663300"/>
                </a:solidFill>
              </a:rPr>
              <a:t> </a:t>
            </a:r>
            <a:r>
              <a:rPr lang="en-US" sz="2400" cap="small" dirty="0">
                <a:solidFill>
                  <a:srgbClr val="663300"/>
                </a:solidFill>
                <a:effectLst/>
              </a:rPr>
              <a:t>TRUE AND RIGHTEOUS</a:t>
            </a:r>
            <a:r>
              <a:rPr lang="en-US" dirty="0">
                <a:solidFill>
                  <a:srgbClr val="663300"/>
                </a:solidFill>
              </a:rPr>
              <a:t>; for He has judged the great harlot who was corrupting the earth with her immorality, and </a:t>
            </a:r>
            <a:r>
              <a:rPr lang="en-US" sz="2400" cap="small" dirty="0">
                <a:solidFill>
                  <a:srgbClr val="663300"/>
                </a:solidFill>
                <a:effectLst/>
              </a:rPr>
              <a:t>HE HAS</a:t>
            </a:r>
            <a:r>
              <a:rPr lang="en-US" sz="2400" dirty="0">
                <a:solidFill>
                  <a:srgbClr val="663300"/>
                </a:solidFill>
              </a:rPr>
              <a:t> </a:t>
            </a:r>
            <a:r>
              <a:rPr lang="en-US" sz="2400" cap="small" dirty="0">
                <a:solidFill>
                  <a:srgbClr val="663300"/>
                </a:solidFill>
                <a:effectLst/>
              </a:rPr>
              <a:t>AVENGED THE BLOOD OF</a:t>
            </a:r>
            <a:r>
              <a:rPr lang="en-US" sz="2400" dirty="0">
                <a:solidFill>
                  <a:srgbClr val="663300"/>
                </a:solidFill>
              </a:rPr>
              <a:t> </a:t>
            </a:r>
            <a:r>
              <a:rPr lang="en-US" sz="2400" cap="small" dirty="0">
                <a:solidFill>
                  <a:srgbClr val="663300"/>
                </a:solidFill>
                <a:effectLst/>
              </a:rPr>
              <a:t>HIS BOND-SERVANTS</a:t>
            </a:r>
            <a:r>
              <a:rPr lang="en-US" sz="2400" dirty="0">
                <a:solidFill>
                  <a:srgbClr val="663300"/>
                </a:solidFill>
              </a:rPr>
              <a:t> </a:t>
            </a:r>
            <a:r>
              <a:rPr lang="en-US" sz="2400" cap="small" dirty="0">
                <a:solidFill>
                  <a:srgbClr val="663300"/>
                </a:solidFill>
                <a:effectLst/>
              </a:rPr>
              <a:t>ON HER</a:t>
            </a:r>
            <a:r>
              <a:rPr lang="en-US" sz="2400" dirty="0">
                <a:solidFill>
                  <a:srgbClr val="663300"/>
                </a:solidFill>
              </a:rPr>
              <a:t>." </a:t>
            </a:r>
            <a:r>
              <a:rPr lang="en-US" dirty="0">
                <a:solidFill>
                  <a:srgbClr val="663300"/>
                </a:solidFill>
              </a:rPr>
              <a:t>And a second time they said, "Hallelujah! </a:t>
            </a:r>
            <a:r>
              <a:rPr lang="en-US" sz="2400" cap="small" dirty="0">
                <a:solidFill>
                  <a:srgbClr val="663300"/>
                </a:solidFill>
                <a:effectLst/>
              </a:rPr>
              <a:t>HER SMOKE RISES UP FOREVER AND EVER</a:t>
            </a:r>
            <a:r>
              <a:rPr lang="en-US" sz="2400" dirty="0">
                <a:solidFill>
                  <a:srgbClr val="663300"/>
                </a:solidFill>
              </a:rPr>
              <a:t>." </a:t>
            </a:r>
            <a:r>
              <a:rPr lang="en-US" dirty="0">
                <a:solidFill>
                  <a:srgbClr val="663300"/>
                </a:solidFill>
              </a:rPr>
              <a:t>And the twenty-four elders and the four living creatures fell down and worshiped God who sits on the throne saying, "Amen. Hallelujah!" And a voice came from the throne, saying, "Give praise to our God, all you His bond-servants, you who fear Him, the small and the great." </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AVENGING OF BLOOD</a:t>
            </a:r>
          </a:p>
        </p:txBody>
      </p:sp>
      <p:sp>
        <p:nvSpPr>
          <p:cNvPr id="3" name="Content Placeholder 2"/>
          <p:cNvSpPr>
            <a:spLocks noGrp="1"/>
          </p:cNvSpPr>
          <p:nvPr>
            <p:ph idx="1"/>
          </p:nvPr>
        </p:nvSpPr>
        <p:spPr>
          <a:xfrm>
            <a:off x="-1" y="861391"/>
            <a:ext cx="9143999" cy="59966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Deuteronomy 32:43 </a:t>
            </a:r>
            <a:r>
              <a:rPr lang="en-US" dirty="0">
                <a:solidFill>
                  <a:srgbClr val="663300"/>
                </a:solidFill>
              </a:rPr>
              <a:t>"Rejoice, O nations, </a:t>
            </a:r>
            <a:r>
              <a:rPr lang="en-US" i="1" dirty="0">
                <a:solidFill>
                  <a:srgbClr val="663300"/>
                </a:solidFill>
              </a:rPr>
              <a:t>with</a:t>
            </a:r>
            <a:r>
              <a:rPr lang="en-US" dirty="0">
                <a:solidFill>
                  <a:srgbClr val="663300"/>
                </a:solidFill>
              </a:rPr>
              <a:t> His people; For He will avenge the blood of His servants, And will render vengeance on His adversaries, And will atone for His land </a:t>
            </a:r>
            <a:r>
              <a:rPr lang="en-US" i="1" dirty="0">
                <a:solidFill>
                  <a:srgbClr val="663300"/>
                </a:solidFill>
              </a:rPr>
              <a:t>and</a:t>
            </a:r>
            <a:r>
              <a:rPr lang="en-US" dirty="0">
                <a:solidFill>
                  <a:srgbClr val="663300"/>
                </a:solidFill>
              </a:rPr>
              <a:t> His people." </a:t>
            </a:r>
          </a:p>
          <a:p>
            <a:pPr>
              <a:lnSpc>
                <a:spcPct val="88000"/>
              </a:lnSpc>
              <a:spcBef>
                <a:spcPts val="0"/>
              </a:spcBef>
            </a:pPr>
            <a:r>
              <a:rPr lang="en-US" b="1" dirty="0">
                <a:solidFill>
                  <a:srgbClr val="663300"/>
                </a:solidFill>
              </a:rPr>
              <a:t>Duties of the </a:t>
            </a:r>
            <a:r>
              <a:rPr lang="en-US" b="1" dirty="0" err="1">
                <a:solidFill>
                  <a:srgbClr val="663300"/>
                </a:solidFill>
              </a:rPr>
              <a:t>ga’al</a:t>
            </a:r>
            <a:r>
              <a:rPr lang="en-US" b="1" dirty="0">
                <a:solidFill>
                  <a:srgbClr val="663300"/>
                </a:solidFill>
              </a:rPr>
              <a:t>:</a:t>
            </a:r>
          </a:p>
          <a:p>
            <a:pPr marL="0" indent="0">
              <a:lnSpc>
                <a:spcPct val="88000"/>
              </a:lnSpc>
              <a:spcBef>
                <a:spcPts val="0"/>
              </a:spcBef>
              <a:buNone/>
            </a:pPr>
            <a:r>
              <a:rPr lang="en-US" dirty="0">
                <a:solidFill>
                  <a:srgbClr val="663300"/>
                </a:solidFill>
              </a:rPr>
              <a:t>      1.  redeem a relative in slavery</a:t>
            </a:r>
          </a:p>
          <a:p>
            <a:pPr marL="0" indent="0">
              <a:lnSpc>
                <a:spcPct val="88000"/>
              </a:lnSpc>
              <a:spcBef>
                <a:spcPts val="0"/>
              </a:spcBef>
              <a:buNone/>
            </a:pPr>
            <a:r>
              <a:rPr lang="en-US" dirty="0">
                <a:solidFill>
                  <a:srgbClr val="663300"/>
                </a:solidFill>
              </a:rPr>
              <a:t>      2.  redeem land the relative lost</a:t>
            </a:r>
          </a:p>
          <a:p>
            <a:pPr marL="0" indent="0">
              <a:lnSpc>
                <a:spcPct val="88000"/>
              </a:lnSpc>
              <a:spcBef>
                <a:spcPts val="0"/>
              </a:spcBef>
              <a:buNone/>
            </a:pPr>
            <a:r>
              <a:rPr lang="en-US" dirty="0">
                <a:solidFill>
                  <a:srgbClr val="663300"/>
                </a:solidFill>
              </a:rPr>
              <a:t>      3.  serve as avenger of blood (after guilt confirmed)</a:t>
            </a:r>
          </a:p>
          <a:p>
            <a:pPr marL="0" indent="0">
              <a:lnSpc>
                <a:spcPct val="88000"/>
              </a:lnSpc>
              <a:spcBef>
                <a:spcPts val="0"/>
              </a:spcBef>
              <a:buNone/>
            </a:pPr>
            <a:r>
              <a:rPr lang="en-US" dirty="0">
                <a:solidFill>
                  <a:srgbClr val="663300"/>
                </a:solidFill>
              </a:rPr>
              <a:t>      4.  marry the woman without heirs</a:t>
            </a:r>
          </a:p>
          <a:p>
            <a:pPr>
              <a:lnSpc>
                <a:spcPct val="88000"/>
              </a:lnSpc>
              <a:spcBef>
                <a:spcPts val="0"/>
              </a:spcBef>
            </a:pPr>
            <a:r>
              <a:rPr lang="en-US" b="1" dirty="0">
                <a:solidFill>
                  <a:srgbClr val="663300"/>
                </a:solidFill>
              </a:rPr>
              <a:t>Qualifications of a </a:t>
            </a:r>
            <a:r>
              <a:rPr lang="en-US" b="1" dirty="0" err="1">
                <a:solidFill>
                  <a:srgbClr val="663300"/>
                </a:solidFill>
              </a:rPr>
              <a:t>ga’al</a:t>
            </a:r>
            <a:endParaRPr lang="en-US" b="1" dirty="0">
              <a:solidFill>
                <a:srgbClr val="663300"/>
              </a:solidFill>
            </a:endParaRPr>
          </a:p>
          <a:p>
            <a:pPr marL="0" indent="0">
              <a:lnSpc>
                <a:spcPct val="88000"/>
              </a:lnSpc>
              <a:spcBef>
                <a:spcPts val="0"/>
              </a:spcBef>
              <a:buNone/>
            </a:pPr>
            <a:r>
              <a:rPr lang="en-US" dirty="0">
                <a:solidFill>
                  <a:srgbClr val="663300"/>
                </a:solidFill>
              </a:rPr>
              <a:t>      1.  kinsman (related by blood)</a:t>
            </a:r>
          </a:p>
          <a:p>
            <a:pPr marL="0" indent="0">
              <a:lnSpc>
                <a:spcPct val="88000"/>
              </a:lnSpc>
              <a:spcBef>
                <a:spcPts val="0"/>
              </a:spcBef>
              <a:buNone/>
            </a:pPr>
            <a:r>
              <a:rPr lang="en-US" dirty="0">
                <a:solidFill>
                  <a:srgbClr val="663300"/>
                </a:solidFill>
              </a:rPr>
              <a:t>      2.  willing to make the redemption</a:t>
            </a:r>
          </a:p>
          <a:p>
            <a:pPr marL="0" indent="0">
              <a:lnSpc>
                <a:spcPct val="88000"/>
              </a:lnSpc>
              <a:spcBef>
                <a:spcPts val="0"/>
              </a:spcBef>
              <a:buNone/>
            </a:pPr>
            <a:r>
              <a:rPr lang="en-US" dirty="0">
                <a:solidFill>
                  <a:srgbClr val="663300"/>
                </a:solidFill>
              </a:rPr>
              <a:t>      3.  able to make the redemption</a:t>
            </a:r>
          </a:p>
          <a:p>
            <a:pPr>
              <a:lnSpc>
                <a:spcPct val="88000"/>
              </a:lnSpc>
              <a:spcBef>
                <a:spcPts val="0"/>
              </a:spcBef>
            </a:pPr>
            <a:r>
              <a:rPr lang="en-US" dirty="0">
                <a:solidFill>
                  <a:srgbClr val="663300"/>
                </a:solidFill>
              </a:rPr>
              <a:t>The kinsman redeemer was a guiltless executioner; the penalty for killing </a:t>
            </a:r>
            <a:r>
              <a:rPr lang="en-US" spc="-150" dirty="0">
                <a:solidFill>
                  <a:srgbClr val="663300"/>
                </a:solidFill>
              </a:rPr>
              <a:t>someone was </a:t>
            </a:r>
            <a:r>
              <a:rPr lang="en-US" dirty="0">
                <a:solidFill>
                  <a:srgbClr val="663300"/>
                </a:solidFill>
              </a:rPr>
              <a:t>death of the murderer</a:t>
            </a:r>
            <a:br>
              <a:rPr lang="en-US" dirty="0">
                <a:solidFill>
                  <a:srgbClr val="663300"/>
                </a:solidFill>
              </a:rPr>
            </a:br>
            <a:endParaRPr lang="en-US" dirty="0">
              <a:solidFill>
                <a:srgbClr val="663300"/>
              </a:solidFill>
            </a:endParaRP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THE WEDDING</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b="1" dirty="0">
                <a:solidFill>
                  <a:srgbClr val="663300"/>
                </a:solidFill>
              </a:rPr>
              <a:t>Revelation 19:7-10 </a:t>
            </a:r>
            <a:r>
              <a:rPr lang="en-US" dirty="0">
                <a:solidFill>
                  <a:srgbClr val="663300"/>
                </a:solidFill>
              </a:rPr>
              <a:t>"Let us rejoice and be glad and give the glory to Him, for the marriage of the Lamb has come and His bride has made herself ready." It was given to her to clothe herself in fine linen, bright </a:t>
            </a:r>
            <a:r>
              <a:rPr lang="en-US" i="1" dirty="0">
                <a:solidFill>
                  <a:srgbClr val="663300"/>
                </a:solidFill>
              </a:rPr>
              <a:t>and</a:t>
            </a:r>
            <a:r>
              <a:rPr lang="en-US" dirty="0">
                <a:solidFill>
                  <a:srgbClr val="663300"/>
                </a:solidFill>
              </a:rPr>
              <a:t> clean; for the fine linen is the righteous acts of the saints. Then he said to me, "Write, 'Blessed are those who are invited to the marriage supper of the Lamb.'" And he said to me, "These are true words of God." </a:t>
            </a:r>
            <a:br>
              <a:rPr lang="en-US" dirty="0">
                <a:solidFill>
                  <a:srgbClr val="663300"/>
                </a:solidFill>
              </a:rPr>
            </a:br>
            <a:r>
              <a:rPr lang="en-US" dirty="0">
                <a:solidFill>
                  <a:srgbClr val="663300"/>
                </a:solidFill>
              </a:rPr>
              <a:t>Then I fell at his feet to worship him. But he said to me, "Do not do that; I am a fellow servant of yours and your brethren who hold the testimony of Jesus; worship God. For the testimony of Jesus is the spirit of prophecy." </a:t>
            </a:r>
          </a:p>
          <a:p>
            <a:pPr>
              <a:lnSpc>
                <a:spcPct val="95000"/>
              </a:lnSpc>
              <a:spcBef>
                <a:spcPts val="300"/>
              </a:spcBef>
            </a:pPr>
            <a:endParaRPr lang="en-US" dirty="0">
              <a:solidFill>
                <a:srgbClr val="663300"/>
              </a:solidFill>
            </a:endParaRPr>
          </a:p>
        </p:txBody>
      </p:sp>
    </p:spTree>
    <p:extLst>
      <p:ext uri="{BB962C8B-B14F-4D97-AF65-F5344CB8AC3E}">
        <p14:creationId xmlns:p14="http://schemas.microsoft.com/office/powerpoint/2010/main" val="35003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REDEMPTION MODEL</a:t>
            </a:r>
          </a:p>
        </p:txBody>
      </p:sp>
      <p:sp>
        <p:nvSpPr>
          <p:cNvPr id="3" name="Content Placeholder 2"/>
          <p:cNvSpPr>
            <a:spLocks noGrp="1"/>
          </p:cNvSpPr>
          <p:nvPr>
            <p:ph idx="1"/>
          </p:nvPr>
        </p:nvSpPr>
        <p:spPr>
          <a:xfrm>
            <a:off x="-1" y="954156"/>
            <a:ext cx="9143999" cy="590384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dirty="0">
                <a:solidFill>
                  <a:srgbClr val="663300"/>
                </a:solidFill>
              </a:rPr>
              <a:t>Jesus is uniquely qualified to be the redeemer; He paid the price for all four areas of redemption</a:t>
            </a:r>
          </a:p>
          <a:p>
            <a:pPr>
              <a:spcBef>
                <a:spcPts val="300"/>
              </a:spcBef>
            </a:pPr>
            <a:r>
              <a:rPr lang="en-US" b="1" dirty="0">
                <a:solidFill>
                  <a:srgbClr val="663300"/>
                </a:solidFill>
              </a:rPr>
              <a:t>RELATIVE IN SLAVERY:</a:t>
            </a:r>
          </a:p>
          <a:p>
            <a:pPr>
              <a:spcBef>
                <a:spcPts val="300"/>
              </a:spcBef>
            </a:pPr>
            <a:r>
              <a:rPr lang="en-US" dirty="0">
                <a:solidFill>
                  <a:srgbClr val="663300"/>
                </a:solidFill>
              </a:rPr>
              <a:t>He redeems us soul and spirit when we receive the completed work of Christ by faith; our bodies are redeemed at the rapture</a:t>
            </a:r>
          </a:p>
          <a:p>
            <a:pPr>
              <a:spcBef>
                <a:spcPts val="300"/>
              </a:spcBef>
            </a:pPr>
            <a:r>
              <a:rPr lang="en-US" b="1" dirty="0">
                <a:solidFill>
                  <a:srgbClr val="663300"/>
                </a:solidFill>
              </a:rPr>
              <a:t>REDEMPTION OF LAND WE LOST:</a:t>
            </a:r>
          </a:p>
          <a:p>
            <a:pPr>
              <a:spcBef>
                <a:spcPts val="300"/>
              </a:spcBef>
            </a:pPr>
            <a:r>
              <a:rPr lang="en-US" dirty="0">
                <a:solidFill>
                  <a:srgbClr val="663300"/>
                </a:solidFill>
              </a:rPr>
              <a:t>John’s revelation shows Jesus judging the earth so that it can be made new: redemption of land we lost</a:t>
            </a:r>
          </a:p>
          <a:p>
            <a:pPr>
              <a:spcBef>
                <a:spcPts val="300"/>
              </a:spcBef>
            </a:pPr>
            <a:r>
              <a:rPr lang="en-US" b="1" dirty="0">
                <a:solidFill>
                  <a:srgbClr val="663300"/>
                </a:solidFill>
              </a:rPr>
              <a:t>AVENGER OF BLOOD:</a:t>
            </a:r>
          </a:p>
          <a:p>
            <a:pPr>
              <a:spcBef>
                <a:spcPts val="300"/>
              </a:spcBef>
            </a:pPr>
            <a:r>
              <a:rPr lang="en-US" dirty="0">
                <a:solidFill>
                  <a:srgbClr val="663300"/>
                </a:solidFill>
              </a:rPr>
              <a:t>Jesus executes those who murdered his kinsmen including Satan, the great murderer of all mankind</a:t>
            </a:r>
          </a:p>
          <a:p>
            <a:pPr>
              <a:spcBef>
                <a:spcPts val="300"/>
              </a:spcBef>
            </a:pPr>
            <a:r>
              <a:rPr lang="en-US" b="1" dirty="0">
                <a:solidFill>
                  <a:srgbClr val="663300"/>
                </a:solidFill>
              </a:rPr>
              <a:t>BRIDEGROOM MARRIES THE WOMAN</a:t>
            </a:r>
          </a:p>
          <a:p>
            <a:pPr>
              <a:spcBef>
                <a:spcPts val="300"/>
              </a:spcBef>
            </a:pPr>
            <a:r>
              <a:rPr lang="en-US" dirty="0">
                <a:solidFill>
                  <a:srgbClr val="663300"/>
                </a:solidFill>
              </a:rPr>
              <a:t>The marriage of the Lamb</a:t>
            </a:r>
          </a:p>
          <a:p>
            <a:pPr>
              <a:spcBef>
                <a:spcPts val="300"/>
              </a:spcBef>
            </a:pPr>
            <a:endParaRPr lang="en-US" dirty="0">
              <a:solidFill>
                <a:srgbClr val="663300"/>
              </a:solidFill>
            </a:endParaRPr>
          </a:p>
          <a:p>
            <a:pPr>
              <a:lnSpc>
                <a:spcPct val="95000"/>
              </a:lnSpc>
              <a:spcBef>
                <a:spcPts val="300"/>
              </a:spcBef>
            </a:pPr>
            <a:endParaRPr lang="en-US" dirty="0">
              <a:solidFill>
                <a:srgbClr val="663300"/>
              </a:solidFill>
            </a:endParaRPr>
          </a:p>
        </p:txBody>
      </p:sp>
    </p:spTree>
    <p:extLst>
      <p:ext uri="{BB962C8B-B14F-4D97-AF65-F5344CB8AC3E}">
        <p14:creationId xmlns:p14="http://schemas.microsoft.com/office/powerpoint/2010/main" val="216582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SECOND COMING OF CHRIST</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a:t>
            </a:r>
            <a:r>
              <a:rPr lang="en-US" b="1" spc="-150" dirty="0">
                <a:solidFill>
                  <a:srgbClr val="663300"/>
                </a:solidFill>
              </a:rPr>
              <a:t>19:11-16 </a:t>
            </a:r>
            <a:r>
              <a:rPr lang="en-US" spc="-150" dirty="0">
                <a:solidFill>
                  <a:srgbClr val="663300"/>
                </a:solidFill>
              </a:rPr>
              <a:t> And I </a:t>
            </a:r>
            <a:r>
              <a:rPr lang="en-US" dirty="0">
                <a:solidFill>
                  <a:srgbClr val="663300"/>
                </a:solidFill>
              </a:rPr>
              <a:t>saw heaven opened, and behold, a white horse, and He who sat on it </a:t>
            </a:r>
            <a:r>
              <a:rPr lang="en-US" i="1" dirty="0">
                <a:solidFill>
                  <a:srgbClr val="663300"/>
                </a:solidFill>
              </a:rPr>
              <a:t>is</a:t>
            </a:r>
            <a:r>
              <a:rPr lang="en-US" dirty="0">
                <a:solidFill>
                  <a:srgbClr val="663300"/>
                </a:solidFill>
              </a:rPr>
              <a:t> called Faithful and True, and in righteousness He judges and wages war. His eyes </a:t>
            </a:r>
            <a:r>
              <a:rPr lang="en-US" i="1" dirty="0">
                <a:solidFill>
                  <a:srgbClr val="663300"/>
                </a:solidFill>
              </a:rPr>
              <a:t>are</a:t>
            </a:r>
            <a:r>
              <a:rPr lang="en-US" dirty="0">
                <a:solidFill>
                  <a:srgbClr val="663300"/>
                </a:solidFill>
              </a:rPr>
              <a:t> a flame of fire, and on His head </a:t>
            </a:r>
            <a:r>
              <a:rPr lang="en-US" i="1" dirty="0">
                <a:solidFill>
                  <a:srgbClr val="663300"/>
                </a:solidFill>
              </a:rPr>
              <a:t>are</a:t>
            </a:r>
            <a:r>
              <a:rPr lang="en-US" dirty="0">
                <a:solidFill>
                  <a:srgbClr val="663300"/>
                </a:solidFill>
              </a:rPr>
              <a:t> many diadems; and He has a name written </a:t>
            </a:r>
            <a:r>
              <a:rPr lang="en-US" i="1" dirty="0">
                <a:solidFill>
                  <a:srgbClr val="663300"/>
                </a:solidFill>
              </a:rPr>
              <a:t>on Him</a:t>
            </a:r>
            <a:r>
              <a:rPr lang="en-US" dirty="0">
                <a:solidFill>
                  <a:srgbClr val="663300"/>
                </a:solidFill>
              </a:rPr>
              <a:t> which no one knows except Himself. </a:t>
            </a:r>
            <a:r>
              <a:rPr lang="en-US" i="1" dirty="0">
                <a:solidFill>
                  <a:srgbClr val="663300"/>
                </a:solidFill>
              </a:rPr>
              <a:t>He is</a:t>
            </a:r>
            <a:r>
              <a:rPr lang="en-US" dirty="0">
                <a:solidFill>
                  <a:srgbClr val="663300"/>
                </a:solidFill>
              </a:rPr>
              <a:t> clothed with a robe dipped in blood, and His name is called The Word of God. And the armies which are in heaven, clothed in fine linen, white </a:t>
            </a:r>
            <a:r>
              <a:rPr lang="en-US" i="1" dirty="0">
                <a:solidFill>
                  <a:srgbClr val="663300"/>
                </a:solidFill>
              </a:rPr>
              <a:t>and</a:t>
            </a:r>
            <a:r>
              <a:rPr lang="en-US" dirty="0">
                <a:solidFill>
                  <a:srgbClr val="663300"/>
                </a:solidFill>
              </a:rPr>
              <a:t> clean, were following Him on white horses. From His mouth comes a sharp sword, so that with it He may strike down the nations, and He will rule them with a rod of iron; and He treads the wine press of the fierce wrath of God, the Almighty.  And on His robe and on His thigh He has a name written, </a:t>
            </a:r>
            <a:r>
              <a:rPr lang="en-US" sz="2400" dirty="0">
                <a:solidFill>
                  <a:srgbClr val="663300"/>
                </a:solidFill>
              </a:rPr>
              <a:t>"KING OF KINGS, AND LORD OF LORDS." </a:t>
            </a:r>
          </a:p>
          <a:p>
            <a:pPr>
              <a:spcBef>
                <a:spcPts val="300"/>
              </a:spcBef>
            </a:pPr>
            <a:endParaRPr lang="en-US" dirty="0">
              <a:solidFill>
                <a:srgbClr val="663300"/>
              </a:solidFill>
            </a:endParaRPr>
          </a:p>
        </p:txBody>
      </p:sp>
    </p:spTree>
    <p:extLst>
      <p:ext uri="{BB962C8B-B14F-4D97-AF65-F5344CB8AC3E}">
        <p14:creationId xmlns:p14="http://schemas.microsoft.com/office/powerpoint/2010/main" val="228642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ARMAGEDDON BATTLE</a:t>
            </a:r>
          </a:p>
        </p:txBody>
      </p:sp>
      <p:sp>
        <p:nvSpPr>
          <p:cNvPr id="3" name="Content Placeholder 2"/>
          <p:cNvSpPr>
            <a:spLocks noGrp="1"/>
          </p:cNvSpPr>
          <p:nvPr>
            <p:ph idx="1"/>
          </p:nvPr>
        </p:nvSpPr>
        <p:spPr>
          <a:xfrm>
            <a:off x="-1" y="1020417"/>
            <a:ext cx="9143999" cy="583758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sz="2700" b="1" dirty="0">
                <a:solidFill>
                  <a:srgbClr val="663300"/>
                </a:solidFill>
              </a:rPr>
              <a:t>Revelation 19:17-20 </a:t>
            </a:r>
            <a:r>
              <a:rPr lang="en-US" sz="2700" dirty="0">
                <a:solidFill>
                  <a:srgbClr val="663300"/>
                </a:solidFill>
              </a:rPr>
              <a:t> Then I saw an angel standing in the sun, and he cried out with a loud voice, saying to all the birds which fly in midheave</a:t>
            </a:r>
            <a:r>
              <a:rPr lang="en-US" sz="2700" spc="-150" dirty="0">
                <a:solidFill>
                  <a:srgbClr val="663300"/>
                </a:solidFill>
              </a:rPr>
              <a:t>n, "Come, </a:t>
            </a:r>
            <a:r>
              <a:rPr lang="en-US" sz="2700" dirty="0">
                <a:solidFill>
                  <a:srgbClr val="663300"/>
                </a:solidFill>
              </a:rPr>
              <a:t>assemble </a:t>
            </a:r>
            <a:r>
              <a:rPr lang="en-US" sz="2700" spc="-150" dirty="0">
                <a:solidFill>
                  <a:srgbClr val="663300"/>
                </a:solidFill>
              </a:rPr>
              <a:t>for the </a:t>
            </a:r>
            <a:r>
              <a:rPr lang="en-US" sz="2700" dirty="0">
                <a:solidFill>
                  <a:srgbClr val="663300"/>
                </a:solidFill>
              </a:rPr>
              <a:t>great supper of God</a:t>
            </a:r>
            <a:r>
              <a:rPr lang="en-US" sz="2700" spc="-150" dirty="0">
                <a:solidFill>
                  <a:srgbClr val="663300"/>
                </a:solidFill>
              </a:rPr>
              <a:t>, so that you </a:t>
            </a:r>
            <a:r>
              <a:rPr lang="en-US" sz="2700" dirty="0">
                <a:solidFill>
                  <a:srgbClr val="663300"/>
                </a:solidFill>
              </a:rPr>
              <a:t>may eat the flesh of kings and the flesh of commanders and the flesh of mighty men</a:t>
            </a:r>
            <a:r>
              <a:rPr lang="en-US" sz="2700" spc="-150" dirty="0">
                <a:solidFill>
                  <a:srgbClr val="663300"/>
                </a:solidFill>
              </a:rPr>
              <a:t> and the </a:t>
            </a:r>
            <a:r>
              <a:rPr lang="en-US" sz="2700" dirty="0">
                <a:solidFill>
                  <a:srgbClr val="663300"/>
                </a:solidFill>
              </a:rPr>
              <a:t>flesh of horses and of those who sit on them and the flesh of all men, both free men and slaves, and small and great." And I saw the beast and the kings of </a:t>
            </a:r>
            <a:r>
              <a:rPr lang="en-US" sz="2700" spc="-150" dirty="0">
                <a:solidFill>
                  <a:srgbClr val="663300"/>
                </a:solidFill>
              </a:rPr>
              <a:t>the earth and their </a:t>
            </a:r>
            <a:r>
              <a:rPr lang="en-US" sz="2700" dirty="0">
                <a:solidFill>
                  <a:srgbClr val="663300"/>
                </a:solidFill>
              </a:rPr>
              <a:t>armies assembled to make war against Him who sat on the horse and against His army. And the beast was seized, and with him the false prophet who performed the signs in his presence, by which he de-</a:t>
            </a:r>
            <a:r>
              <a:rPr lang="en-US" sz="2700" dirty="0" err="1">
                <a:solidFill>
                  <a:srgbClr val="663300"/>
                </a:solidFill>
              </a:rPr>
              <a:t>ceived</a:t>
            </a:r>
            <a:r>
              <a:rPr lang="en-US" sz="2700" dirty="0">
                <a:solidFill>
                  <a:srgbClr val="663300"/>
                </a:solidFill>
              </a:rPr>
              <a:t> those who had received the mark of the beast and those who </a:t>
            </a:r>
            <a:r>
              <a:rPr lang="en-US" sz="2700" spc="-150" dirty="0">
                <a:solidFill>
                  <a:srgbClr val="663300"/>
                </a:solidFill>
              </a:rPr>
              <a:t>worshiped his image; </a:t>
            </a:r>
            <a:r>
              <a:rPr lang="en-US" sz="2700" dirty="0">
                <a:solidFill>
                  <a:srgbClr val="663300"/>
                </a:solidFill>
              </a:rPr>
              <a:t>these two were thrown alive into the lake of fire which burns with brimstone. </a:t>
            </a:r>
            <a:br>
              <a:rPr lang="en-US" sz="2700" dirty="0">
                <a:solidFill>
                  <a:srgbClr val="663300"/>
                </a:solidFill>
              </a:rPr>
            </a:br>
            <a:endParaRPr lang="en-US" sz="2700" dirty="0">
              <a:solidFill>
                <a:srgbClr val="663300"/>
              </a:solidFill>
            </a:endParaRPr>
          </a:p>
        </p:txBody>
      </p:sp>
    </p:spTree>
    <p:extLst>
      <p:ext uri="{BB962C8B-B14F-4D97-AF65-F5344CB8AC3E}">
        <p14:creationId xmlns:p14="http://schemas.microsoft.com/office/powerpoint/2010/main" val="364158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THE SWORD</a:t>
            </a:r>
          </a:p>
        </p:txBody>
      </p:sp>
      <p:sp>
        <p:nvSpPr>
          <p:cNvPr id="3" name="Content Placeholder 2"/>
          <p:cNvSpPr>
            <a:spLocks noGrp="1"/>
          </p:cNvSpPr>
          <p:nvPr>
            <p:ph idx="1"/>
          </p:nvPr>
        </p:nvSpPr>
        <p:spPr>
          <a:xfrm>
            <a:off x="-1" y="1020417"/>
            <a:ext cx="9143999" cy="583758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300"/>
              </a:spcBef>
            </a:pPr>
            <a:r>
              <a:rPr lang="en-US" sz="2700" b="1" dirty="0">
                <a:solidFill>
                  <a:srgbClr val="663300"/>
                </a:solidFill>
              </a:rPr>
              <a:t>Revelation 19:20-21 </a:t>
            </a:r>
            <a:r>
              <a:rPr lang="en-US" sz="2700" dirty="0">
                <a:solidFill>
                  <a:srgbClr val="663300"/>
                </a:solidFill>
              </a:rPr>
              <a:t>And the beast was seized, and with him the false prophet who performed the signs in his presence, by which he deceived those who had received </a:t>
            </a:r>
            <a:r>
              <a:rPr lang="en-US" sz="2700" spc="-150" dirty="0">
                <a:solidFill>
                  <a:srgbClr val="663300"/>
                </a:solidFill>
              </a:rPr>
              <a:t>the mark of the </a:t>
            </a:r>
            <a:r>
              <a:rPr lang="en-US" sz="2700" dirty="0">
                <a:solidFill>
                  <a:srgbClr val="663300"/>
                </a:solidFill>
              </a:rPr>
              <a:t>beast and those who worshiped his image; these two were thrown alive into the lake of fire which burns with brimstone. And the rest were killed </a:t>
            </a:r>
            <a:r>
              <a:rPr lang="en-US" sz="2700" spc="-150" dirty="0">
                <a:solidFill>
                  <a:srgbClr val="663300"/>
                </a:solidFill>
              </a:rPr>
              <a:t>with the </a:t>
            </a:r>
            <a:r>
              <a:rPr lang="en-US" sz="2700" dirty="0">
                <a:solidFill>
                  <a:srgbClr val="663300"/>
                </a:solidFill>
              </a:rPr>
              <a:t>sword which </a:t>
            </a:r>
            <a:r>
              <a:rPr lang="en-US" sz="2700" spc="-150" dirty="0">
                <a:solidFill>
                  <a:srgbClr val="663300"/>
                </a:solidFill>
              </a:rPr>
              <a:t>came from the </a:t>
            </a:r>
            <a:r>
              <a:rPr lang="en-US" sz="2700" dirty="0">
                <a:solidFill>
                  <a:srgbClr val="663300"/>
                </a:solidFill>
              </a:rPr>
              <a:t>mouth of Him who sat on the horse, and all the birds were filled with their flesh. </a:t>
            </a:r>
          </a:p>
          <a:p>
            <a:pPr>
              <a:lnSpc>
                <a:spcPct val="88000"/>
              </a:lnSpc>
              <a:spcBef>
                <a:spcPts val="300"/>
              </a:spcBef>
            </a:pPr>
            <a:r>
              <a:rPr lang="en-US" sz="2700" b="1" dirty="0">
                <a:solidFill>
                  <a:srgbClr val="663300"/>
                </a:solidFill>
              </a:rPr>
              <a:t>Hebrews 4:12 </a:t>
            </a:r>
            <a:r>
              <a:rPr lang="en-US" sz="2700" dirty="0">
                <a:solidFill>
                  <a:srgbClr val="663300"/>
                </a:solidFill>
              </a:rPr>
              <a:t>For the word of God is living and active and sharper than any two-edged sword, and piercing as far as the division of soul and spirit, of both joints and marrow, and able to judge the thoughts and intentions of the heart. </a:t>
            </a:r>
          </a:p>
          <a:p>
            <a:pPr>
              <a:lnSpc>
                <a:spcPct val="88000"/>
              </a:lnSpc>
              <a:spcBef>
                <a:spcPts val="300"/>
              </a:spcBef>
            </a:pPr>
            <a:r>
              <a:rPr lang="en-US" sz="2700" b="1" dirty="0">
                <a:solidFill>
                  <a:srgbClr val="663300"/>
                </a:solidFill>
              </a:rPr>
              <a:t>Ephesians 6:17 …</a:t>
            </a:r>
            <a:r>
              <a:rPr lang="en-US" sz="2700" dirty="0">
                <a:solidFill>
                  <a:srgbClr val="663300"/>
                </a:solidFill>
              </a:rPr>
              <a:t>And take </a:t>
            </a:r>
            <a:r>
              <a:rPr lang="en-US" sz="2400" cap="small" dirty="0">
                <a:solidFill>
                  <a:srgbClr val="663300"/>
                </a:solidFill>
                <a:effectLst/>
              </a:rPr>
              <a:t>THE HELMET OF SALVATION</a:t>
            </a:r>
            <a:r>
              <a:rPr lang="en-US" sz="2700" dirty="0">
                <a:solidFill>
                  <a:srgbClr val="663300"/>
                </a:solidFill>
              </a:rPr>
              <a:t>, and the sword of the Spirit, which is the word of God. </a:t>
            </a:r>
            <a:br>
              <a:rPr lang="en-US" sz="2700" dirty="0">
                <a:solidFill>
                  <a:srgbClr val="663300"/>
                </a:solidFill>
              </a:rPr>
            </a:br>
            <a:endParaRPr lang="en-US" sz="2700" dirty="0">
              <a:solidFill>
                <a:srgbClr val="663300"/>
              </a:solidFill>
            </a:endParaRPr>
          </a:p>
          <a:p>
            <a:pPr>
              <a:spcBef>
                <a:spcPts val="300"/>
              </a:spcBef>
            </a:pPr>
            <a:endParaRPr lang="en-US" sz="2700" dirty="0">
              <a:solidFill>
                <a:srgbClr val="663300"/>
              </a:solidFill>
            </a:endParaRPr>
          </a:p>
        </p:txBody>
      </p:sp>
    </p:spTree>
    <p:extLst>
      <p:ext uri="{BB962C8B-B14F-4D97-AF65-F5344CB8AC3E}">
        <p14:creationId xmlns:p14="http://schemas.microsoft.com/office/powerpoint/2010/main" val="71324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WHO IS SHE?</a:t>
            </a:r>
          </a:p>
        </p:txBody>
      </p:sp>
      <p:sp>
        <p:nvSpPr>
          <p:cNvPr id="3" name="Content Placeholder 2"/>
          <p:cNvSpPr>
            <a:spLocks noGrp="1"/>
          </p:cNvSpPr>
          <p:nvPr>
            <p:ph idx="1"/>
          </p:nvPr>
        </p:nvSpPr>
        <p:spPr>
          <a:xfrm>
            <a:off x="0" y="1007165"/>
            <a:ext cx="9144000" cy="585083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r>
              <a:rPr lang="en-US" b="1" dirty="0">
                <a:solidFill>
                  <a:srgbClr val="663300"/>
                </a:solidFill>
              </a:rPr>
              <a:t>Revelation 18:1-3 </a:t>
            </a:r>
            <a:r>
              <a:rPr lang="en-US" dirty="0">
                <a:solidFill>
                  <a:srgbClr val="663300"/>
                </a:solidFill>
              </a:rPr>
              <a:t> After these things I saw another angel coming down from heaven, having great authority, and the earth was illumined with his glory. </a:t>
            </a:r>
            <a:br>
              <a:rPr lang="en-US" dirty="0">
                <a:solidFill>
                  <a:srgbClr val="663300"/>
                </a:solidFill>
              </a:rPr>
            </a:br>
            <a:r>
              <a:rPr lang="en-US" dirty="0">
                <a:solidFill>
                  <a:srgbClr val="663300"/>
                </a:solidFill>
              </a:rPr>
              <a:t>And he cried out with a mighty voice, saying, "Fallen, fallen is Babylon the great! She has become a dwelling place of demons and a prison of every unclean spirit, and a prison of every unclean and hateful bird. For all the nations have drunk of the wine of the passion of her immorality, and the kings of the earth have committed </a:t>
            </a:r>
            <a:r>
              <a:rPr lang="en-US" i="1" dirty="0">
                <a:solidFill>
                  <a:srgbClr val="663300"/>
                </a:solidFill>
              </a:rPr>
              <a:t>acts of</a:t>
            </a:r>
            <a:r>
              <a:rPr lang="en-US" dirty="0">
                <a:solidFill>
                  <a:srgbClr val="663300"/>
                </a:solidFill>
              </a:rPr>
              <a:t> immorality with her, and the merchants of the earth have become rich by the wealth of her sensuality." </a:t>
            </a:r>
          </a:p>
          <a:p>
            <a:r>
              <a:rPr lang="en-US" b="1" dirty="0">
                <a:solidFill>
                  <a:srgbClr val="663300"/>
                </a:solidFill>
              </a:rPr>
              <a:t>1 Peter 5:13 </a:t>
            </a:r>
            <a:r>
              <a:rPr lang="en-US" dirty="0">
                <a:solidFill>
                  <a:srgbClr val="663300"/>
                </a:solidFill>
              </a:rPr>
              <a:t> She who is in Babylon, chosen together with </a:t>
            </a:r>
            <a:r>
              <a:rPr lang="en-US" spc="-150" dirty="0">
                <a:solidFill>
                  <a:srgbClr val="663300"/>
                </a:solidFill>
              </a:rPr>
              <a:t>you, </a:t>
            </a:r>
            <a:r>
              <a:rPr lang="en-US" dirty="0">
                <a:solidFill>
                  <a:srgbClr val="663300"/>
                </a:solidFill>
              </a:rPr>
              <a:t>sends you greetings</a:t>
            </a:r>
            <a:r>
              <a:rPr lang="en-US" spc="-150" dirty="0">
                <a:solidFill>
                  <a:srgbClr val="663300"/>
                </a:solidFill>
              </a:rPr>
              <a:t>, and </a:t>
            </a:r>
            <a:r>
              <a:rPr lang="en-US" i="1" spc="-150" dirty="0">
                <a:solidFill>
                  <a:srgbClr val="663300"/>
                </a:solidFill>
              </a:rPr>
              <a:t>so does</a:t>
            </a:r>
            <a:r>
              <a:rPr lang="en-US" spc="-150" dirty="0">
                <a:solidFill>
                  <a:srgbClr val="663300"/>
                </a:solidFill>
              </a:rPr>
              <a:t> </a:t>
            </a:r>
            <a:r>
              <a:rPr lang="en-US" dirty="0">
                <a:solidFill>
                  <a:srgbClr val="663300"/>
                </a:solidFill>
              </a:rPr>
              <a:t>my son, Mark</a:t>
            </a:r>
            <a:br>
              <a:rPr lang="en-US" dirty="0">
                <a:solidFill>
                  <a:srgbClr val="663300"/>
                </a:solidFill>
              </a:rPr>
            </a:br>
            <a:endParaRPr lang="en-US" dirty="0">
              <a:solidFill>
                <a:srgbClr val="663300"/>
              </a:solidFill>
            </a:endParaRPr>
          </a:p>
          <a:p>
            <a:endParaRPr lang="en-US" dirty="0">
              <a:solidFill>
                <a:srgbClr val="66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SPIRITUAL AND COMMERCIAL</a:t>
            </a:r>
          </a:p>
        </p:txBody>
      </p:sp>
      <p:sp>
        <p:nvSpPr>
          <p:cNvPr id="3" name="Content Placeholder 2"/>
          <p:cNvSpPr>
            <a:spLocks noGrp="1"/>
          </p:cNvSpPr>
          <p:nvPr>
            <p:ph idx="1"/>
          </p:nvPr>
        </p:nvSpPr>
        <p:spPr>
          <a:xfrm>
            <a:off x="0" y="781878"/>
            <a:ext cx="9144000" cy="607612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55000" lnSpcReduction="20000"/>
          </a:bodyPr>
          <a:lstStyle/>
          <a:p>
            <a:pPr>
              <a:lnSpc>
                <a:spcPct val="108000"/>
              </a:lnSpc>
              <a:spcBef>
                <a:spcPts val="300"/>
              </a:spcBef>
            </a:pPr>
            <a:r>
              <a:rPr lang="en-US" sz="4700" b="1" dirty="0">
                <a:solidFill>
                  <a:srgbClr val="663300"/>
                </a:solidFill>
              </a:rPr>
              <a:t>Revelation 18:4-7 </a:t>
            </a:r>
            <a:r>
              <a:rPr lang="en-US" sz="4700" dirty="0">
                <a:solidFill>
                  <a:srgbClr val="663300"/>
                </a:solidFill>
              </a:rPr>
              <a:t> I heard another voice from heaven, saying, "Come out of her, my people, so that you will not participate in her sins and receive of her plagues; for her sins have piled up as high as heaven, and God has remembered her iniquities. Pay her back even as she has paid, and give back </a:t>
            </a:r>
            <a:r>
              <a:rPr lang="en-US" sz="4700" i="1" dirty="0">
                <a:solidFill>
                  <a:srgbClr val="663300"/>
                </a:solidFill>
              </a:rPr>
              <a:t>to her</a:t>
            </a:r>
            <a:r>
              <a:rPr lang="en-US" sz="4700" dirty="0">
                <a:solidFill>
                  <a:srgbClr val="663300"/>
                </a:solidFill>
              </a:rPr>
              <a:t> double according to her deeds; in the cup which she has mixed, mix twice as much for her. To the degree that she glorified herself and lived sensuously, to the same degree give her torment and mourning; for she says in her heart, </a:t>
            </a:r>
            <a:r>
              <a:rPr lang="en-US" sz="4400" dirty="0">
                <a:solidFill>
                  <a:srgbClr val="663300"/>
                </a:solidFill>
              </a:rPr>
              <a:t>'I </a:t>
            </a:r>
            <a:r>
              <a:rPr lang="en-US" sz="4400" cap="small" dirty="0">
                <a:solidFill>
                  <a:srgbClr val="663300"/>
                </a:solidFill>
                <a:effectLst/>
              </a:rPr>
              <a:t>SIT</a:t>
            </a:r>
            <a:r>
              <a:rPr lang="en-US" sz="4400" dirty="0">
                <a:solidFill>
                  <a:srgbClr val="663300"/>
                </a:solidFill>
              </a:rPr>
              <a:t> </a:t>
            </a:r>
            <a:r>
              <a:rPr lang="en-US" sz="4400" i="1" dirty="0">
                <a:solidFill>
                  <a:srgbClr val="663300"/>
                </a:solidFill>
              </a:rPr>
              <a:t>as</a:t>
            </a:r>
            <a:r>
              <a:rPr lang="en-US" sz="4400" dirty="0">
                <a:solidFill>
                  <a:srgbClr val="663300"/>
                </a:solidFill>
              </a:rPr>
              <a:t> </a:t>
            </a:r>
            <a:r>
              <a:rPr lang="en-US" sz="4400" cap="small" dirty="0">
                <a:solidFill>
                  <a:srgbClr val="663300"/>
                </a:solidFill>
                <a:effectLst/>
              </a:rPr>
              <a:t>A QUEEN AND</a:t>
            </a:r>
            <a:r>
              <a:rPr lang="en-US" sz="4400" dirty="0">
                <a:solidFill>
                  <a:srgbClr val="663300"/>
                </a:solidFill>
              </a:rPr>
              <a:t> I </a:t>
            </a:r>
            <a:r>
              <a:rPr lang="en-US" sz="4400" cap="small" dirty="0">
                <a:solidFill>
                  <a:srgbClr val="663300"/>
                </a:solidFill>
                <a:effectLst/>
              </a:rPr>
              <a:t>AM NOT A WIDOW</a:t>
            </a:r>
            <a:r>
              <a:rPr lang="en-US" sz="4400" dirty="0">
                <a:solidFill>
                  <a:srgbClr val="663300"/>
                </a:solidFill>
              </a:rPr>
              <a:t>, </a:t>
            </a:r>
            <a:r>
              <a:rPr lang="en-US" sz="4700" dirty="0">
                <a:solidFill>
                  <a:srgbClr val="663300"/>
                </a:solidFill>
              </a:rPr>
              <a:t>and will never see mourning.’ </a:t>
            </a:r>
          </a:p>
          <a:p>
            <a:pPr>
              <a:lnSpc>
                <a:spcPct val="108000"/>
              </a:lnSpc>
              <a:spcBef>
                <a:spcPts val="300"/>
              </a:spcBef>
            </a:pPr>
            <a:r>
              <a:rPr lang="en-US" sz="4700" b="1" dirty="0">
                <a:solidFill>
                  <a:srgbClr val="663300"/>
                </a:solidFill>
              </a:rPr>
              <a:t>Revelation 18:9-10 </a:t>
            </a:r>
            <a:r>
              <a:rPr lang="en-US" sz="4700" dirty="0">
                <a:solidFill>
                  <a:srgbClr val="663300"/>
                </a:solidFill>
              </a:rPr>
              <a:t>"And the kings of the earth, who committed </a:t>
            </a:r>
            <a:r>
              <a:rPr lang="en-US" sz="4700" i="1" dirty="0">
                <a:solidFill>
                  <a:srgbClr val="663300"/>
                </a:solidFill>
              </a:rPr>
              <a:t>acts of</a:t>
            </a:r>
            <a:r>
              <a:rPr lang="en-US" sz="4700" dirty="0">
                <a:solidFill>
                  <a:srgbClr val="663300"/>
                </a:solidFill>
              </a:rPr>
              <a:t> immorality and lived sensuously with her, will weep and lament over her when they see the smoke of her burning, standing at a distance because of the fear of her torment, saying, 'Woe, woe, the great city, Babylon, the strong city! For in one hour your judgment has come.’ </a:t>
            </a:r>
          </a:p>
          <a:p>
            <a:pPr marL="0" indent="0">
              <a:lnSpc>
                <a:spcPct val="108000"/>
              </a:lnSpc>
              <a:spcBef>
                <a:spcPts val="300"/>
              </a:spcBef>
              <a:buNone/>
            </a:pPr>
            <a:endParaRPr lang="en-US" sz="4700" dirty="0">
              <a:solidFill>
                <a:srgbClr val="663300"/>
              </a:solidFill>
            </a:endParaRPr>
          </a:p>
          <a:p>
            <a:endParaRPr lang="en-US" sz="2800"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TOWER OF SIN</a:t>
            </a:r>
          </a:p>
        </p:txBody>
      </p:sp>
      <p:sp>
        <p:nvSpPr>
          <p:cNvPr id="3" name="Content Placeholder 2"/>
          <p:cNvSpPr>
            <a:spLocks noGrp="1"/>
          </p:cNvSpPr>
          <p:nvPr>
            <p:ph idx="1"/>
          </p:nvPr>
        </p:nvSpPr>
        <p:spPr>
          <a:xfrm>
            <a:off x="-1" y="993913"/>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300"/>
              </a:spcBef>
            </a:pPr>
            <a:r>
              <a:rPr lang="en-US" b="1" dirty="0">
                <a:solidFill>
                  <a:srgbClr val="663300"/>
                </a:solidFill>
              </a:rPr>
              <a:t>Revelation 18:4-5</a:t>
            </a:r>
            <a:r>
              <a:rPr lang="en-US" dirty="0">
                <a:solidFill>
                  <a:srgbClr val="663300"/>
                </a:solidFill>
              </a:rPr>
              <a:t> I heard another voice from heaven, saying, "Come out of her, my people, so that you will not participate in her sins and receive of her plagues; for her sins have </a:t>
            </a:r>
            <a:r>
              <a:rPr lang="en-US" u="sng" dirty="0">
                <a:solidFill>
                  <a:srgbClr val="663300"/>
                </a:solidFill>
              </a:rPr>
              <a:t>piled up </a:t>
            </a:r>
            <a:r>
              <a:rPr lang="en-US" dirty="0">
                <a:solidFill>
                  <a:srgbClr val="663300"/>
                </a:solidFill>
              </a:rPr>
              <a:t>as high as heaven, and God has remembered her iniquities. </a:t>
            </a:r>
          </a:p>
          <a:p>
            <a:pPr>
              <a:lnSpc>
                <a:spcPct val="92000"/>
              </a:lnSpc>
              <a:spcBef>
                <a:spcPts val="300"/>
              </a:spcBef>
            </a:pPr>
            <a:r>
              <a:rPr lang="en-US" b="1" dirty="0">
                <a:solidFill>
                  <a:srgbClr val="663300"/>
                </a:solidFill>
              </a:rPr>
              <a:t>Piled up: </a:t>
            </a:r>
            <a:r>
              <a:rPr lang="en-US" i="1" dirty="0" err="1">
                <a:solidFill>
                  <a:srgbClr val="663300"/>
                </a:solidFill>
              </a:rPr>
              <a:t>kollao</a:t>
            </a:r>
            <a:r>
              <a:rPr lang="en-US" dirty="0">
                <a:solidFill>
                  <a:srgbClr val="663300"/>
                </a:solidFill>
              </a:rPr>
              <a:t>: united; joined; clinging together</a:t>
            </a:r>
          </a:p>
          <a:p>
            <a:pPr>
              <a:lnSpc>
                <a:spcPct val="92000"/>
              </a:lnSpc>
              <a:spcBef>
                <a:spcPts val="300"/>
              </a:spcBef>
            </a:pPr>
            <a:r>
              <a:rPr lang="en-US" dirty="0">
                <a:solidFill>
                  <a:srgbClr val="663300"/>
                </a:solidFill>
              </a:rPr>
              <a:t>The corruption within the city entwined; corrupt people dealing with corrupt people; a web of corruption</a:t>
            </a:r>
          </a:p>
          <a:p>
            <a:pPr>
              <a:lnSpc>
                <a:spcPct val="92000"/>
              </a:lnSpc>
              <a:spcBef>
                <a:spcPts val="300"/>
              </a:spcBef>
            </a:pPr>
            <a:r>
              <a:rPr lang="en-US" dirty="0">
                <a:solidFill>
                  <a:srgbClr val="663300"/>
                </a:solidFill>
              </a:rPr>
              <a:t>God is the ultimate swamp drainer!</a:t>
            </a:r>
          </a:p>
          <a:p>
            <a:pPr>
              <a:lnSpc>
                <a:spcPct val="92000"/>
              </a:lnSpc>
              <a:spcBef>
                <a:spcPts val="300"/>
              </a:spcBef>
            </a:pPr>
            <a:r>
              <a:rPr lang="en-US" b="1" dirty="0">
                <a:solidFill>
                  <a:srgbClr val="663300"/>
                </a:solidFill>
              </a:rPr>
              <a:t>Revelation 18:3 </a:t>
            </a:r>
            <a:r>
              <a:rPr lang="en-US" dirty="0">
                <a:solidFill>
                  <a:srgbClr val="663300"/>
                </a:solidFill>
              </a:rPr>
              <a:t>"For all the nations have drunk of the wine of the passion of her immorality, and the kings of the earth have committed </a:t>
            </a:r>
            <a:r>
              <a:rPr lang="en-US" i="1" dirty="0">
                <a:solidFill>
                  <a:srgbClr val="663300"/>
                </a:solidFill>
              </a:rPr>
              <a:t>acts of</a:t>
            </a:r>
            <a:r>
              <a:rPr lang="en-US" dirty="0">
                <a:solidFill>
                  <a:srgbClr val="663300"/>
                </a:solidFill>
              </a:rPr>
              <a:t> immorality with her, and the merchants of the earth have become rich by the wealth of her sensuality." </a:t>
            </a:r>
            <a:br>
              <a:rPr lang="en-US" dirty="0">
                <a:solidFill>
                  <a:srgbClr val="663300"/>
                </a:solidFill>
              </a:rPr>
            </a:br>
            <a:endParaRPr lang="en-US" dirty="0">
              <a:solidFill>
                <a:srgbClr val="663300"/>
              </a:solidFill>
            </a:endParaRPr>
          </a:p>
          <a:p>
            <a:pPr>
              <a:lnSpc>
                <a:spcPct val="88000"/>
              </a:lnSpc>
              <a:spcBef>
                <a:spcPts val="0"/>
              </a:spcBef>
            </a:pPr>
            <a:endParaRPr lang="en-US" dirty="0">
              <a:solidFill>
                <a:srgbClr val="66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SPIRITUAL RUIN</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3000"/>
              </a:lnSpc>
              <a:spcBef>
                <a:spcPts val="300"/>
              </a:spcBef>
            </a:pPr>
            <a:r>
              <a:rPr lang="en-US" sz="2700" b="1" dirty="0">
                <a:solidFill>
                  <a:srgbClr val="663300"/>
                </a:solidFill>
              </a:rPr>
              <a:t>Revelation 18:15-16 </a:t>
            </a:r>
            <a:r>
              <a:rPr lang="en-US" sz="2700" dirty="0">
                <a:solidFill>
                  <a:srgbClr val="663300"/>
                </a:solidFill>
              </a:rPr>
              <a:t>"The merchants of these things, who became rich from her, will stand at a distance because of the fear of her torment, weeping and mourning, saying, 'Woe, woe, the great city, she who was clothed in fine linen and purple and scarlet, </a:t>
            </a:r>
            <a:r>
              <a:rPr lang="en-US" sz="2700" spc="-150" dirty="0">
                <a:solidFill>
                  <a:srgbClr val="663300"/>
                </a:solidFill>
              </a:rPr>
              <a:t>and </a:t>
            </a:r>
            <a:r>
              <a:rPr lang="en-US" sz="2700" dirty="0">
                <a:solidFill>
                  <a:srgbClr val="663300"/>
                </a:solidFill>
              </a:rPr>
              <a:t>adorned with gold and precious stones and pearls; </a:t>
            </a:r>
          </a:p>
          <a:p>
            <a:pPr>
              <a:lnSpc>
                <a:spcPct val="93000"/>
              </a:lnSpc>
              <a:spcBef>
                <a:spcPts val="300"/>
              </a:spcBef>
            </a:pPr>
            <a:r>
              <a:rPr lang="en-US" sz="2700" b="1" dirty="0">
                <a:solidFill>
                  <a:srgbClr val="663300"/>
                </a:solidFill>
              </a:rPr>
              <a:t>Revelation </a:t>
            </a:r>
            <a:r>
              <a:rPr lang="en-US" sz="2700" b="1" spc="-150" dirty="0">
                <a:solidFill>
                  <a:srgbClr val="663300"/>
                </a:solidFill>
              </a:rPr>
              <a:t>18:2  </a:t>
            </a:r>
            <a:r>
              <a:rPr lang="en-US" sz="2700" spc="-150" dirty="0">
                <a:solidFill>
                  <a:srgbClr val="663300"/>
                </a:solidFill>
              </a:rPr>
              <a:t>And </a:t>
            </a:r>
            <a:r>
              <a:rPr lang="en-US" sz="2700" dirty="0">
                <a:solidFill>
                  <a:srgbClr val="663300"/>
                </a:solidFill>
              </a:rPr>
              <a:t>he cried out with a mighty voice, saying</a:t>
            </a:r>
            <a:r>
              <a:rPr lang="en-US" sz="2700" spc="-150" dirty="0">
                <a:solidFill>
                  <a:srgbClr val="663300"/>
                </a:solidFill>
              </a:rPr>
              <a:t>, "Fallen, </a:t>
            </a:r>
            <a:r>
              <a:rPr lang="en-US" sz="2700" dirty="0">
                <a:solidFill>
                  <a:srgbClr val="663300"/>
                </a:solidFill>
              </a:rPr>
              <a:t>fallen is Babylon</a:t>
            </a:r>
            <a:r>
              <a:rPr lang="en-US" sz="2700" spc="-150" dirty="0">
                <a:solidFill>
                  <a:srgbClr val="663300"/>
                </a:solidFill>
              </a:rPr>
              <a:t> the </a:t>
            </a:r>
            <a:r>
              <a:rPr lang="en-US" sz="2700" dirty="0">
                <a:solidFill>
                  <a:srgbClr val="663300"/>
                </a:solidFill>
              </a:rPr>
              <a:t>great</a:t>
            </a:r>
            <a:r>
              <a:rPr lang="en-US" sz="2700" spc="-150" dirty="0">
                <a:solidFill>
                  <a:srgbClr val="663300"/>
                </a:solidFill>
              </a:rPr>
              <a:t>! She </a:t>
            </a:r>
            <a:r>
              <a:rPr lang="en-US" sz="2700" dirty="0">
                <a:solidFill>
                  <a:srgbClr val="663300"/>
                </a:solidFill>
              </a:rPr>
              <a:t>has become a dwelling place of demons and a prison of every unclean spirit, and a prison of every unclean and hateful bird. </a:t>
            </a:r>
          </a:p>
          <a:p>
            <a:pPr>
              <a:lnSpc>
                <a:spcPct val="93000"/>
              </a:lnSpc>
              <a:spcBef>
                <a:spcPts val="300"/>
              </a:spcBef>
            </a:pPr>
            <a:r>
              <a:rPr lang="en-US" sz="2700" dirty="0">
                <a:solidFill>
                  <a:srgbClr val="663300"/>
                </a:solidFill>
              </a:rPr>
              <a:t>The city has fallen; the spiritual elements have not left</a:t>
            </a:r>
          </a:p>
          <a:p>
            <a:pPr>
              <a:lnSpc>
                <a:spcPct val="93000"/>
              </a:lnSpc>
              <a:spcBef>
                <a:spcPts val="300"/>
              </a:spcBef>
            </a:pPr>
            <a:r>
              <a:rPr lang="en-US" sz="2700" b="1" dirty="0">
                <a:solidFill>
                  <a:srgbClr val="663300"/>
                </a:solidFill>
              </a:rPr>
              <a:t>Matthew 12:43 “</a:t>
            </a:r>
            <a:r>
              <a:rPr lang="en-US" sz="2700" dirty="0">
                <a:solidFill>
                  <a:srgbClr val="663300"/>
                </a:solidFill>
              </a:rPr>
              <a:t>Now when the unclean spirit goes out of a man, it passes through waterless places seeking rest, and does not find </a:t>
            </a:r>
            <a:r>
              <a:rPr lang="en-US" sz="2700" i="1" dirty="0">
                <a:solidFill>
                  <a:srgbClr val="663300"/>
                </a:solidFill>
              </a:rPr>
              <a:t>it.”</a:t>
            </a:r>
            <a:r>
              <a:rPr lang="en-US" sz="2700" dirty="0">
                <a:solidFill>
                  <a:srgbClr val="663300"/>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REJOICE</a:t>
            </a:r>
          </a:p>
        </p:txBody>
      </p:sp>
      <p:sp>
        <p:nvSpPr>
          <p:cNvPr id="3" name="Content Placeholder 2"/>
          <p:cNvSpPr>
            <a:spLocks noGrp="1"/>
          </p:cNvSpPr>
          <p:nvPr>
            <p:ph idx="1"/>
          </p:nvPr>
        </p:nvSpPr>
        <p:spPr>
          <a:xfrm>
            <a:off x="0"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400"/>
              </a:spcBef>
            </a:pPr>
            <a:r>
              <a:rPr lang="en-US" b="1" dirty="0">
                <a:solidFill>
                  <a:srgbClr val="663300"/>
                </a:solidFill>
              </a:rPr>
              <a:t>Revelation 18:18-20 …</a:t>
            </a:r>
            <a:r>
              <a:rPr lang="en-US" dirty="0">
                <a:solidFill>
                  <a:srgbClr val="663300"/>
                </a:solidFill>
              </a:rPr>
              <a:t>and were crying out as they saw the smoke of her burning, saying, 'What </a:t>
            </a:r>
            <a:r>
              <a:rPr lang="en-US" i="1" dirty="0">
                <a:solidFill>
                  <a:srgbClr val="663300"/>
                </a:solidFill>
              </a:rPr>
              <a:t>city</a:t>
            </a:r>
            <a:r>
              <a:rPr lang="en-US" dirty="0">
                <a:solidFill>
                  <a:srgbClr val="663300"/>
                </a:solidFill>
              </a:rPr>
              <a:t> is like the great city?' And they threw dust on their heads and were crying out, weeping and mourning, saying, 'Woe, woe, the great city, in which all who had ships at sea became rich by her wealth, for in one hour she has been laid waste!' </a:t>
            </a:r>
            <a:r>
              <a:rPr lang="en-US" b="1" dirty="0">
                <a:solidFill>
                  <a:srgbClr val="663300"/>
                </a:solidFill>
              </a:rPr>
              <a:t>Rejoice</a:t>
            </a:r>
            <a:r>
              <a:rPr lang="en-US" dirty="0">
                <a:solidFill>
                  <a:srgbClr val="663300"/>
                </a:solidFill>
              </a:rPr>
              <a:t> over her, O heaven, and you saints and apostles and prophets, because God has pronounced judgment for you against her." </a:t>
            </a:r>
          </a:p>
          <a:p>
            <a:pPr>
              <a:lnSpc>
                <a:spcPct val="92000"/>
              </a:lnSpc>
              <a:spcBef>
                <a:spcPts val="400"/>
              </a:spcBef>
            </a:pPr>
            <a:r>
              <a:rPr lang="en-US" b="1" dirty="0">
                <a:solidFill>
                  <a:srgbClr val="663300"/>
                </a:solidFill>
              </a:rPr>
              <a:t>Revelation 18:21</a:t>
            </a:r>
            <a:r>
              <a:rPr lang="en-US" dirty="0">
                <a:solidFill>
                  <a:srgbClr val="663300"/>
                </a:solidFill>
              </a:rPr>
              <a:t> Then a strong angel took up a stone like a great millstone and threw it into the sea, saying, "So will Babylon, the great city, be thrown down with violence, and will not be found any longer. </a:t>
            </a:r>
          </a:p>
          <a:p>
            <a:pPr>
              <a:lnSpc>
                <a:spcPct val="92000"/>
              </a:lnSpc>
              <a:spcBef>
                <a:spcPts val="400"/>
              </a:spcBef>
            </a:pPr>
            <a:r>
              <a:rPr lang="en-US" dirty="0">
                <a:solidFill>
                  <a:srgbClr val="663300"/>
                </a:solidFill>
              </a:rPr>
              <a:t>Great millstone: </a:t>
            </a:r>
            <a:r>
              <a:rPr lang="en-US" i="1" dirty="0" err="1">
                <a:solidFill>
                  <a:srgbClr val="663300"/>
                </a:solidFill>
              </a:rPr>
              <a:t>megan</a:t>
            </a:r>
            <a:r>
              <a:rPr lang="en-US" i="1" dirty="0">
                <a:solidFill>
                  <a:srgbClr val="663300"/>
                </a:solidFill>
              </a:rPr>
              <a:t> </a:t>
            </a:r>
            <a:r>
              <a:rPr lang="en-US" i="1" dirty="0" err="1">
                <a:solidFill>
                  <a:srgbClr val="663300"/>
                </a:solidFill>
              </a:rPr>
              <a:t>mulinos</a:t>
            </a:r>
            <a:r>
              <a:rPr lang="en-US" i="1" dirty="0">
                <a:solidFill>
                  <a:srgbClr val="663300"/>
                </a:solidFill>
              </a:rPr>
              <a:t>:</a:t>
            </a:r>
            <a:r>
              <a:rPr lang="en-US" dirty="0">
                <a:solidFill>
                  <a:srgbClr val="663300"/>
                </a:solidFill>
              </a:rPr>
              <a:t> large millstone that required a donkey to turn it</a:t>
            </a:r>
            <a:br>
              <a:rPr lang="en-US" dirty="0">
                <a:solidFill>
                  <a:srgbClr val="663300"/>
                </a:solidFill>
              </a:rPr>
            </a:br>
            <a:endParaRPr lang="en-US" dirty="0">
              <a:solidFill>
                <a:srgbClr val="663300"/>
              </a:solidFill>
            </a:endParaRPr>
          </a:p>
          <a:p>
            <a:pPr>
              <a:lnSpc>
                <a:spcPct val="92000"/>
              </a:lnSpc>
              <a:spcBef>
                <a:spcPts val="400"/>
              </a:spcBef>
            </a:pPr>
            <a:endParaRPr lang="en-US" dirty="0">
              <a:solidFill>
                <a:srgbClr val="6633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0000"/>
          </a:bodyPr>
          <a:lstStyle/>
          <a:p>
            <a:pPr algn="ctr"/>
            <a:r>
              <a:rPr lang="en-US" dirty="0">
                <a:solidFill>
                  <a:srgbClr val="663300"/>
                </a:solidFill>
              </a:rPr>
              <a:t>DECEPTION THROUGH SORCERY</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spcBef>
                <a:spcPts val="300"/>
              </a:spcBef>
            </a:pPr>
            <a:r>
              <a:rPr lang="en-US" b="1" dirty="0">
                <a:solidFill>
                  <a:srgbClr val="663300"/>
                </a:solidFill>
              </a:rPr>
              <a:t>Revelation 18:22-23 </a:t>
            </a:r>
            <a:r>
              <a:rPr lang="en-US" dirty="0">
                <a:solidFill>
                  <a:srgbClr val="663300"/>
                </a:solidFill>
              </a:rPr>
              <a:t> "And the sound of harpists and musicians and flute-players and trumpeters will not be heard in you any longer; and no craftsman of any craft will be found in you any longer; and the sound of a mill will not be heard in you any longer; </a:t>
            </a:r>
            <a:br>
              <a:rPr lang="en-US" dirty="0">
                <a:solidFill>
                  <a:srgbClr val="663300"/>
                </a:solidFill>
              </a:rPr>
            </a:br>
            <a:r>
              <a:rPr lang="en-US" dirty="0">
                <a:solidFill>
                  <a:srgbClr val="663300"/>
                </a:solidFill>
              </a:rPr>
              <a:t>and the light of a lamp will not shine in you any longer; and the voice of the bridegroom and bride will not be heard in you any longer; for your merchants were the great men of the earth, because all the nations were deceived by your sorcery. </a:t>
            </a:r>
          </a:p>
          <a:p>
            <a:pPr>
              <a:spcBef>
                <a:spcPts val="300"/>
              </a:spcBef>
            </a:pPr>
            <a:r>
              <a:rPr lang="en-US" dirty="0">
                <a:solidFill>
                  <a:srgbClr val="663300"/>
                </a:solidFill>
              </a:rPr>
              <a:t>From the garden of Eden, one of the devil’s most noticeable tools is deception</a:t>
            </a:r>
          </a:p>
          <a:p>
            <a:pPr>
              <a:spcBef>
                <a:spcPts val="300"/>
              </a:spcBef>
            </a:pPr>
            <a:r>
              <a:rPr lang="en-US" dirty="0">
                <a:solidFill>
                  <a:srgbClr val="663300"/>
                </a:solidFill>
              </a:rPr>
              <a:t>Deception: </a:t>
            </a:r>
            <a:r>
              <a:rPr lang="en-US" i="1" dirty="0" err="1">
                <a:solidFill>
                  <a:srgbClr val="663300"/>
                </a:solidFill>
              </a:rPr>
              <a:t>planao</a:t>
            </a:r>
            <a:r>
              <a:rPr lang="en-US" i="1" dirty="0">
                <a:solidFill>
                  <a:srgbClr val="663300"/>
                </a:solidFill>
              </a:rPr>
              <a:t>:</a:t>
            </a:r>
            <a:r>
              <a:rPr lang="en-US" dirty="0">
                <a:solidFill>
                  <a:srgbClr val="663300"/>
                </a:solidFill>
              </a:rPr>
              <a:t> to lead astray</a:t>
            </a:r>
          </a:p>
          <a:p>
            <a:pPr>
              <a:spcBef>
                <a:spcPts val="300"/>
              </a:spcBef>
            </a:pPr>
            <a:r>
              <a:rPr lang="en-US" dirty="0">
                <a:solidFill>
                  <a:srgbClr val="663300"/>
                </a:solidFill>
              </a:rPr>
              <a:t>Sorcery: </a:t>
            </a:r>
            <a:r>
              <a:rPr lang="en-US" i="1" dirty="0" err="1">
                <a:solidFill>
                  <a:srgbClr val="663300"/>
                </a:solidFill>
              </a:rPr>
              <a:t>pharmakeia</a:t>
            </a:r>
            <a:r>
              <a:rPr lang="en-US" i="1" dirty="0">
                <a:solidFill>
                  <a:srgbClr val="663300"/>
                </a:solidFill>
              </a:rPr>
              <a:t>: </a:t>
            </a:r>
            <a:r>
              <a:rPr lang="en-US" dirty="0">
                <a:solidFill>
                  <a:srgbClr val="663300"/>
                </a:solidFill>
              </a:rPr>
              <a:t>drug used to alter state of mind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KILLING GOD’S PEOPLE</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0"/>
              </a:spcBef>
            </a:pPr>
            <a:r>
              <a:rPr lang="en-US" b="1" dirty="0">
                <a:solidFill>
                  <a:srgbClr val="663300"/>
                </a:solidFill>
              </a:rPr>
              <a:t>Revelation 18:24 </a:t>
            </a:r>
            <a:r>
              <a:rPr lang="en-US" dirty="0">
                <a:solidFill>
                  <a:srgbClr val="663300"/>
                </a:solidFill>
              </a:rPr>
              <a:t>"And in her was found the blood of prophets and of saints and of all who have been slain on the earth." </a:t>
            </a:r>
          </a:p>
          <a:p>
            <a:pPr>
              <a:spcBef>
                <a:spcPts val="0"/>
              </a:spcBef>
            </a:pPr>
            <a:r>
              <a:rPr lang="en-US" dirty="0">
                <a:solidFill>
                  <a:srgbClr val="663300"/>
                </a:solidFill>
              </a:rPr>
              <a:t>Death of God’s people, but also the death of others</a:t>
            </a:r>
          </a:p>
          <a:p>
            <a:pPr>
              <a:spcBef>
                <a:spcPts val="0"/>
              </a:spcBef>
            </a:pPr>
            <a:r>
              <a:rPr lang="en-US" b="1" dirty="0">
                <a:solidFill>
                  <a:srgbClr val="663300"/>
                </a:solidFill>
              </a:rPr>
              <a:t>John 8:43-44 </a:t>
            </a:r>
            <a:r>
              <a:rPr lang="en-US" dirty="0">
                <a:solidFill>
                  <a:srgbClr val="663300"/>
                </a:solidFill>
              </a:rPr>
              <a:t>"Why do you not understand what I am saying? </a:t>
            </a:r>
            <a:r>
              <a:rPr lang="en-US" i="1" dirty="0">
                <a:solidFill>
                  <a:srgbClr val="663300"/>
                </a:solidFill>
              </a:rPr>
              <a:t>It is</a:t>
            </a:r>
            <a:r>
              <a:rPr lang="en-US" dirty="0">
                <a:solidFill>
                  <a:srgbClr val="663300"/>
                </a:solidFill>
              </a:rPr>
              <a:t> because</a:t>
            </a:r>
            <a:r>
              <a:rPr lang="en-US" spc="-150" dirty="0">
                <a:solidFill>
                  <a:srgbClr val="663300"/>
                </a:solidFill>
              </a:rPr>
              <a:t> you </a:t>
            </a:r>
            <a:r>
              <a:rPr lang="en-US" dirty="0">
                <a:solidFill>
                  <a:srgbClr val="663300"/>
                </a:solidFill>
              </a:rPr>
              <a:t>cannot hear My word. You are of </a:t>
            </a:r>
            <a:r>
              <a:rPr lang="en-US" i="1" dirty="0">
                <a:solidFill>
                  <a:srgbClr val="663300"/>
                </a:solidFill>
              </a:rPr>
              <a:t>your</a:t>
            </a:r>
            <a:r>
              <a:rPr lang="en-US" dirty="0">
                <a:solidFill>
                  <a:srgbClr val="663300"/>
                </a:solidFill>
              </a:rPr>
              <a:t> father the devil, and you want to do the desires of your father. He was a murderer from the beginning, and does not stand in the truth because there is no truth in him. Whenever he speaks a lie, he speaks from his own </a:t>
            </a:r>
            <a:r>
              <a:rPr lang="en-US" i="1" dirty="0">
                <a:solidFill>
                  <a:srgbClr val="663300"/>
                </a:solidFill>
              </a:rPr>
              <a:t>nature,</a:t>
            </a:r>
            <a:r>
              <a:rPr lang="en-US" dirty="0">
                <a:solidFill>
                  <a:srgbClr val="663300"/>
                </a:solidFill>
              </a:rPr>
              <a:t> for he is a liar and the father of lies. </a:t>
            </a:r>
          </a:p>
          <a:p>
            <a:pPr>
              <a:spcBef>
                <a:spcPts val="0"/>
              </a:spcBef>
            </a:pPr>
            <a:r>
              <a:rPr lang="en-US" b="1" dirty="0">
                <a:solidFill>
                  <a:srgbClr val="663300"/>
                </a:solidFill>
              </a:rPr>
              <a:t>Genesis 3:3-4…</a:t>
            </a:r>
            <a:r>
              <a:rPr lang="en-US" dirty="0">
                <a:solidFill>
                  <a:srgbClr val="663300"/>
                </a:solidFill>
              </a:rPr>
              <a:t> but from the fruit of the tree which is in the middle of the garden, God has said, 'You shall not eat from it or touch it, or you will die.'" </a:t>
            </a:r>
            <a:r>
              <a:rPr lang="en-US" baseline="30000" dirty="0">
                <a:solidFill>
                  <a:srgbClr val="663300"/>
                </a:solidFill>
              </a:rPr>
              <a:t>4 </a:t>
            </a:r>
            <a:r>
              <a:rPr lang="en-US" dirty="0">
                <a:solidFill>
                  <a:srgbClr val="663300"/>
                </a:solidFill>
              </a:rPr>
              <a:t> The serpent said to the woman, "You surely will not die! </a:t>
            </a:r>
            <a:br>
              <a:rPr lang="en-US" dirty="0">
                <a:solidFill>
                  <a:srgbClr val="663300"/>
                </a:solidFill>
              </a:rPr>
            </a:br>
            <a:endParaRPr lang="en-US" dirty="0">
              <a:solidFill>
                <a:srgbClr val="663300"/>
              </a:solidFill>
            </a:endParaRPr>
          </a:p>
        </p:txBody>
      </p:sp>
    </p:spTree>
    <p:extLst>
      <p:ext uri="{BB962C8B-B14F-4D97-AF65-F5344CB8AC3E}">
        <p14:creationId xmlns:p14="http://schemas.microsoft.com/office/powerpoint/2010/main" val="1427554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1383</TotalTime>
  <Words>2342</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Wingdings</vt:lpstr>
      <vt:lpstr>Office Theme</vt:lpstr>
      <vt:lpstr>AN APOCALYPTIC  WORLD VIEW</vt:lpstr>
      <vt:lpstr>VERSE FOR THE JOURNEY</vt:lpstr>
      <vt:lpstr>WHO IS SHE?</vt:lpstr>
      <vt:lpstr>SPIRITUAL AND COMMERCIAL</vt:lpstr>
      <vt:lpstr>TOWER OF SIN</vt:lpstr>
      <vt:lpstr>SPIRITUAL RUIN</vt:lpstr>
      <vt:lpstr>REJOICE</vt:lpstr>
      <vt:lpstr>DECEPTION THROUGH SORCERY</vt:lpstr>
      <vt:lpstr>KILLING GOD’S PEOPLE</vt:lpstr>
      <vt:lpstr>AVENGING OF BLOOD</vt:lpstr>
      <vt:lpstr>AVENGING OF BLOOD</vt:lpstr>
      <vt:lpstr>THE WEDDING</vt:lpstr>
      <vt:lpstr>REDEMPTION MODEL</vt:lpstr>
      <vt:lpstr>SECOND COMING OF CHRIST</vt:lpstr>
      <vt:lpstr>ARMAGEDDON BATTLE</vt:lpstr>
      <vt:lpstr>THE SWORD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65</cp:revision>
  <cp:lastPrinted>2020-10-31T16:54:29Z</cp:lastPrinted>
  <dcterms:created xsi:type="dcterms:W3CDTF">2020-09-02T16:24:49Z</dcterms:created>
  <dcterms:modified xsi:type="dcterms:W3CDTF">2020-11-11T17:35:17Z</dcterms:modified>
</cp:coreProperties>
</file>