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435" r:id="rId2"/>
    <p:sldId id="258" r:id="rId3"/>
    <p:sldId id="2453" r:id="rId4"/>
    <p:sldId id="2455" r:id="rId5"/>
    <p:sldId id="2457" r:id="rId6"/>
    <p:sldId id="2456" r:id="rId7"/>
    <p:sldId id="257" r:id="rId8"/>
    <p:sldId id="268" r:id="rId9"/>
    <p:sldId id="2458" r:id="rId10"/>
    <p:sldId id="2459" r:id="rId11"/>
    <p:sldId id="309" r:id="rId12"/>
    <p:sldId id="287" r:id="rId13"/>
    <p:sldId id="256" r:id="rId14"/>
    <p:sldId id="2460" r:id="rId15"/>
    <p:sldId id="2467" r:id="rId16"/>
    <p:sldId id="2468" r:id="rId17"/>
  </p:sldIdLst>
  <p:sldSz cx="9144000" cy="6858000" type="screen4x3"/>
  <p:notesSz cx="7086600" cy="90249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3300"/>
    <a:srgbClr val="99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91" d="100"/>
          <a:sy n="91" d="100"/>
        </p:scale>
        <p:origin x="1051" y="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94502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0998717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20612189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Slide with Image">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DE635FD8-712D-4EE2-A5B6-3DD8DE9C25E9}"/>
              </a:ext>
            </a:extLst>
          </p:cNvPr>
          <p:cNvSpPr>
            <a:spLocks noGrp="1"/>
          </p:cNvSpPr>
          <p:nvPr>
            <p:ph type="pic" sz="quarter" idx="10"/>
          </p:nvPr>
        </p:nvSpPr>
        <p:spPr>
          <a:xfrm>
            <a:off x="0" y="0"/>
            <a:ext cx="9144000" cy="6858000"/>
          </a:xfrm>
        </p:spPr>
        <p:txBody>
          <a:bodyPr/>
          <a:lstStyle>
            <a:lvl1pPr marL="0" indent="0" algn="ctr">
              <a:buNone/>
              <a:defRPr/>
            </a:lvl1pPr>
          </a:lstStyle>
          <a:p>
            <a:r>
              <a:rPr lang="en-US"/>
              <a:t>Click icon to add picture</a:t>
            </a:r>
            <a:endParaRPr lang="en-US" dirty="0"/>
          </a:p>
        </p:txBody>
      </p:sp>
      <p:sp>
        <p:nvSpPr>
          <p:cNvPr id="4" name="Title 1">
            <a:extLst>
              <a:ext uri="{FF2B5EF4-FFF2-40B4-BE49-F238E27FC236}">
                <a16:creationId xmlns:a16="http://schemas.microsoft.com/office/drawing/2014/main" id="{01219AD9-34B1-4C27-8648-E7D7C69C07F9}"/>
              </a:ext>
            </a:extLst>
          </p:cNvPr>
          <p:cNvSpPr>
            <a:spLocks noGrp="1"/>
          </p:cNvSpPr>
          <p:nvPr>
            <p:ph type="title" hasCustomPrompt="1"/>
          </p:nvPr>
        </p:nvSpPr>
        <p:spPr>
          <a:xfrm>
            <a:off x="526775" y="3013676"/>
            <a:ext cx="8090452" cy="830649"/>
          </a:xfrm>
        </p:spPr>
        <p:txBody>
          <a:bodyPr anchor="ctr"/>
          <a:lstStyle>
            <a:lvl1pPr algn="ctr">
              <a:defRPr sz="2637" spc="132">
                <a:solidFill>
                  <a:schemeClr val="bg1"/>
                </a:solidFill>
              </a:defRPr>
            </a:lvl1pPr>
          </a:lstStyle>
          <a:p>
            <a:r>
              <a:rPr lang="en-US" dirty="0"/>
              <a:t>CLICK TO EDIT MASTER TITLE</a:t>
            </a:r>
          </a:p>
        </p:txBody>
      </p:sp>
      <p:sp>
        <p:nvSpPr>
          <p:cNvPr id="5" name="Text Placeholder 2">
            <a:extLst>
              <a:ext uri="{FF2B5EF4-FFF2-40B4-BE49-F238E27FC236}">
                <a16:creationId xmlns:a16="http://schemas.microsoft.com/office/drawing/2014/main" id="{40849B93-E2CE-4654-9EC7-7DFA141A5500}"/>
              </a:ext>
            </a:extLst>
          </p:cNvPr>
          <p:cNvSpPr>
            <a:spLocks noGrp="1"/>
          </p:cNvSpPr>
          <p:nvPr>
            <p:ph type="body" idx="1" hasCustomPrompt="1"/>
          </p:nvPr>
        </p:nvSpPr>
        <p:spPr>
          <a:xfrm>
            <a:off x="2602707" y="3890625"/>
            <a:ext cx="3938588" cy="365125"/>
          </a:xfrm>
        </p:spPr>
        <p:txBody>
          <a:bodyPr anchor="ctr"/>
          <a:lstStyle>
            <a:lvl1pPr marL="0" indent="0" algn="ctr">
              <a:lnSpc>
                <a:spcPct val="100000"/>
              </a:lnSpc>
              <a:buNone/>
              <a:defRPr sz="1055" spc="264">
                <a:solidFill>
                  <a:schemeClr val="bg1"/>
                </a:solidFill>
              </a:defRPr>
            </a:lvl1pPr>
            <a:lvl2pPr marL="200905" indent="0">
              <a:buNone/>
              <a:defRPr sz="879">
                <a:solidFill>
                  <a:schemeClr val="tx1">
                    <a:tint val="75000"/>
                  </a:schemeClr>
                </a:solidFill>
              </a:defRPr>
            </a:lvl2pPr>
            <a:lvl3pPr marL="401810" indent="0">
              <a:buNone/>
              <a:defRPr sz="791">
                <a:solidFill>
                  <a:schemeClr val="tx1">
                    <a:tint val="75000"/>
                  </a:schemeClr>
                </a:solidFill>
              </a:defRPr>
            </a:lvl3pPr>
            <a:lvl4pPr marL="602715" indent="0">
              <a:buNone/>
              <a:defRPr sz="703">
                <a:solidFill>
                  <a:schemeClr val="tx1">
                    <a:tint val="75000"/>
                  </a:schemeClr>
                </a:solidFill>
              </a:defRPr>
            </a:lvl4pPr>
            <a:lvl5pPr marL="803620" indent="0">
              <a:buNone/>
              <a:defRPr sz="703">
                <a:solidFill>
                  <a:schemeClr val="tx1">
                    <a:tint val="75000"/>
                  </a:schemeClr>
                </a:solidFill>
              </a:defRPr>
            </a:lvl5pPr>
            <a:lvl6pPr marL="1004526" indent="0">
              <a:buNone/>
              <a:defRPr sz="703">
                <a:solidFill>
                  <a:schemeClr val="tx1">
                    <a:tint val="75000"/>
                  </a:schemeClr>
                </a:solidFill>
              </a:defRPr>
            </a:lvl6pPr>
            <a:lvl7pPr marL="1205431" indent="0">
              <a:buNone/>
              <a:defRPr sz="703">
                <a:solidFill>
                  <a:schemeClr val="tx1">
                    <a:tint val="75000"/>
                  </a:schemeClr>
                </a:solidFill>
              </a:defRPr>
            </a:lvl7pPr>
            <a:lvl8pPr marL="1406336" indent="0">
              <a:buNone/>
              <a:defRPr sz="703">
                <a:solidFill>
                  <a:schemeClr val="tx1">
                    <a:tint val="75000"/>
                  </a:schemeClr>
                </a:solidFill>
              </a:defRPr>
            </a:lvl8pPr>
            <a:lvl9pPr marL="1607241" indent="0">
              <a:buNone/>
              <a:defRPr sz="703">
                <a:solidFill>
                  <a:schemeClr val="tx1">
                    <a:tint val="75000"/>
                  </a:schemeClr>
                </a:solidFill>
              </a:defRPr>
            </a:lvl9pPr>
          </a:lstStyle>
          <a:p>
            <a:pPr lvl="0"/>
            <a:r>
              <a:rPr lang="en-US" dirty="0"/>
              <a:t>EDIT MASTER TEXT STYLES</a:t>
            </a:r>
          </a:p>
        </p:txBody>
      </p:sp>
    </p:spTree>
    <p:extLst>
      <p:ext uri="{BB962C8B-B14F-4D97-AF65-F5344CB8AC3E}">
        <p14:creationId xmlns:p14="http://schemas.microsoft.com/office/powerpoint/2010/main" val="14083548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594847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5" name="Footer Placeholder 4"/>
          <p:cNvSpPr>
            <a:spLocks noGrp="1"/>
          </p:cNvSpPr>
          <p:nvPr>
            <p:ph type="ftr" sz="quarter" idx="11"/>
          </p:nvPr>
        </p:nvSpPr>
        <p:spPr>
          <a:xfrm>
            <a:off x="3028950" y="6356351"/>
            <a:ext cx="30861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4082574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821877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8" name="Footer Placeholder 7"/>
          <p:cNvSpPr>
            <a:spLocks noGrp="1"/>
          </p:cNvSpPr>
          <p:nvPr>
            <p:ph type="ftr" sz="quarter" idx="11"/>
          </p:nvPr>
        </p:nvSpPr>
        <p:spPr>
          <a:xfrm>
            <a:off x="3028950" y="6356351"/>
            <a:ext cx="30861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326205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4" name="Footer Placeholder 3"/>
          <p:cNvSpPr>
            <a:spLocks noGrp="1"/>
          </p:cNvSpPr>
          <p:nvPr>
            <p:ph type="ftr" sz="quarter" idx="11"/>
          </p:nvPr>
        </p:nvSpPr>
        <p:spPr>
          <a:xfrm>
            <a:off x="3028950" y="6356351"/>
            <a:ext cx="30861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15644028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3" name="Footer Placeholder 2"/>
          <p:cNvSpPr>
            <a:spLocks noGrp="1"/>
          </p:cNvSpPr>
          <p:nvPr>
            <p:ph type="ftr" sz="quarter" idx="11"/>
          </p:nvPr>
        </p:nvSpPr>
        <p:spPr>
          <a:xfrm>
            <a:off x="3028950" y="6356351"/>
            <a:ext cx="30861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202639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9111737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628650" y="6356351"/>
            <a:ext cx="2057400" cy="365125"/>
          </a:xfrm>
          <a:prstGeom prst="rect">
            <a:avLst/>
          </a:prstGeom>
        </p:spPr>
        <p:txBody>
          <a:bodyPr/>
          <a:lstStyle/>
          <a:p>
            <a:fld id="{72F3A7DC-6A03-4D14-A4E6-297E6EBF318F}" type="datetimeFigureOut">
              <a:rPr lang="en-US" smtClean="0"/>
              <a:t>11/4/2020</a:t>
            </a:fld>
            <a:endParaRPr lang="en-US"/>
          </a:p>
        </p:txBody>
      </p:sp>
      <p:sp>
        <p:nvSpPr>
          <p:cNvPr id="6" name="Footer Placeholder 5"/>
          <p:cNvSpPr>
            <a:spLocks noGrp="1"/>
          </p:cNvSpPr>
          <p:nvPr>
            <p:ph type="ftr" sz="quarter" idx="11"/>
          </p:nvPr>
        </p:nvSpPr>
        <p:spPr>
          <a:xfrm>
            <a:off x="3028950" y="6356351"/>
            <a:ext cx="30861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457950" y="6356351"/>
            <a:ext cx="2057400" cy="365125"/>
          </a:xfrm>
          <a:prstGeom prst="rect">
            <a:avLst/>
          </a:prstGeom>
        </p:spPr>
        <p:txBody>
          <a:bodyPr/>
          <a:lstStyle/>
          <a:p>
            <a:fld id="{62EC5142-488C-43A8-A0DB-FA6C46B88B37}" type="slidenum">
              <a:rPr lang="en-US" smtClean="0"/>
              <a:t>‹#›</a:t>
            </a:fld>
            <a:endParaRPr lang="en-US"/>
          </a:p>
        </p:txBody>
      </p:sp>
    </p:spTree>
    <p:extLst>
      <p:ext uri="{BB962C8B-B14F-4D97-AF65-F5344CB8AC3E}">
        <p14:creationId xmlns:p14="http://schemas.microsoft.com/office/powerpoint/2010/main" val="3641524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20178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 y="1201782"/>
            <a:ext cx="9143999" cy="56562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965038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lnSpc>
          <a:spcPct val="90000"/>
        </a:lnSpc>
        <a:spcBef>
          <a:spcPct val="0"/>
        </a:spcBef>
        <a:buNone/>
        <a:defRPr sz="4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ahoma" panose="020B0604030504040204" pitchFamily="34" charset="0"/>
          <a:ea typeface="Tahoma" panose="020B0604030504040204" pitchFamily="34" charset="0"/>
          <a:cs typeface="Tahoma" panose="020B060403050404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Placeholder 27" descr="Abstract Building">
            <a:extLst>
              <a:ext uri="{FF2B5EF4-FFF2-40B4-BE49-F238E27FC236}">
                <a16:creationId xmlns:a16="http://schemas.microsoft.com/office/drawing/2014/main" id="{CE10ABE1-BE78-4DEC-9C0A-46282D549DF0}"/>
              </a:ext>
            </a:extLst>
          </p:cNvPr>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a:stretch>
            <a:fillRect/>
          </a:stretch>
        </p:blipFill>
        <p:spPr/>
      </p:pic>
      <p:sp>
        <p:nvSpPr>
          <p:cNvPr id="5" name="Rectangle 4">
            <a:extLst>
              <a:ext uri="{FF2B5EF4-FFF2-40B4-BE49-F238E27FC236}">
                <a16:creationId xmlns:a16="http://schemas.microsoft.com/office/drawing/2014/main" id="{979F9DAD-F6B0-4ECC-8632-4B5E050986A8}"/>
              </a:ext>
              <a:ext uri="{C183D7F6-B498-43B3-948B-1728B52AA6E4}">
                <adec:decorative xmlns:adec="http://schemas.microsoft.com/office/drawing/2017/decorative" val="1"/>
              </a:ext>
            </a:extLst>
          </p:cNvPr>
          <p:cNvSpPr/>
          <p:nvPr/>
        </p:nvSpPr>
        <p:spPr>
          <a:xfrm>
            <a:off x="1893288" y="1922225"/>
            <a:ext cx="5357425" cy="3013552"/>
          </a:xfrm>
          <a:prstGeom prst="rect">
            <a:avLst/>
          </a:prstGeom>
          <a:gradFill>
            <a:gsLst>
              <a:gs pos="0">
                <a:srgbClr val="01023B">
                  <a:alpha val="70000"/>
                </a:srgbClr>
              </a:gs>
              <a:gs pos="100000">
                <a:srgbClr val="E99757">
                  <a:lumMod val="97000"/>
                  <a:lumOff val="3000"/>
                  <a:alpha val="70000"/>
                </a:srgbClr>
              </a:gs>
              <a:gs pos="50000">
                <a:srgbClr val="A53F52">
                  <a:alpha val="70000"/>
                </a:srgb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91" dirty="0"/>
          </a:p>
        </p:txBody>
      </p:sp>
      <p:sp>
        <p:nvSpPr>
          <p:cNvPr id="6" name="Title 5">
            <a:extLst>
              <a:ext uri="{FF2B5EF4-FFF2-40B4-BE49-F238E27FC236}">
                <a16:creationId xmlns:a16="http://schemas.microsoft.com/office/drawing/2014/main" id="{4F7706BE-EF2E-459C-8778-01DDD354C634}"/>
              </a:ext>
            </a:extLst>
          </p:cNvPr>
          <p:cNvSpPr>
            <a:spLocks noGrp="1"/>
          </p:cNvSpPr>
          <p:nvPr>
            <p:ph type="title"/>
          </p:nvPr>
        </p:nvSpPr>
        <p:spPr>
          <a:xfrm>
            <a:off x="2201922" y="2259338"/>
            <a:ext cx="4740156" cy="830649"/>
          </a:xfrm>
        </p:spPr>
        <p:txBody>
          <a:bodyPr>
            <a:noAutofit/>
          </a:bodyPr>
          <a:lstStyle/>
          <a:p>
            <a:r>
              <a:rPr lang="en-US" sz="3750" dirty="0"/>
              <a:t>AN APOCALYPTIC </a:t>
            </a:r>
            <a:br>
              <a:rPr lang="en-US" sz="3750" dirty="0"/>
            </a:br>
            <a:r>
              <a:rPr lang="en-US" sz="3750" dirty="0"/>
              <a:t>WORLD VIEW</a:t>
            </a:r>
          </a:p>
        </p:txBody>
      </p:sp>
      <p:sp>
        <p:nvSpPr>
          <p:cNvPr id="7" name="Text Placeholder 6">
            <a:extLst>
              <a:ext uri="{FF2B5EF4-FFF2-40B4-BE49-F238E27FC236}">
                <a16:creationId xmlns:a16="http://schemas.microsoft.com/office/drawing/2014/main" id="{5D865526-EC39-4780-A2A8-274A80A5C19B}"/>
              </a:ext>
            </a:extLst>
          </p:cNvPr>
          <p:cNvSpPr>
            <a:spLocks noGrp="1"/>
          </p:cNvSpPr>
          <p:nvPr>
            <p:ph type="body" idx="1"/>
          </p:nvPr>
        </p:nvSpPr>
        <p:spPr>
          <a:xfrm>
            <a:off x="2567927" y="3830319"/>
            <a:ext cx="4113973" cy="830649"/>
          </a:xfrm>
        </p:spPr>
        <p:txBody>
          <a:bodyPr>
            <a:noAutofit/>
          </a:bodyPr>
          <a:lstStyle/>
          <a:p>
            <a:pPr>
              <a:lnSpc>
                <a:spcPct val="90000"/>
              </a:lnSpc>
              <a:spcBef>
                <a:spcPts val="156"/>
              </a:spcBef>
            </a:pPr>
            <a:r>
              <a:rPr lang="en-US" sz="1875" dirty="0">
                <a:latin typeface="Calibri Light" panose="020F0302020204030204" pitchFamily="34" charset="0"/>
                <a:cs typeface="Calibri Light" panose="020F0302020204030204" pitchFamily="34" charset="0"/>
              </a:rPr>
              <a:t>JoLynn Gower</a:t>
            </a:r>
          </a:p>
          <a:p>
            <a:pPr>
              <a:lnSpc>
                <a:spcPct val="90000"/>
              </a:lnSpc>
              <a:spcBef>
                <a:spcPts val="156"/>
              </a:spcBef>
            </a:pPr>
            <a:r>
              <a:rPr lang="en-US" sz="1875" dirty="0">
                <a:latin typeface="Calibri Light" panose="020F0302020204030204" pitchFamily="34" charset="0"/>
                <a:cs typeface="Calibri Light" panose="020F0302020204030204" pitchFamily="34" charset="0"/>
              </a:rPr>
              <a:t>Fall 2020    LESSON 8</a:t>
            </a:r>
          </a:p>
          <a:p>
            <a:pPr>
              <a:lnSpc>
                <a:spcPct val="90000"/>
              </a:lnSpc>
              <a:spcBef>
                <a:spcPts val="156"/>
              </a:spcBef>
            </a:pPr>
            <a:r>
              <a:rPr lang="en-US" sz="1875" dirty="0">
                <a:latin typeface="Calibri Light" panose="020F0302020204030204" pitchFamily="34" charset="0"/>
                <a:cs typeface="Calibri Light" panose="020F0302020204030204" pitchFamily="34" charset="0"/>
              </a:rPr>
              <a:t>217-493-6151</a:t>
            </a:r>
          </a:p>
          <a:p>
            <a:pPr>
              <a:lnSpc>
                <a:spcPct val="90000"/>
              </a:lnSpc>
              <a:spcBef>
                <a:spcPts val="156"/>
              </a:spcBef>
            </a:pPr>
            <a:r>
              <a:rPr lang="en-US" sz="1875" dirty="0">
                <a:latin typeface="Calibri Light" panose="020F0302020204030204" pitchFamily="34" charset="0"/>
                <a:cs typeface="Calibri Light" panose="020F0302020204030204" pitchFamily="34" charset="0"/>
              </a:rPr>
              <a:t>jgower@guardingthetruth.org</a:t>
            </a:r>
          </a:p>
          <a:p>
            <a:pPr>
              <a:lnSpc>
                <a:spcPct val="90000"/>
              </a:lnSpc>
              <a:spcBef>
                <a:spcPts val="156"/>
              </a:spcBef>
            </a:pPr>
            <a:endParaRPr lang="en-US" sz="1875" dirty="0">
              <a:latin typeface="Calibri Light" panose="020F0302020204030204" pitchFamily="34" charset="0"/>
              <a:cs typeface="Calibri Light" panose="020F0302020204030204" pitchFamily="34" charset="0"/>
            </a:endParaRPr>
          </a:p>
          <a:p>
            <a:endParaRPr lang="en-US" sz="1875" dirty="0"/>
          </a:p>
        </p:txBody>
      </p:sp>
    </p:spTree>
    <p:extLst>
      <p:ext uri="{BB962C8B-B14F-4D97-AF65-F5344CB8AC3E}">
        <p14:creationId xmlns:p14="http://schemas.microsoft.com/office/powerpoint/2010/main" val="11020454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 PROSTITUTE AND THE BEAST</a:t>
            </a:r>
          </a:p>
        </p:txBody>
      </p:sp>
      <p:sp>
        <p:nvSpPr>
          <p:cNvPr id="3" name="Content Placeholder 2"/>
          <p:cNvSpPr>
            <a:spLocks noGrp="1"/>
          </p:cNvSpPr>
          <p:nvPr>
            <p:ph idx="1"/>
          </p:nvPr>
        </p:nvSpPr>
        <p:spPr>
          <a:xfrm>
            <a:off x="-1" y="1020417"/>
            <a:ext cx="9144000" cy="5837583"/>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17:3-5 </a:t>
            </a:r>
            <a:r>
              <a:rPr lang="en-US" dirty="0">
                <a:solidFill>
                  <a:srgbClr val="663300"/>
                </a:solidFill>
              </a:rPr>
              <a:t>And he carried me away in the Spirit into a wilderness; and I saw a woman sitting on a scarlet beast, full of blasphemous names, having seven heads and ten horns. The woman was clothed in purple and scarlet, and adorned with gold and precious stones and pearls, having in her hand a gold cup full of abominations and of the unclean things of her immorality, and on her forehead a name </a:t>
            </a:r>
            <a:r>
              <a:rPr lang="en-US" i="1" dirty="0">
                <a:solidFill>
                  <a:srgbClr val="663300"/>
                </a:solidFill>
              </a:rPr>
              <a:t>was</a:t>
            </a:r>
            <a:r>
              <a:rPr lang="en-US" dirty="0">
                <a:solidFill>
                  <a:srgbClr val="663300"/>
                </a:solidFill>
              </a:rPr>
              <a:t> written, a mystery</a:t>
            </a:r>
            <a:r>
              <a:rPr lang="en-US" sz="2600" b="1" dirty="0">
                <a:solidFill>
                  <a:srgbClr val="663300"/>
                </a:solidFill>
              </a:rPr>
              <a:t>, "BABYLON THE GREAT, THE MOTHER OF HARLOTS AND THE ABOMINATIONS OF THE EARTH" </a:t>
            </a:r>
          </a:p>
          <a:p>
            <a:pPr>
              <a:lnSpc>
                <a:spcPct val="88000"/>
              </a:lnSpc>
              <a:spcBef>
                <a:spcPts val="0"/>
              </a:spcBef>
            </a:pPr>
            <a:r>
              <a:rPr lang="en-US" b="1" dirty="0">
                <a:solidFill>
                  <a:srgbClr val="663300"/>
                </a:solidFill>
              </a:rPr>
              <a:t>Revelation 17:8 </a:t>
            </a:r>
            <a:r>
              <a:rPr lang="en-US" dirty="0">
                <a:solidFill>
                  <a:srgbClr val="663300"/>
                </a:solidFill>
              </a:rPr>
              <a:t>"The beast that you saw was, and is not, and is about to come up out of the abyss and go to destruction. And those who dwell on the earth, whose name has not been written in the book of life from the foundation of the world, will wonder…</a:t>
            </a:r>
            <a:br>
              <a:rPr lang="en-US" dirty="0">
                <a:solidFill>
                  <a:srgbClr val="663300"/>
                </a:solidFill>
              </a:rPr>
            </a:br>
            <a:endParaRPr lang="en-US" b="1" dirty="0">
              <a:solidFill>
                <a:srgbClr val="663300"/>
              </a:solidFill>
            </a:endParaRPr>
          </a:p>
        </p:txBody>
      </p:sp>
    </p:spTree>
    <p:extLst>
      <p:ext uri="{BB962C8B-B14F-4D97-AF65-F5344CB8AC3E}">
        <p14:creationId xmlns:p14="http://schemas.microsoft.com/office/powerpoint/2010/main" val="477134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a:extLst>
              <a:ext uri="{FF2B5EF4-FFF2-40B4-BE49-F238E27FC236}">
                <a16:creationId xmlns:a16="http://schemas.microsoft.com/office/drawing/2014/main" id="{B46BD3E9-C596-457A-83AD-72F9E4262069}"/>
              </a:ext>
            </a:extLst>
          </p:cNvPr>
          <p:cNvSpPr>
            <a:spLocks noGrp="1" noChangeArrowheads="1"/>
          </p:cNvSpPr>
          <p:nvPr>
            <p:ph type="title"/>
          </p:nvPr>
        </p:nvSpPr>
        <p:spPr>
          <a:xfrm>
            <a:off x="0" y="0"/>
            <a:ext cx="9144000" cy="1151334"/>
          </a:xfrm>
        </p:spPr>
        <p:txBody>
          <a:bodyPr>
            <a:normAutofit/>
          </a:bodyPr>
          <a:lstStyle/>
          <a:p>
            <a:r>
              <a:rPr lang="en-US" altLang="en-US" sz="4500" dirty="0">
                <a:solidFill>
                  <a:srgbClr val="663300"/>
                </a:solidFill>
              </a:rPr>
              <a:t>TERRA COTTA IMAGES OF ISHTAR</a:t>
            </a:r>
          </a:p>
        </p:txBody>
      </p:sp>
      <p:pic>
        <p:nvPicPr>
          <p:cNvPr id="29699" name="Content Placeholder 4">
            <a:extLst>
              <a:ext uri="{FF2B5EF4-FFF2-40B4-BE49-F238E27FC236}">
                <a16:creationId xmlns:a16="http://schemas.microsoft.com/office/drawing/2014/main" id="{C65E27FB-02CB-4227-9DE9-C65FFAFDB8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47625" y="1500395"/>
            <a:ext cx="1569244" cy="3486150"/>
          </a:xfrm>
        </p:spPr>
      </p:pic>
      <p:pic>
        <p:nvPicPr>
          <p:cNvPr id="29700" name="Picture 6">
            <a:extLst>
              <a:ext uri="{FF2B5EF4-FFF2-40B4-BE49-F238E27FC236}">
                <a16:creationId xmlns:a16="http://schemas.microsoft.com/office/drawing/2014/main" id="{7CA4B6CB-2FEF-4E40-B3B3-14226128D4E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b="7576"/>
          <a:stretch>
            <a:fillRect/>
          </a:stretch>
        </p:blipFill>
        <p:spPr bwMode="auto">
          <a:xfrm>
            <a:off x="3204076" y="1151334"/>
            <a:ext cx="2399110" cy="3486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701" name="TextBox 7">
            <a:extLst>
              <a:ext uri="{FF2B5EF4-FFF2-40B4-BE49-F238E27FC236}">
                <a16:creationId xmlns:a16="http://schemas.microsoft.com/office/drawing/2014/main" id="{F80553EC-78D8-4BE9-A37D-0983F9301E36}"/>
              </a:ext>
            </a:extLst>
          </p:cNvPr>
          <p:cNvSpPr txBox="1">
            <a:spLocks noChangeArrowheads="1"/>
          </p:cNvSpPr>
          <p:nvPr/>
        </p:nvSpPr>
        <p:spPr bwMode="auto">
          <a:xfrm>
            <a:off x="5715208" y="2117190"/>
            <a:ext cx="351094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r>
              <a:rPr lang="en-US" altLang="en-US" sz="2400" dirty="0">
                <a:solidFill>
                  <a:srgbClr val="663300"/>
                </a:solidFill>
              </a:rPr>
              <a:t>Ishtar, goddess of Babylon; clothed in red and purple; wearing pearls and golden arm rings; holding a gold cup or sometimes a gold cup, a purple fabric, and the scepter of the moon god, Sin. (crescent moon and star)</a:t>
            </a:r>
          </a:p>
        </p:txBody>
      </p:sp>
      <p:pic>
        <p:nvPicPr>
          <p:cNvPr id="3" name="Picture 2">
            <a:extLst>
              <a:ext uri="{FF2B5EF4-FFF2-40B4-BE49-F238E27FC236}">
                <a16:creationId xmlns:a16="http://schemas.microsoft.com/office/drawing/2014/main" id="{AF037E22-90E8-494B-95EC-B2278B0345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8553" y="4016207"/>
            <a:ext cx="1333500" cy="2616200"/>
          </a:xfrm>
          <a:prstGeom prst="rect">
            <a:avLst/>
          </a:prstGeom>
          <a:ln w="76200">
            <a:solidFill>
              <a:schemeClr val="accent2">
                <a:lumMod val="50000"/>
              </a:schemeClr>
            </a:solid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71C84D-1610-4B2A-849D-A6806A2869ED}"/>
              </a:ext>
            </a:extLst>
          </p:cNvPr>
          <p:cNvSpPr>
            <a:spLocks noGrp="1"/>
          </p:cNvSpPr>
          <p:nvPr>
            <p:ph type="title"/>
          </p:nvPr>
        </p:nvSpPr>
        <p:spPr>
          <a:xfrm>
            <a:off x="2381" y="115130"/>
            <a:ext cx="9141619" cy="914399"/>
          </a:xfrm>
        </p:spPr>
        <p:txBody>
          <a:bodyPr/>
          <a:lstStyle/>
          <a:p>
            <a:r>
              <a:rPr lang="en-US" dirty="0">
                <a:solidFill>
                  <a:srgbClr val="663300"/>
                </a:solidFill>
              </a:rPr>
              <a:t>EU POSTER</a:t>
            </a:r>
          </a:p>
        </p:txBody>
      </p:sp>
      <p:pic>
        <p:nvPicPr>
          <p:cNvPr id="8" name="Picture 7">
            <a:extLst>
              <a:ext uri="{FF2B5EF4-FFF2-40B4-BE49-F238E27FC236}">
                <a16:creationId xmlns:a16="http://schemas.microsoft.com/office/drawing/2014/main" id="{2F8B99D6-2F8F-4728-B761-60B55E1280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655365" y="1642442"/>
            <a:ext cx="2914650" cy="3974523"/>
          </a:xfrm>
          <a:prstGeom prst="rect">
            <a:avLst/>
          </a:prstGeom>
        </p:spPr>
      </p:pic>
      <p:pic>
        <p:nvPicPr>
          <p:cNvPr id="10" name="Content Placeholder 9">
            <a:extLst>
              <a:ext uri="{FF2B5EF4-FFF2-40B4-BE49-F238E27FC236}">
                <a16:creationId xmlns:a16="http://schemas.microsoft.com/office/drawing/2014/main" id="{B504A8B6-2317-4DA5-8F7F-4A79523F5909}"/>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96907" y="1642442"/>
            <a:ext cx="5492903" cy="3985406"/>
          </a:xfrm>
        </p:spPr>
      </p:pic>
    </p:spTree>
    <p:extLst>
      <p:ext uri="{BB962C8B-B14F-4D97-AF65-F5344CB8AC3E}">
        <p14:creationId xmlns:p14="http://schemas.microsoft.com/office/powerpoint/2010/main" val="9331204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428A8-69A8-4BA2-9864-1BC555CCA470}"/>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4F2DFBEA-6252-406B-96CE-35373F68EB7D}"/>
              </a:ext>
            </a:extLst>
          </p:cNvPr>
          <p:cNvSpPr>
            <a:spLocks noGrp="1"/>
          </p:cNvSpPr>
          <p:nvPr>
            <p:ph type="subTitle" idx="1"/>
          </p:nvPr>
        </p:nvSpPr>
        <p:spPr>
          <a:xfrm>
            <a:off x="1600200" y="3679404"/>
            <a:ext cx="6858000" cy="1655762"/>
          </a:xfrm>
        </p:spPr>
        <p:txBody>
          <a:bodyPr/>
          <a:lstStyle/>
          <a:p>
            <a:endParaRPr lang="en-US" dirty="0"/>
          </a:p>
        </p:txBody>
      </p:sp>
      <p:pic>
        <p:nvPicPr>
          <p:cNvPr id="4" name="Content Placeholder 4">
            <a:extLst>
              <a:ext uri="{FF2B5EF4-FFF2-40B4-BE49-F238E27FC236}">
                <a16:creationId xmlns:a16="http://schemas.microsoft.com/office/drawing/2014/main" id="{977ECEA2-B0AC-4CD2-8578-D1AADA54486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9759" y="844068"/>
            <a:ext cx="8172449" cy="3650146"/>
          </a:xfrm>
          <a:prstGeom prst="rect">
            <a:avLst/>
          </a:prstGeom>
        </p:spPr>
      </p:pic>
      <p:pic>
        <p:nvPicPr>
          <p:cNvPr id="7" name="Picture 6">
            <a:extLst>
              <a:ext uri="{FF2B5EF4-FFF2-40B4-BE49-F238E27FC236}">
                <a16:creationId xmlns:a16="http://schemas.microsoft.com/office/drawing/2014/main" id="{B9E226CA-76C3-4F88-9BFE-341F98486C0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6659" y="4010114"/>
            <a:ext cx="3975376" cy="2847886"/>
          </a:xfrm>
          <a:prstGeom prst="rect">
            <a:avLst/>
          </a:prstGeom>
          <a:ln w="76200">
            <a:solidFill>
              <a:schemeClr val="tx1"/>
            </a:solidFill>
          </a:ln>
        </p:spPr>
      </p:pic>
      <p:sp>
        <p:nvSpPr>
          <p:cNvPr id="5" name="TextBox 4">
            <a:extLst>
              <a:ext uri="{FF2B5EF4-FFF2-40B4-BE49-F238E27FC236}">
                <a16:creationId xmlns:a16="http://schemas.microsoft.com/office/drawing/2014/main" id="{26F0711B-0D86-4E8A-8D96-6B84C1DB1657}"/>
              </a:ext>
            </a:extLst>
          </p:cNvPr>
          <p:cNvSpPr txBox="1"/>
          <p:nvPr/>
        </p:nvSpPr>
        <p:spPr>
          <a:xfrm>
            <a:off x="1868556" y="0"/>
            <a:ext cx="4694234" cy="830997"/>
          </a:xfrm>
          <a:prstGeom prst="rect">
            <a:avLst/>
          </a:prstGeom>
          <a:noFill/>
        </p:spPr>
        <p:txBody>
          <a:bodyPr wrap="none" rtlCol="0">
            <a:spAutoFit/>
          </a:bodyPr>
          <a:lstStyle/>
          <a:p>
            <a:r>
              <a:rPr lang="en-US" sz="4800" dirty="0">
                <a:solidFill>
                  <a:srgbClr val="663300"/>
                </a:solidFill>
                <a:latin typeface="Tahoma" panose="020B0604030504040204" pitchFamily="34" charset="0"/>
                <a:ea typeface="Tahoma" panose="020B0604030504040204" pitchFamily="34" charset="0"/>
                <a:cs typeface="Tahoma" panose="020B0604030504040204" pitchFamily="34" charset="0"/>
              </a:rPr>
              <a:t>EU PARLIAMENT</a:t>
            </a:r>
          </a:p>
        </p:txBody>
      </p:sp>
    </p:spTree>
    <p:extLst>
      <p:ext uri="{BB962C8B-B14F-4D97-AF65-F5344CB8AC3E}">
        <p14:creationId xmlns:p14="http://schemas.microsoft.com/office/powerpoint/2010/main" val="387000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20418"/>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HEADS</a:t>
            </a:r>
          </a:p>
        </p:txBody>
      </p:sp>
      <p:sp>
        <p:nvSpPr>
          <p:cNvPr id="3" name="Content Placeholder 2"/>
          <p:cNvSpPr>
            <a:spLocks noGrp="1"/>
          </p:cNvSpPr>
          <p:nvPr>
            <p:ph idx="1"/>
          </p:nvPr>
        </p:nvSpPr>
        <p:spPr>
          <a:xfrm>
            <a:off x="-1" y="861391"/>
            <a:ext cx="9143999" cy="59966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marL="0" indent="0">
              <a:lnSpc>
                <a:spcPct val="88000"/>
              </a:lnSpc>
              <a:spcBef>
                <a:spcPts val="0"/>
              </a:spcBef>
              <a:buNone/>
            </a:pPr>
            <a:r>
              <a:rPr lang="en-US" b="1" dirty="0">
                <a:solidFill>
                  <a:srgbClr val="663300"/>
                </a:solidFill>
              </a:rPr>
              <a:t>Revelation 17:9-11 </a:t>
            </a:r>
            <a:r>
              <a:rPr lang="en-US" dirty="0">
                <a:solidFill>
                  <a:srgbClr val="663300"/>
                </a:solidFill>
              </a:rPr>
              <a:t>"Here is the mind which has wisdom. The seven heads are seven mountains on which the woman sits, and they are seven kings; five have fallen, one is, the other has not yet come; and when he comes, he must remain a little while. The beast which was and is not, is himself also an eighth and is </a:t>
            </a:r>
            <a:r>
              <a:rPr lang="en-US" i="1" dirty="0">
                <a:solidFill>
                  <a:srgbClr val="663300"/>
                </a:solidFill>
              </a:rPr>
              <a:t>one</a:t>
            </a:r>
            <a:r>
              <a:rPr lang="en-US" dirty="0">
                <a:solidFill>
                  <a:srgbClr val="663300"/>
                </a:solidFill>
              </a:rPr>
              <a:t> of the seven, and he goes to destruction. </a:t>
            </a:r>
          </a:p>
          <a:p>
            <a:pPr>
              <a:lnSpc>
                <a:spcPct val="88000"/>
              </a:lnSpc>
              <a:spcBef>
                <a:spcPts val="0"/>
              </a:spcBef>
            </a:pPr>
            <a:r>
              <a:rPr lang="en-US" dirty="0">
                <a:solidFill>
                  <a:srgbClr val="663300"/>
                </a:solidFill>
              </a:rPr>
              <a:t>At the time John was writing:</a:t>
            </a:r>
          </a:p>
          <a:p>
            <a:pPr marL="0" indent="0">
              <a:lnSpc>
                <a:spcPct val="88000"/>
              </a:lnSpc>
              <a:spcBef>
                <a:spcPts val="0"/>
              </a:spcBef>
              <a:buNone/>
            </a:pPr>
            <a:r>
              <a:rPr lang="en-US" dirty="0">
                <a:solidFill>
                  <a:srgbClr val="663300"/>
                </a:solidFill>
              </a:rPr>
              <a:t>    </a:t>
            </a:r>
            <a:r>
              <a:rPr lang="en-US" b="1" dirty="0">
                <a:solidFill>
                  <a:srgbClr val="663300"/>
                </a:solidFill>
              </a:rPr>
              <a:t>FALLEN:  </a:t>
            </a:r>
            <a:r>
              <a:rPr lang="en-US" dirty="0">
                <a:solidFill>
                  <a:srgbClr val="663300"/>
                </a:solidFill>
              </a:rPr>
              <a:t>Egypt, Assyria, Babylon, </a:t>
            </a:r>
            <a:r>
              <a:rPr lang="en-US" dirty="0" err="1">
                <a:solidFill>
                  <a:srgbClr val="663300"/>
                </a:solidFill>
              </a:rPr>
              <a:t>Medo</a:t>
            </a:r>
            <a:r>
              <a:rPr lang="en-US" dirty="0">
                <a:solidFill>
                  <a:srgbClr val="663300"/>
                </a:solidFill>
              </a:rPr>
              <a:t>-Persia, </a:t>
            </a:r>
          </a:p>
          <a:p>
            <a:pPr marL="0" indent="0">
              <a:lnSpc>
                <a:spcPct val="88000"/>
              </a:lnSpc>
              <a:spcBef>
                <a:spcPts val="0"/>
              </a:spcBef>
              <a:buNone/>
            </a:pPr>
            <a:r>
              <a:rPr lang="en-US" dirty="0">
                <a:solidFill>
                  <a:srgbClr val="663300"/>
                </a:solidFill>
              </a:rPr>
              <a:t>                  Greece</a:t>
            </a:r>
          </a:p>
          <a:p>
            <a:pPr marL="0" indent="0">
              <a:lnSpc>
                <a:spcPct val="88000"/>
              </a:lnSpc>
              <a:spcBef>
                <a:spcPts val="0"/>
              </a:spcBef>
              <a:buNone/>
            </a:pPr>
            <a:r>
              <a:rPr lang="en-US" b="1" dirty="0">
                <a:solidFill>
                  <a:srgbClr val="663300"/>
                </a:solidFill>
              </a:rPr>
              <a:t>    IS: </a:t>
            </a:r>
            <a:r>
              <a:rPr lang="en-US" dirty="0">
                <a:solidFill>
                  <a:srgbClr val="663300"/>
                </a:solidFill>
              </a:rPr>
              <a:t>Rome</a:t>
            </a:r>
          </a:p>
          <a:p>
            <a:pPr marL="0" indent="0">
              <a:lnSpc>
                <a:spcPct val="88000"/>
              </a:lnSpc>
              <a:spcBef>
                <a:spcPts val="0"/>
              </a:spcBef>
              <a:buNone/>
            </a:pPr>
            <a:r>
              <a:rPr lang="en-US" dirty="0">
                <a:solidFill>
                  <a:srgbClr val="663300"/>
                </a:solidFill>
              </a:rPr>
              <a:t>  </a:t>
            </a:r>
            <a:r>
              <a:rPr lang="en-US" sz="1800" dirty="0">
                <a:solidFill>
                  <a:srgbClr val="663300"/>
                </a:solidFill>
              </a:rPr>
              <a:t> </a:t>
            </a:r>
            <a:r>
              <a:rPr lang="en-US" dirty="0">
                <a:solidFill>
                  <a:srgbClr val="663300"/>
                </a:solidFill>
              </a:rPr>
              <a:t> </a:t>
            </a:r>
            <a:r>
              <a:rPr lang="en-US" b="1" dirty="0">
                <a:solidFill>
                  <a:srgbClr val="663300"/>
                </a:solidFill>
              </a:rPr>
              <a:t>TO COME: </a:t>
            </a:r>
            <a:r>
              <a:rPr lang="en-US" dirty="0">
                <a:solidFill>
                  <a:srgbClr val="663300"/>
                </a:solidFill>
              </a:rPr>
              <a:t>Ten king federation rising out of Rome</a:t>
            </a:r>
          </a:p>
          <a:p>
            <a:pPr>
              <a:lnSpc>
                <a:spcPct val="88000"/>
              </a:lnSpc>
              <a:spcBef>
                <a:spcPts val="0"/>
              </a:spcBef>
            </a:pPr>
            <a:r>
              <a:rPr lang="en-US" dirty="0">
                <a:solidFill>
                  <a:srgbClr val="663300"/>
                </a:solidFill>
              </a:rPr>
              <a:t>The empowerment behind the Antichrist was previously empowering one of the seven</a:t>
            </a:r>
          </a:p>
          <a:p>
            <a:pPr>
              <a:lnSpc>
                <a:spcPct val="88000"/>
              </a:lnSpc>
              <a:spcBef>
                <a:spcPts val="0"/>
              </a:spcBef>
            </a:pPr>
            <a:r>
              <a:rPr lang="en-US" dirty="0">
                <a:solidFill>
                  <a:srgbClr val="663300"/>
                </a:solidFill>
              </a:rPr>
              <a:t>Babylon???</a:t>
            </a:r>
          </a:p>
          <a:p>
            <a:pPr marL="0" indent="0">
              <a:lnSpc>
                <a:spcPct val="88000"/>
              </a:lnSpc>
              <a:spcBef>
                <a:spcPts val="0"/>
              </a:spcBef>
              <a:buNone/>
            </a:pPr>
            <a:endParaRPr lang="en-US" b="1" dirty="0">
              <a:solidFill>
                <a:srgbClr val="663300"/>
              </a:solidFill>
            </a:endParaRPr>
          </a:p>
        </p:txBody>
      </p:sp>
    </p:spTree>
    <p:extLst>
      <p:ext uri="{BB962C8B-B14F-4D97-AF65-F5344CB8AC3E}">
        <p14:creationId xmlns:p14="http://schemas.microsoft.com/office/powerpoint/2010/main" val="40520882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THE HORNS</a:t>
            </a:r>
          </a:p>
        </p:txBody>
      </p:sp>
      <p:sp>
        <p:nvSpPr>
          <p:cNvPr id="3" name="Content Placeholder 2"/>
          <p:cNvSpPr>
            <a:spLocks noGrp="1"/>
          </p:cNvSpPr>
          <p:nvPr>
            <p:ph idx="1"/>
          </p:nvPr>
        </p:nvSpPr>
        <p:spPr>
          <a:xfrm>
            <a:off x="0" y="887896"/>
            <a:ext cx="9236765" cy="59701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92000"/>
              </a:lnSpc>
              <a:spcBef>
                <a:spcPts val="400"/>
              </a:spcBef>
            </a:pPr>
            <a:r>
              <a:rPr lang="en-US" b="1" dirty="0">
                <a:solidFill>
                  <a:srgbClr val="663300"/>
                </a:solidFill>
              </a:rPr>
              <a:t>Revelation 17:12-14 </a:t>
            </a:r>
            <a:r>
              <a:rPr lang="en-US" dirty="0">
                <a:solidFill>
                  <a:srgbClr val="663300"/>
                </a:solidFill>
              </a:rPr>
              <a:t>"The ten horns which you saw are ten kings who have not yet received a kingdom, but they receive authority as kings with the beast for one hour. These have one purpose, and they give their power and authority to the beast. These will wage war against the Lamb, and the Lamb will overcome them, because He is Lord of lords and King of kings, and those who are with Him </a:t>
            </a:r>
            <a:r>
              <a:rPr lang="en-US" i="1" dirty="0">
                <a:solidFill>
                  <a:srgbClr val="663300"/>
                </a:solidFill>
              </a:rPr>
              <a:t>are the</a:t>
            </a:r>
            <a:r>
              <a:rPr lang="en-US" dirty="0">
                <a:solidFill>
                  <a:srgbClr val="663300"/>
                </a:solidFill>
              </a:rPr>
              <a:t> called and chosen and faithful." </a:t>
            </a:r>
          </a:p>
          <a:p>
            <a:pPr>
              <a:lnSpc>
                <a:spcPct val="92000"/>
              </a:lnSpc>
              <a:spcBef>
                <a:spcPts val="400"/>
              </a:spcBef>
            </a:pPr>
            <a:r>
              <a:rPr lang="en-US" dirty="0">
                <a:solidFill>
                  <a:srgbClr val="663300"/>
                </a:solidFill>
              </a:rPr>
              <a:t>Daniel spoke of these kings in Daniel 7:24; the kings were rising out of the former Roman Empire</a:t>
            </a:r>
          </a:p>
          <a:p>
            <a:pPr>
              <a:lnSpc>
                <a:spcPct val="92000"/>
              </a:lnSpc>
              <a:spcBef>
                <a:spcPts val="400"/>
              </a:spcBef>
            </a:pPr>
            <a:r>
              <a:rPr lang="en-US" dirty="0">
                <a:solidFill>
                  <a:srgbClr val="663300"/>
                </a:solidFill>
              </a:rPr>
              <a:t>The antichrist was rising up to subdue 3 of them leaving 7 with himself an 8</a:t>
            </a:r>
            <a:r>
              <a:rPr lang="en-US" baseline="30000" dirty="0">
                <a:solidFill>
                  <a:srgbClr val="663300"/>
                </a:solidFill>
              </a:rPr>
              <a:t>th</a:t>
            </a:r>
            <a:endParaRPr lang="en-US" dirty="0">
              <a:solidFill>
                <a:srgbClr val="663300"/>
              </a:solidFill>
            </a:endParaRPr>
          </a:p>
          <a:p>
            <a:pPr>
              <a:lnSpc>
                <a:spcPct val="92000"/>
              </a:lnSpc>
              <a:spcBef>
                <a:spcPts val="400"/>
              </a:spcBef>
            </a:pPr>
            <a:r>
              <a:rPr lang="en-US" dirty="0">
                <a:solidFill>
                  <a:srgbClr val="663300"/>
                </a:solidFill>
              </a:rPr>
              <a:t>He will make alterations in times and law </a:t>
            </a:r>
            <a:r>
              <a:rPr lang="en-US">
                <a:solidFill>
                  <a:srgbClr val="663300"/>
                </a:solidFill>
              </a:rPr>
              <a:t>for 3 ½ years</a:t>
            </a:r>
            <a:endParaRPr lang="en-US" dirty="0">
              <a:solidFill>
                <a:srgbClr val="663300"/>
              </a:solidFill>
            </a:endParaRPr>
          </a:p>
        </p:txBody>
      </p:sp>
    </p:spTree>
    <p:extLst>
      <p:ext uri="{BB962C8B-B14F-4D97-AF65-F5344CB8AC3E}">
        <p14:creationId xmlns:p14="http://schemas.microsoft.com/office/powerpoint/2010/main" val="12362390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851440-7336-4971-877F-E513EF668CB9}"/>
              </a:ext>
            </a:extLst>
          </p:cNvPr>
          <p:cNvSpPr>
            <a:spLocks noGrp="1"/>
          </p:cNvSpPr>
          <p:nvPr>
            <p:ph type="title"/>
          </p:nvPr>
        </p:nvSpPr>
        <p:spPr/>
        <p:txBody>
          <a:bodyPr/>
          <a:lstStyle/>
          <a:p>
            <a:endParaRPr lang="en-US"/>
          </a:p>
        </p:txBody>
      </p:sp>
      <p:pic>
        <p:nvPicPr>
          <p:cNvPr id="5" name="Content Placeholder 4">
            <a:extLst>
              <a:ext uri="{FF2B5EF4-FFF2-40B4-BE49-F238E27FC236}">
                <a16:creationId xmlns:a16="http://schemas.microsoft.com/office/drawing/2014/main" id="{55642A7D-09E9-4DD1-966F-6559D02BA4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74358" y="265043"/>
            <a:ext cx="4899225" cy="6592957"/>
          </a:xfrm>
        </p:spPr>
      </p:pic>
    </p:spTree>
    <p:extLst>
      <p:ext uri="{BB962C8B-B14F-4D97-AF65-F5344CB8AC3E}">
        <p14:creationId xmlns:p14="http://schemas.microsoft.com/office/powerpoint/2010/main" val="24722874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VERSE FOR THE JOURNEY</a:t>
            </a:r>
          </a:p>
        </p:txBody>
      </p:sp>
      <p:sp>
        <p:nvSpPr>
          <p:cNvPr id="3" name="Content Placeholder 2"/>
          <p:cNvSpPr>
            <a:spLocks noGrp="1"/>
          </p:cNvSpPr>
          <p:nvPr>
            <p:ph idx="1"/>
          </p:nvPr>
        </p:nvSpPr>
        <p:spPr>
          <a:xfrm>
            <a:off x="-1" y="1201782"/>
            <a:ext cx="9143999" cy="565621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buFont typeface="Wingdings" panose="05000000000000000000" pitchFamily="2" charset="2"/>
              <a:buChar char="Ø"/>
            </a:pPr>
            <a:r>
              <a:rPr lang="en-US" b="1" dirty="0">
                <a:solidFill>
                  <a:srgbClr val="663300"/>
                </a:solidFill>
              </a:rPr>
              <a:t>2 Peter 3:11-13 </a:t>
            </a:r>
            <a:r>
              <a:rPr lang="en-US" baseline="30000" dirty="0">
                <a:solidFill>
                  <a:srgbClr val="663300"/>
                </a:solidFill>
              </a:rPr>
              <a:t> </a:t>
            </a:r>
            <a:r>
              <a:rPr lang="en-US" dirty="0">
                <a:solidFill>
                  <a:srgbClr val="663300"/>
                </a:solidFill>
              </a:rPr>
              <a:t> Since all these things are to be destroyed in this way, what sort of people ought you to be in holy conduct and godliness,  looking for and hastening the coming of the day of God, because of which the heavens will be destroyed by burning, and the elements will melt with intense heat!  But according to His promise we are looking for new heavens and a new earth, in which righteousness dwells. </a:t>
            </a:r>
          </a:p>
          <a:p>
            <a:pPr>
              <a:buFont typeface="Wingdings" panose="05000000000000000000" pitchFamily="2" charset="2"/>
              <a:buChar char="Ø"/>
            </a:pPr>
            <a:r>
              <a:rPr lang="en-US" dirty="0">
                <a:solidFill>
                  <a:srgbClr val="663300"/>
                </a:solidFill>
              </a:rPr>
              <a:t>Promise: </a:t>
            </a:r>
            <a:r>
              <a:rPr lang="en-US" i="1" dirty="0" err="1">
                <a:solidFill>
                  <a:srgbClr val="663300"/>
                </a:solidFill>
              </a:rPr>
              <a:t>epangelma</a:t>
            </a:r>
            <a:r>
              <a:rPr lang="en-US" i="1" dirty="0">
                <a:solidFill>
                  <a:srgbClr val="663300"/>
                </a:solidFill>
              </a:rPr>
              <a:t>: </a:t>
            </a:r>
            <a:r>
              <a:rPr lang="en-US" dirty="0">
                <a:solidFill>
                  <a:srgbClr val="663300"/>
                </a:solidFill>
              </a:rPr>
              <a:t>a self-committal</a:t>
            </a:r>
          </a:p>
          <a:p>
            <a:pPr>
              <a:buFont typeface="Wingdings" panose="05000000000000000000" pitchFamily="2" charset="2"/>
              <a:buChar char="Ø"/>
            </a:pPr>
            <a:r>
              <a:rPr lang="en-US" dirty="0">
                <a:solidFill>
                  <a:srgbClr val="663300"/>
                </a:solidFill>
              </a:rPr>
              <a:t>Before the new heavens and new earth are a reality, there is an apocalypse: destruction and damage on a catastrophic scale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VICTORY OVER THE BEAST</a:t>
            </a:r>
          </a:p>
        </p:txBody>
      </p:sp>
      <p:sp>
        <p:nvSpPr>
          <p:cNvPr id="3" name="Content Placeholder 2"/>
          <p:cNvSpPr>
            <a:spLocks noGrp="1"/>
          </p:cNvSpPr>
          <p:nvPr>
            <p:ph idx="1"/>
          </p:nvPr>
        </p:nvSpPr>
        <p:spPr>
          <a:xfrm>
            <a:off x="0" y="901149"/>
            <a:ext cx="9144000" cy="59568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6000"/>
              </a:lnSpc>
              <a:spcBef>
                <a:spcPts val="0"/>
              </a:spcBef>
            </a:pPr>
            <a:r>
              <a:rPr lang="en-US" sz="2700" b="1" dirty="0">
                <a:solidFill>
                  <a:srgbClr val="663300"/>
                </a:solidFill>
              </a:rPr>
              <a:t>Revelation </a:t>
            </a:r>
            <a:r>
              <a:rPr lang="en-US" sz="2700" b="1" spc="-150" dirty="0">
                <a:solidFill>
                  <a:srgbClr val="663300"/>
                </a:solidFill>
              </a:rPr>
              <a:t>15:1-3 </a:t>
            </a:r>
            <a:r>
              <a:rPr lang="en-US" sz="2700" spc="-150" dirty="0">
                <a:solidFill>
                  <a:srgbClr val="663300"/>
                </a:solidFill>
              </a:rPr>
              <a:t> Then I </a:t>
            </a:r>
            <a:r>
              <a:rPr lang="en-US" sz="2700" dirty="0">
                <a:solidFill>
                  <a:srgbClr val="663300"/>
                </a:solidFill>
              </a:rPr>
              <a:t>saw another sign in heaven, great and marvelous, seven </a:t>
            </a:r>
            <a:r>
              <a:rPr lang="en-US" sz="2700" spc="-150" dirty="0">
                <a:solidFill>
                  <a:srgbClr val="663300"/>
                </a:solidFill>
              </a:rPr>
              <a:t>angels who had seven </a:t>
            </a:r>
            <a:r>
              <a:rPr lang="en-US" sz="2700" dirty="0">
                <a:solidFill>
                  <a:srgbClr val="663300"/>
                </a:solidFill>
              </a:rPr>
              <a:t>plagues, </a:t>
            </a:r>
            <a:r>
              <a:rPr lang="en-US" sz="2700" i="1" dirty="0">
                <a:solidFill>
                  <a:srgbClr val="663300"/>
                </a:solidFill>
              </a:rPr>
              <a:t>which are</a:t>
            </a:r>
            <a:r>
              <a:rPr lang="en-US" sz="2700" dirty="0">
                <a:solidFill>
                  <a:srgbClr val="663300"/>
                </a:solidFill>
              </a:rPr>
              <a:t> the last, because in them the wrath of God is finished</a:t>
            </a:r>
            <a:r>
              <a:rPr lang="en-US" sz="2700" spc="-150" dirty="0">
                <a:solidFill>
                  <a:srgbClr val="663300"/>
                </a:solidFill>
              </a:rPr>
              <a:t>. I saw </a:t>
            </a:r>
            <a:r>
              <a:rPr lang="en-US" sz="2700" dirty="0">
                <a:solidFill>
                  <a:srgbClr val="663300"/>
                </a:solidFill>
              </a:rPr>
              <a:t>something like a sea of glass mixed with </a:t>
            </a:r>
            <a:r>
              <a:rPr lang="en-US" sz="2700" spc="-150" dirty="0">
                <a:solidFill>
                  <a:srgbClr val="663300"/>
                </a:solidFill>
              </a:rPr>
              <a:t>fire, and those who </a:t>
            </a:r>
            <a:r>
              <a:rPr lang="en-US" sz="2700" dirty="0">
                <a:solidFill>
                  <a:srgbClr val="663300"/>
                </a:solidFill>
              </a:rPr>
              <a:t>had been victorious over the beast and his image and the number of his name, standing on the sea of glass, holding harps of God. And they sang the song of Moses, the bond-servant of God, and the song of the Lamb, saying</a:t>
            </a:r>
            <a:r>
              <a:rPr lang="en-US" sz="2500" b="1" dirty="0">
                <a:solidFill>
                  <a:srgbClr val="663300"/>
                </a:solidFill>
              </a:rPr>
              <a:t>, "Great and marvelous are Your works, oh Lord God, the Almighty; Righteous and true are Your ways, King of the nations!</a:t>
            </a:r>
          </a:p>
          <a:p>
            <a:pPr>
              <a:lnSpc>
                <a:spcPct val="87000"/>
              </a:lnSpc>
              <a:spcBef>
                <a:spcPts val="0"/>
              </a:spcBef>
            </a:pPr>
            <a:r>
              <a:rPr lang="en-US" sz="2680" b="1" dirty="0">
                <a:solidFill>
                  <a:srgbClr val="663300"/>
                </a:solidFill>
              </a:rPr>
              <a:t>Exodus 15:1-2 </a:t>
            </a:r>
            <a:r>
              <a:rPr lang="en-US" sz="2680" dirty="0">
                <a:solidFill>
                  <a:srgbClr val="663300"/>
                </a:solidFill>
              </a:rPr>
              <a:t>Then Moses and the sons of Israel sang this song to the </a:t>
            </a:r>
            <a:r>
              <a:rPr lang="en-US" sz="2680" cap="small" dirty="0">
                <a:solidFill>
                  <a:srgbClr val="663300"/>
                </a:solidFill>
                <a:effectLst/>
              </a:rPr>
              <a:t>LORD</a:t>
            </a:r>
            <a:r>
              <a:rPr lang="en-US" sz="2680" dirty="0">
                <a:solidFill>
                  <a:srgbClr val="663300"/>
                </a:solidFill>
              </a:rPr>
              <a:t>, and said, "I will sing to the </a:t>
            </a:r>
            <a:r>
              <a:rPr lang="en-US" sz="2680" cap="small" dirty="0">
                <a:solidFill>
                  <a:srgbClr val="663300"/>
                </a:solidFill>
                <a:effectLst/>
              </a:rPr>
              <a:t>LORD</a:t>
            </a:r>
            <a:r>
              <a:rPr lang="en-US" sz="2680" dirty="0">
                <a:solidFill>
                  <a:srgbClr val="663300"/>
                </a:solidFill>
              </a:rPr>
              <a:t>, for He is highly exalted; The horse and its rider He has hurled into the sea. The </a:t>
            </a:r>
            <a:r>
              <a:rPr lang="en-US" sz="2680" cap="small" dirty="0">
                <a:solidFill>
                  <a:srgbClr val="663300"/>
                </a:solidFill>
                <a:effectLst/>
              </a:rPr>
              <a:t>LORD</a:t>
            </a:r>
            <a:r>
              <a:rPr lang="en-US" sz="2680" dirty="0">
                <a:solidFill>
                  <a:srgbClr val="663300"/>
                </a:solidFill>
              </a:rPr>
              <a:t> is my strength and song, And He has become my salvation; This is my God, and I will praise Him; My father's God, and I will extol Him.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144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sz="4400" dirty="0">
                <a:solidFill>
                  <a:srgbClr val="663300"/>
                </a:solidFill>
              </a:rPr>
              <a:t>HEAVENLY TABERNACLE</a:t>
            </a:r>
          </a:p>
        </p:txBody>
      </p:sp>
      <p:sp>
        <p:nvSpPr>
          <p:cNvPr id="3" name="Content Placeholder 2"/>
          <p:cNvSpPr>
            <a:spLocks noGrp="1"/>
          </p:cNvSpPr>
          <p:nvPr>
            <p:ph idx="1"/>
          </p:nvPr>
        </p:nvSpPr>
        <p:spPr>
          <a:xfrm>
            <a:off x="0" y="914400"/>
            <a:ext cx="9144000" cy="59436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fontScale="92500"/>
          </a:bodyPr>
          <a:lstStyle/>
          <a:p>
            <a:pPr>
              <a:lnSpc>
                <a:spcPct val="95000"/>
              </a:lnSpc>
              <a:spcBef>
                <a:spcPts val="200"/>
              </a:spcBef>
            </a:pPr>
            <a:r>
              <a:rPr lang="en-US" b="1" dirty="0">
                <a:solidFill>
                  <a:srgbClr val="663300"/>
                </a:solidFill>
              </a:rPr>
              <a:t>Revelation 15:5-8 </a:t>
            </a:r>
            <a:r>
              <a:rPr lang="en-US" dirty="0">
                <a:solidFill>
                  <a:srgbClr val="663300"/>
                </a:solidFill>
              </a:rPr>
              <a:t>After these things I looked, and the temple of the tabernacle of testimony in heaven was opened, and the seven angels who had the seven plagues came out of the temple, clothed in linen, clean </a:t>
            </a:r>
            <a:r>
              <a:rPr lang="en-US" i="1" dirty="0">
                <a:solidFill>
                  <a:srgbClr val="663300"/>
                </a:solidFill>
              </a:rPr>
              <a:t>and</a:t>
            </a:r>
            <a:r>
              <a:rPr lang="en-US" dirty="0">
                <a:solidFill>
                  <a:srgbClr val="663300"/>
                </a:solidFill>
              </a:rPr>
              <a:t> bright, and girded around their </a:t>
            </a:r>
            <a:r>
              <a:rPr lang="en-US" dirty="0">
                <a:solidFill>
                  <a:srgbClr val="663300"/>
                </a:solidFill>
                <a:effectLst>
                  <a:outerShdw blurRad="38100" dist="38100" dir="2700000" algn="tl">
                    <a:srgbClr val="000000">
                      <a:alpha val="43137"/>
                    </a:srgbClr>
                  </a:outerShdw>
                </a:effectLst>
              </a:rPr>
              <a:t>chests with golden sashes.</a:t>
            </a:r>
            <a:r>
              <a:rPr lang="en-US" dirty="0">
                <a:solidFill>
                  <a:srgbClr val="663300"/>
                </a:solidFill>
              </a:rPr>
              <a:t> Then one of the four living creatures gave to the seven angels seven golden bowls full of the wrath of God, who lives forever and ever. And the temple was filled with smoke from the glory of God and from His power; and no one was able to enter the temple until the seven plagues of the seven angels were finished. </a:t>
            </a:r>
          </a:p>
          <a:p>
            <a:pPr>
              <a:lnSpc>
                <a:spcPct val="95000"/>
              </a:lnSpc>
              <a:spcBef>
                <a:spcPts val="200"/>
              </a:spcBef>
            </a:pPr>
            <a:r>
              <a:rPr lang="en-US" b="1" dirty="0">
                <a:solidFill>
                  <a:srgbClr val="663300"/>
                </a:solidFill>
              </a:rPr>
              <a:t>1 Kings 8:10-11 </a:t>
            </a:r>
            <a:r>
              <a:rPr lang="en-US" dirty="0">
                <a:solidFill>
                  <a:srgbClr val="663300"/>
                </a:solidFill>
              </a:rPr>
              <a:t>It happened that when the priests came from the holy place, the cloud filled the house of the </a:t>
            </a:r>
            <a:r>
              <a:rPr lang="en-US" sz="2600" cap="small" dirty="0">
                <a:solidFill>
                  <a:srgbClr val="663300"/>
                </a:solidFill>
                <a:effectLst/>
              </a:rPr>
              <a:t>LORD</a:t>
            </a:r>
            <a:r>
              <a:rPr lang="en-US" sz="2600" dirty="0">
                <a:solidFill>
                  <a:srgbClr val="663300"/>
                </a:solidFill>
              </a:rPr>
              <a:t>, </a:t>
            </a:r>
            <a:br>
              <a:rPr lang="en-US" sz="2600" dirty="0">
                <a:solidFill>
                  <a:srgbClr val="663300"/>
                </a:solidFill>
              </a:rPr>
            </a:br>
            <a:r>
              <a:rPr lang="en-US" dirty="0">
                <a:solidFill>
                  <a:srgbClr val="663300"/>
                </a:solidFill>
              </a:rPr>
              <a:t>so that the priests could not stand to minister because of the cloud</a:t>
            </a:r>
            <a:r>
              <a:rPr lang="en-US" spc="-150" dirty="0">
                <a:solidFill>
                  <a:srgbClr val="663300"/>
                </a:solidFill>
              </a:rPr>
              <a:t>, for the glory of the</a:t>
            </a:r>
            <a:r>
              <a:rPr lang="en-US" sz="2600" spc="-150" dirty="0">
                <a:solidFill>
                  <a:srgbClr val="663300"/>
                </a:solidFill>
              </a:rPr>
              <a:t> </a:t>
            </a:r>
            <a:r>
              <a:rPr lang="en-US" sz="2600" cap="small" dirty="0">
                <a:solidFill>
                  <a:srgbClr val="663300"/>
                </a:solidFill>
                <a:effectLst/>
              </a:rPr>
              <a:t>LORD</a:t>
            </a:r>
            <a:r>
              <a:rPr lang="en-US" sz="2600" dirty="0">
                <a:solidFill>
                  <a:srgbClr val="663300"/>
                </a:solidFill>
              </a:rPr>
              <a:t> </a:t>
            </a:r>
            <a:r>
              <a:rPr lang="en-US" dirty="0">
                <a:solidFill>
                  <a:srgbClr val="663300"/>
                </a:solidFill>
              </a:rPr>
              <a:t>filled </a:t>
            </a:r>
            <a:r>
              <a:rPr lang="en-US" spc="-150" dirty="0">
                <a:solidFill>
                  <a:srgbClr val="663300"/>
                </a:solidFill>
              </a:rPr>
              <a:t>the house of the</a:t>
            </a:r>
            <a:r>
              <a:rPr lang="en-US" dirty="0">
                <a:solidFill>
                  <a:srgbClr val="663300"/>
                </a:solidFill>
              </a:rPr>
              <a:t> </a:t>
            </a:r>
            <a:r>
              <a:rPr lang="en-US" sz="2600" cap="small" dirty="0">
                <a:solidFill>
                  <a:srgbClr val="663300"/>
                </a:solidFill>
                <a:effectLst/>
              </a:rPr>
              <a:t>LORD</a:t>
            </a:r>
            <a:r>
              <a:rPr lang="en-US" sz="2600" dirty="0">
                <a:solidFill>
                  <a:srgbClr val="663300"/>
                </a:solidFill>
              </a:rPr>
              <a:t>.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LAST PLAGUES</a:t>
            </a:r>
          </a:p>
        </p:txBody>
      </p:sp>
      <p:sp>
        <p:nvSpPr>
          <p:cNvPr id="3" name="Content Placeholder 2"/>
          <p:cNvSpPr>
            <a:spLocks noGrp="1"/>
          </p:cNvSpPr>
          <p:nvPr>
            <p:ph idx="1"/>
          </p:nvPr>
        </p:nvSpPr>
        <p:spPr>
          <a:xfrm>
            <a:off x="0" y="967409"/>
            <a:ext cx="9144000" cy="5890591"/>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300"/>
              </a:spcBef>
            </a:pPr>
            <a:r>
              <a:rPr lang="en-US" b="1" dirty="0">
                <a:solidFill>
                  <a:srgbClr val="663300"/>
                </a:solidFill>
              </a:rPr>
              <a:t>The last plagues seem to move very quickly</a:t>
            </a:r>
          </a:p>
          <a:p>
            <a:pPr>
              <a:spcBef>
                <a:spcPts val="300"/>
              </a:spcBef>
            </a:pPr>
            <a:r>
              <a:rPr lang="en-US" b="1" dirty="0">
                <a:solidFill>
                  <a:srgbClr val="663300"/>
                </a:solidFill>
              </a:rPr>
              <a:t>Revelation 16:2-3 </a:t>
            </a:r>
            <a:r>
              <a:rPr lang="en-US" dirty="0">
                <a:solidFill>
                  <a:srgbClr val="663300"/>
                </a:solidFill>
              </a:rPr>
              <a:t>So the </a:t>
            </a:r>
            <a:r>
              <a:rPr lang="en-US" b="1" dirty="0">
                <a:solidFill>
                  <a:srgbClr val="663300"/>
                </a:solidFill>
              </a:rPr>
              <a:t>first</a:t>
            </a:r>
            <a:r>
              <a:rPr lang="en-US" dirty="0">
                <a:solidFill>
                  <a:srgbClr val="663300"/>
                </a:solidFill>
              </a:rPr>
              <a:t> </a:t>
            </a:r>
            <a:r>
              <a:rPr lang="en-US" i="1" dirty="0">
                <a:solidFill>
                  <a:srgbClr val="663300"/>
                </a:solidFill>
              </a:rPr>
              <a:t>angel</a:t>
            </a:r>
            <a:r>
              <a:rPr lang="en-US" dirty="0">
                <a:solidFill>
                  <a:srgbClr val="663300"/>
                </a:solidFill>
              </a:rPr>
              <a:t> went and poured out his bowl on the earth; and it became a loathsome and malignant sore on the people who had the mark of the beast and who worshiped his image. </a:t>
            </a:r>
          </a:p>
          <a:p>
            <a:pPr marL="0" indent="0">
              <a:spcBef>
                <a:spcPts val="0"/>
              </a:spcBef>
              <a:buNone/>
            </a:pPr>
            <a:r>
              <a:rPr lang="en-US" dirty="0"/>
              <a:t>  </a:t>
            </a:r>
            <a:r>
              <a:rPr lang="en-US" dirty="0">
                <a:solidFill>
                  <a:srgbClr val="663300"/>
                </a:solidFill>
              </a:rPr>
              <a:t>The </a:t>
            </a:r>
            <a:r>
              <a:rPr lang="en-US" b="1" dirty="0">
                <a:solidFill>
                  <a:srgbClr val="663300"/>
                </a:solidFill>
              </a:rPr>
              <a:t>second</a:t>
            </a:r>
            <a:r>
              <a:rPr lang="en-US" dirty="0">
                <a:solidFill>
                  <a:srgbClr val="663300"/>
                </a:solidFill>
              </a:rPr>
              <a:t> </a:t>
            </a:r>
            <a:r>
              <a:rPr lang="en-US" i="1" dirty="0">
                <a:solidFill>
                  <a:srgbClr val="663300"/>
                </a:solidFill>
              </a:rPr>
              <a:t>angel</a:t>
            </a:r>
            <a:r>
              <a:rPr lang="en-US" dirty="0">
                <a:solidFill>
                  <a:srgbClr val="663300"/>
                </a:solidFill>
              </a:rPr>
              <a:t> poured out his bowl into the sea,</a:t>
            </a:r>
          </a:p>
          <a:p>
            <a:pPr marL="0" indent="0">
              <a:spcBef>
                <a:spcPts val="0"/>
              </a:spcBef>
              <a:buNone/>
            </a:pPr>
            <a:r>
              <a:rPr lang="en-US" dirty="0">
                <a:solidFill>
                  <a:srgbClr val="663300"/>
                </a:solidFill>
              </a:rPr>
              <a:t>  and it became blood like </a:t>
            </a:r>
            <a:r>
              <a:rPr lang="en-US" i="1" dirty="0">
                <a:solidFill>
                  <a:srgbClr val="663300"/>
                </a:solidFill>
              </a:rPr>
              <a:t>that</a:t>
            </a:r>
            <a:r>
              <a:rPr lang="en-US" dirty="0">
                <a:solidFill>
                  <a:srgbClr val="663300"/>
                </a:solidFill>
              </a:rPr>
              <a:t> of a dead man; and</a:t>
            </a:r>
          </a:p>
          <a:p>
            <a:pPr marL="0" indent="0">
              <a:spcBef>
                <a:spcPts val="0"/>
              </a:spcBef>
              <a:buNone/>
            </a:pPr>
            <a:r>
              <a:rPr lang="en-US" dirty="0">
                <a:solidFill>
                  <a:srgbClr val="663300"/>
                </a:solidFill>
              </a:rPr>
              <a:t>  </a:t>
            </a:r>
            <a:r>
              <a:rPr lang="en-US" u="sng" dirty="0">
                <a:solidFill>
                  <a:srgbClr val="663300"/>
                </a:solidFill>
              </a:rPr>
              <a:t>every living thing </a:t>
            </a:r>
            <a:r>
              <a:rPr lang="en-US" dirty="0">
                <a:solidFill>
                  <a:srgbClr val="663300"/>
                </a:solidFill>
              </a:rPr>
              <a:t>in the sea died. </a:t>
            </a:r>
            <a:endParaRPr lang="en-US" dirty="0"/>
          </a:p>
          <a:p>
            <a:pPr>
              <a:spcBef>
                <a:spcPts val="300"/>
              </a:spcBef>
            </a:pPr>
            <a:r>
              <a:rPr lang="en-US" b="1" dirty="0">
                <a:solidFill>
                  <a:srgbClr val="663300"/>
                </a:solidFill>
              </a:rPr>
              <a:t>Revelation 16:4-7 </a:t>
            </a:r>
            <a:r>
              <a:rPr lang="en-US" dirty="0">
                <a:solidFill>
                  <a:srgbClr val="663300"/>
                </a:solidFill>
              </a:rPr>
              <a:t>Then the</a:t>
            </a:r>
            <a:r>
              <a:rPr lang="en-US" b="1" dirty="0">
                <a:solidFill>
                  <a:srgbClr val="663300"/>
                </a:solidFill>
              </a:rPr>
              <a:t> third </a:t>
            </a:r>
            <a:r>
              <a:rPr lang="en-US" i="1" dirty="0">
                <a:solidFill>
                  <a:srgbClr val="663300"/>
                </a:solidFill>
              </a:rPr>
              <a:t>angel</a:t>
            </a:r>
            <a:r>
              <a:rPr lang="en-US" dirty="0">
                <a:solidFill>
                  <a:srgbClr val="663300"/>
                </a:solidFill>
              </a:rPr>
              <a:t> poured out his bowl into the rivers and the springs of waters; and they became blood. I heard the angel of the waters saying, "Righteous are You, who are and who were, O Holy One, because You judged these things; for they poured out the blood of saints and prophets, and You have given them blood to drink. They deserve it."</a:t>
            </a:r>
            <a:endParaRPr lang="en-US" sz="2600" dirty="0">
              <a:solidFill>
                <a:srgbClr val="663300"/>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409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FINAL PLAGUES</a:t>
            </a:r>
          </a:p>
        </p:txBody>
      </p:sp>
      <p:sp>
        <p:nvSpPr>
          <p:cNvPr id="3" name="Content Placeholder 2"/>
          <p:cNvSpPr>
            <a:spLocks noGrp="1"/>
          </p:cNvSpPr>
          <p:nvPr>
            <p:ph idx="1"/>
          </p:nvPr>
        </p:nvSpPr>
        <p:spPr>
          <a:xfrm>
            <a:off x="0" y="887896"/>
            <a:ext cx="9236765" cy="5970104"/>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200"/>
              </a:spcBef>
            </a:pPr>
            <a:r>
              <a:rPr lang="en-US" b="1" dirty="0">
                <a:solidFill>
                  <a:srgbClr val="663300"/>
                </a:solidFill>
              </a:rPr>
              <a:t>Revelation 16:8-11 </a:t>
            </a:r>
            <a:r>
              <a:rPr lang="en-US" dirty="0">
                <a:solidFill>
                  <a:srgbClr val="663300"/>
                </a:solidFill>
              </a:rPr>
              <a:t>The </a:t>
            </a:r>
            <a:r>
              <a:rPr lang="en-US" b="1" dirty="0">
                <a:solidFill>
                  <a:srgbClr val="663300"/>
                </a:solidFill>
              </a:rPr>
              <a:t>fourth</a:t>
            </a:r>
            <a:r>
              <a:rPr lang="en-US" dirty="0">
                <a:solidFill>
                  <a:srgbClr val="663300"/>
                </a:solidFill>
              </a:rPr>
              <a:t> </a:t>
            </a:r>
            <a:r>
              <a:rPr lang="en-US" i="1" dirty="0">
                <a:solidFill>
                  <a:srgbClr val="663300"/>
                </a:solidFill>
              </a:rPr>
              <a:t>angel</a:t>
            </a:r>
            <a:r>
              <a:rPr lang="en-US" dirty="0">
                <a:solidFill>
                  <a:srgbClr val="663300"/>
                </a:solidFill>
              </a:rPr>
              <a:t> poured out his bowl upon the sun, and it was given to it to scorch men with fire. Men were scorched with fierce heat; and they blasphemed the name of God who has the power over these plagues</a:t>
            </a:r>
            <a:r>
              <a:rPr lang="en-US" spc="-150" dirty="0">
                <a:solidFill>
                  <a:srgbClr val="663300"/>
                </a:solidFill>
              </a:rPr>
              <a:t>, and they did </a:t>
            </a:r>
            <a:r>
              <a:rPr lang="en-US" dirty="0">
                <a:solidFill>
                  <a:srgbClr val="663300"/>
                </a:solidFill>
              </a:rPr>
              <a:t>not repent so as to give Him glory. Then the</a:t>
            </a:r>
            <a:r>
              <a:rPr lang="en-US" b="1" dirty="0">
                <a:solidFill>
                  <a:srgbClr val="663300"/>
                </a:solidFill>
              </a:rPr>
              <a:t> fifth </a:t>
            </a:r>
            <a:r>
              <a:rPr lang="en-US" i="1" dirty="0">
                <a:solidFill>
                  <a:srgbClr val="663300"/>
                </a:solidFill>
              </a:rPr>
              <a:t>angel</a:t>
            </a:r>
            <a:r>
              <a:rPr lang="en-US" dirty="0">
                <a:solidFill>
                  <a:srgbClr val="663300"/>
                </a:solidFill>
              </a:rPr>
              <a:t> poured out his bowl on the throne of the beast</a:t>
            </a:r>
            <a:r>
              <a:rPr lang="en-US" spc="-150" dirty="0">
                <a:solidFill>
                  <a:srgbClr val="663300"/>
                </a:solidFill>
              </a:rPr>
              <a:t>, and his </a:t>
            </a:r>
            <a:r>
              <a:rPr lang="en-US" dirty="0">
                <a:solidFill>
                  <a:srgbClr val="663300"/>
                </a:solidFill>
              </a:rPr>
              <a:t>kingdom became darkened; and they gnawed their tongues because of pain, and they </a:t>
            </a:r>
            <a:r>
              <a:rPr lang="en-US" spc="-150" dirty="0">
                <a:solidFill>
                  <a:srgbClr val="663300"/>
                </a:solidFill>
              </a:rPr>
              <a:t>blasphemed the God of </a:t>
            </a:r>
            <a:r>
              <a:rPr lang="en-US" dirty="0">
                <a:solidFill>
                  <a:srgbClr val="663300"/>
                </a:solidFill>
              </a:rPr>
              <a:t>heaven </a:t>
            </a:r>
            <a:r>
              <a:rPr lang="en-US" spc="-150" dirty="0">
                <a:solidFill>
                  <a:srgbClr val="663300"/>
                </a:solidFill>
              </a:rPr>
              <a:t>because of their </a:t>
            </a:r>
            <a:r>
              <a:rPr lang="en-US" dirty="0">
                <a:solidFill>
                  <a:srgbClr val="663300"/>
                </a:solidFill>
              </a:rPr>
              <a:t>pains and their sores; and they did not repent of their deeds.</a:t>
            </a:r>
          </a:p>
          <a:p>
            <a:pPr>
              <a:lnSpc>
                <a:spcPct val="88000"/>
              </a:lnSpc>
              <a:spcBef>
                <a:spcPts val="200"/>
              </a:spcBef>
            </a:pPr>
            <a:r>
              <a:rPr lang="en-US" b="1" dirty="0">
                <a:solidFill>
                  <a:srgbClr val="663300"/>
                </a:solidFill>
              </a:rPr>
              <a:t>Revelation 16:12 </a:t>
            </a:r>
            <a:r>
              <a:rPr lang="en-US" dirty="0">
                <a:solidFill>
                  <a:srgbClr val="663300"/>
                </a:solidFill>
              </a:rPr>
              <a:t> The</a:t>
            </a:r>
            <a:r>
              <a:rPr lang="en-US" b="1" dirty="0">
                <a:solidFill>
                  <a:srgbClr val="663300"/>
                </a:solidFill>
              </a:rPr>
              <a:t> sixth</a:t>
            </a:r>
            <a:r>
              <a:rPr lang="en-US" dirty="0">
                <a:solidFill>
                  <a:srgbClr val="663300"/>
                </a:solidFill>
              </a:rPr>
              <a:t> </a:t>
            </a:r>
            <a:r>
              <a:rPr lang="en-US" i="1" dirty="0">
                <a:solidFill>
                  <a:srgbClr val="663300"/>
                </a:solidFill>
              </a:rPr>
              <a:t>angel</a:t>
            </a:r>
            <a:r>
              <a:rPr lang="en-US" dirty="0">
                <a:solidFill>
                  <a:srgbClr val="663300"/>
                </a:solidFill>
              </a:rPr>
              <a:t> poured out his bowl on the great river, the Euphrates; and its water was dried up, so that the way would be prepared for the kings from the east. </a:t>
            </a:r>
          </a:p>
          <a:p>
            <a:pPr>
              <a:lnSpc>
                <a:spcPct val="88000"/>
              </a:lnSpc>
              <a:spcBef>
                <a:spcPts val="200"/>
              </a:spcBef>
            </a:pPr>
            <a:r>
              <a:rPr lang="en-US" dirty="0">
                <a:solidFill>
                  <a:srgbClr val="663300"/>
                </a:solidFill>
              </a:rPr>
              <a:t>The final three plagues have a more spiritual aspect</a:t>
            </a:r>
            <a:br>
              <a:rPr lang="en-US" dirty="0">
                <a:solidFill>
                  <a:srgbClr val="663300"/>
                </a:solidFill>
              </a:rPr>
            </a:br>
            <a:r>
              <a:rPr lang="en-US" dirty="0">
                <a:solidFill>
                  <a:srgbClr val="663300"/>
                </a:solidFill>
              </a:rPr>
              <a:t> </a:t>
            </a:r>
          </a:p>
          <a:p>
            <a:pPr>
              <a:lnSpc>
                <a:spcPct val="92000"/>
              </a:lnSpc>
              <a:spcBef>
                <a:spcPts val="400"/>
              </a:spcBef>
            </a:pPr>
            <a:endParaRPr lang="en-US" sz="2600" dirty="0">
              <a:solidFill>
                <a:srgbClr val="663300"/>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219200"/>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ARMAGEDDON</a:t>
            </a:r>
          </a:p>
        </p:txBody>
      </p:sp>
      <p:sp>
        <p:nvSpPr>
          <p:cNvPr id="3" name="Content Placeholder 2"/>
          <p:cNvSpPr>
            <a:spLocks noGrp="1"/>
          </p:cNvSpPr>
          <p:nvPr>
            <p:ph idx="1"/>
          </p:nvPr>
        </p:nvSpPr>
        <p:spPr>
          <a:xfrm>
            <a:off x="-1" y="993913"/>
            <a:ext cx="9143999" cy="5864086"/>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lnSpc>
                <a:spcPct val="88000"/>
              </a:lnSpc>
              <a:spcBef>
                <a:spcPts val="0"/>
              </a:spcBef>
            </a:pPr>
            <a:r>
              <a:rPr lang="en-US" b="1" dirty="0">
                <a:solidFill>
                  <a:srgbClr val="663300"/>
                </a:solidFill>
              </a:rPr>
              <a:t>Revelation 16:13-16 </a:t>
            </a:r>
            <a:r>
              <a:rPr lang="en-US" dirty="0">
                <a:solidFill>
                  <a:srgbClr val="663300"/>
                </a:solidFill>
              </a:rPr>
              <a:t> And I saw </a:t>
            </a:r>
            <a:r>
              <a:rPr lang="en-US" i="1" dirty="0">
                <a:solidFill>
                  <a:srgbClr val="663300"/>
                </a:solidFill>
              </a:rPr>
              <a:t>coming</a:t>
            </a:r>
            <a:r>
              <a:rPr lang="en-US" dirty="0">
                <a:solidFill>
                  <a:srgbClr val="663300"/>
                </a:solidFill>
              </a:rPr>
              <a:t> out of the mouth of the dragon and out of the mouth of the beast and out of the mouth of the false prophet, three unclean spirits like frogs;  for they are spirits of demons, performing signs, which go out to the kings of the whole world, to gather them together for the war of the great day of God, the Almighty. ("Behold, I am coming like a thief. Blessed is the one who stays awake and keeps his clothes, so that he will not walk about naked and men will not see his shame.") And they gathered them together to the place which in Hebrew is called Har-</a:t>
            </a:r>
            <a:r>
              <a:rPr lang="en-US" dirty="0" err="1">
                <a:solidFill>
                  <a:srgbClr val="663300"/>
                </a:solidFill>
              </a:rPr>
              <a:t>Magedon</a:t>
            </a:r>
            <a:r>
              <a:rPr lang="en-US" sz="1600" dirty="0"/>
              <a:t>.  </a:t>
            </a:r>
          </a:p>
          <a:p>
            <a:pPr>
              <a:lnSpc>
                <a:spcPct val="88000"/>
              </a:lnSpc>
              <a:spcBef>
                <a:spcPts val="0"/>
              </a:spcBef>
            </a:pPr>
            <a:r>
              <a:rPr lang="en-US" dirty="0">
                <a:solidFill>
                  <a:srgbClr val="663300"/>
                </a:solidFill>
              </a:rPr>
              <a:t>Megiddo was one of Solomon’s fortress cities, located on a rise overlooking the valley of Jezreel</a:t>
            </a:r>
          </a:p>
          <a:p>
            <a:pPr>
              <a:lnSpc>
                <a:spcPct val="88000"/>
              </a:lnSpc>
              <a:spcBef>
                <a:spcPts val="0"/>
              </a:spcBef>
            </a:pPr>
            <a:r>
              <a:rPr lang="en-US" dirty="0">
                <a:solidFill>
                  <a:srgbClr val="663300"/>
                </a:solidFill>
              </a:rPr>
              <a:t>The Kishon River flowed through to the Mediterranean</a:t>
            </a:r>
          </a:p>
          <a:p>
            <a:pPr>
              <a:lnSpc>
                <a:spcPct val="88000"/>
              </a:lnSpc>
              <a:spcBef>
                <a:spcPts val="0"/>
              </a:spcBef>
            </a:pPr>
            <a:endParaRPr lang="en-US" sz="24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67409"/>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lstStyle/>
          <a:p>
            <a:pPr algn="ctr"/>
            <a:r>
              <a:rPr lang="en-US" dirty="0">
                <a:solidFill>
                  <a:srgbClr val="663300"/>
                </a:solidFill>
              </a:rPr>
              <a:t>MEGIDDO </a:t>
            </a:r>
            <a:endParaRPr lang="en-US" sz="3200" dirty="0">
              <a:solidFill>
                <a:srgbClr val="663300"/>
              </a:solidFill>
            </a:endParaRPr>
          </a:p>
        </p:txBody>
      </p:sp>
      <p:pic>
        <p:nvPicPr>
          <p:cNvPr id="5" name="Content Placeholder 4">
            <a:extLst>
              <a:ext uri="{FF2B5EF4-FFF2-40B4-BE49-F238E27FC236}">
                <a16:creationId xmlns:a16="http://schemas.microsoft.com/office/drawing/2014/main" id="{3E31704D-36AF-4964-8C8A-348E121AF57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3591" y="966788"/>
            <a:ext cx="8836818" cy="589121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27652"/>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rmAutofit/>
          </a:bodyPr>
          <a:lstStyle/>
          <a:p>
            <a:pPr algn="ctr"/>
            <a:r>
              <a:rPr lang="en-US" dirty="0">
                <a:solidFill>
                  <a:srgbClr val="663300"/>
                </a:solidFill>
              </a:rPr>
              <a:t>IT IS DONE!</a:t>
            </a:r>
          </a:p>
        </p:txBody>
      </p:sp>
      <p:sp>
        <p:nvSpPr>
          <p:cNvPr id="3" name="Content Placeholder 2"/>
          <p:cNvSpPr>
            <a:spLocks noGrp="1"/>
          </p:cNvSpPr>
          <p:nvPr>
            <p:ph idx="1"/>
          </p:nvPr>
        </p:nvSpPr>
        <p:spPr>
          <a:xfrm>
            <a:off x="-1" y="927652"/>
            <a:ext cx="9143999" cy="5930347"/>
          </a:xfrm>
          <a:gradFill flip="none" rotWithShape="1">
            <a:gsLst>
              <a:gs pos="0">
                <a:srgbClr val="996633">
                  <a:tint val="66000"/>
                  <a:satMod val="160000"/>
                </a:srgbClr>
              </a:gs>
              <a:gs pos="50000">
                <a:srgbClr val="996633">
                  <a:tint val="44500"/>
                  <a:satMod val="160000"/>
                </a:srgbClr>
              </a:gs>
              <a:gs pos="100000">
                <a:srgbClr val="996633">
                  <a:tint val="23500"/>
                  <a:satMod val="160000"/>
                </a:srgbClr>
              </a:gs>
            </a:gsLst>
            <a:lin ang="10800000" scaled="1"/>
            <a:tileRect/>
          </a:gradFill>
        </p:spPr>
        <p:txBody>
          <a:bodyPr>
            <a:noAutofit/>
          </a:bodyPr>
          <a:lstStyle/>
          <a:p>
            <a:pPr>
              <a:spcBef>
                <a:spcPts val="200"/>
              </a:spcBef>
            </a:pPr>
            <a:r>
              <a:rPr lang="en-US" b="1" dirty="0">
                <a:solidFill>
                  <a:srgbClr val="663300"/>
                </a:solidFill>
              </a:rPr>
              <a:t>Revelation 16:17-18 </a:t>
            </a:r>
            <a:r>
              <a:rPr lang="en-US" dirty="0">
                <a:solidFill>
                  <a:srgbClr val="663300"/>
                </a:solidFill>
              </a:rPr>
              <a:t> Then the</a:t>
            </a:r>
            <a:r>
              <a:rPr lang="en-US" b="1" dirty="0">
                <a:solidFill>
                  <a:srgbClr val="663300"/>
                </a:solidFill>
              </a:rPr>
              <a:t> seventh </a:t>
            </a:r>
            <a:r>
              <a:rPr lang="en-US" i="1" dirty="0">
                <a:solidFill>
                  <a:srgbClr val="663300"/>
                </a:solidFill>
              </a:rPr>
              <a:t>angel</a:t>
            </a:r>
            <a:r>
              <a:rPr lang="en-US" dirty="0">
                <a:solidFill>
                  <a:srgbClr val="663300"/>
                </a:solidFill>
              </a:rPr>
              <a:t> poured out his bowl upon the air, and a loud voice came out of the temple from the throne, saying, </a:t>
            </a:r>
            <a:r>
              <a:rPr lang="en-US" dirty="0">
                <a:solidFill>
                  <a:srgbClr val="663300"/>
                </a:solidFill>
                <a:effectLst>
                  <a:outerShdw blurRad="38100" dist="38100" dir="2700000" algn="tl">
                    <a:srgbClr val="000000">
                      <a:alpha val="43137"/>
                    </a:srgbClr>
                  </a:outerShdw>
                </a:effectLst>
              </a:rPr>
              <a:t>"It is done." </a:t>
            </a:r>
            <a:r>
              <a:rPr lang="en-US" dirty="0">
                <a:solidFill>
                  <a:srgbClr val="663300"/>
                </a:solidFill>
              </a:rPr>
              <a:t>And there were flashes of lightning and sounds and peals of thunder; there was a great earthquake, such as </a:t>
            </a:r>
            <a:r>
              <a:rPr lang="en-US" spc="-150" dirty="0">
                <a:solidFill>
                  <a:srgbClr val="663300"/>
                </a:solidFill>
              </a:rPr>
              <a:t>there had not been since </a:t>
            </a:r>
            <a:r>
              <a:rPr lang="en-US" dirty="0">
                <a:solidFill>
                  <a:srgbClr val="663300"/>
                </a:solidFill>
              </a:rPr>
              <a:t>man came to be upon the earth</a:t>
            </a:r>
            <a:r>
              <a:rPr lang="en-US" spc="-150" dirty="0">
                <a:solidFill>
                  <a:srgbClr val="663300"/>
                </a:solidFill>
              </a:rPr>
              <a:t>, so great an </a:t>
            </a:r>
            <a:r>
              <a:rPr lang="en-US" dirty="0">
                <a:solidFill>
                  <a:srgbClr val="663300"/>
                </a:solidFill>
              </a:rPr>
              <a:t>earthquake </a:t>
            </a:r>
            <a:r>
              <a:rPr lang="en-US" i="1" dirty="0">
                <a:solidFill>
                  <a:srgbClr val="663300"/>
                </a:solidFill>
              </a:rPr>
              <a:t>was it, and</a:t>
            </a:r>
            <a:r>
              <a:rPr lang="en-US" dirty="0">
                <a:solidFill>
                  <a:srgbClr val="663300"/>
                </a:solidFill>
              </a:rPr>
              <a:t> so mighty.</a:t>
            </a:r>
          </a:p>
          <a:p>
            <a:pPr>
              <a:spcBef>
                <a:spcPts val="200"/>
              </a:spcBef>
            </a:pPr>
            <a:r>
              <a:rPr lang="en-US" b="1" dirty="0">
                <a:solidFill>
                  <a:srgbClr val="663300"/>
                </a:solidFill>
              </a:rPr>
              <a:t>John 19:30 </a:t>
            </a:r>
            <a:r>
              <a:rPr lang="en-US" dirty="0">
                <a:solidFill>
                  <a:srgbClr val="663300"/>
                </a:solidFill>
              </a:rPr>
              <a:t>Therefore when Jesus had received the sour wine, He said, </a:t>
            </a:r>
            <a:r>
              <a:rPr lang="en-US" dirty="0">
                <a:solidFill>
                  <a:srgbClr val="663300"/>
                </a:solidFill>
                <a:effectLst>
                  <a:outerShdw blurRad="38100" dist="38100" dir="2700000" algn="tl">
                    <a:srgbClr val="000000">
                      <a:alpha val="43137"/>
                    </a:srgbClr>
                  </a:outerShdw>
                </a:effectLst>
              </a:rPr>
              <a:t>"It is finished!" </a:t>
            </a:r>
            <a:r>
              <a:rPr lang="en-US" dirty="0">
                <a:solidFill>
                  <a:srgbClr val="663300"/>
                </a:solidFill>
              </a:rPr>
              <a:t>And He bowed His head and gave up His spirit. </a:t>
            </a:r>
          </a:p>
          <a:p>
            <a:pPr>
              <a:spcBef>
                <a:spcPts val="200"/>
              </a:spcBef>
            </a:pPr>
            <a:r>
              <a:rPr lang="en-US" b="1" dirty="0">
                <a:solidFill>
                  <a:srgbClr val="663300"/>
                </a:solidFill>
              </a:rPr>
              <a:t>Revelation 10:7  </a:t>
            </a:r>
            <a:r>
              <a:rPr lang="en-US" dirty="0">
                <a:solidFill>
                  <a:srgbClr val="663300"/>
                </a:solidFill>
              </a:rPr>
              <a:t>The</a:t>
            </a:r>
            <a:r>
              <a:rPr lang="en-US" dirty="0">
                <a:solidFill>
                  <a:srgbClr val="663300"/>
                </a:solidFill>
                <a:effectLst>
                  <a:outerShdw blurRad="38100" dist="38100" dir="2700000" algn="tl">
                    <a:srgbClr val="000000">
                      <a:alpha val="43137"/>
                    </a:srgbClr>
                  </a:outerShdw>
                </a:effectLst>
              </a:rPr>
              <a:t> mystery </a:t>
            </a:r>
            <a:r>
              <a:rPr lang="en-US" dirty="0">
                <a:solidFill>
                  <a:srgbClr val="663300"/>
                </a:solidFill>
              </a:rPr>
              <a:t>of God </a:t>
            </a:r>
            <a:r>
              <a:rPr lang="en-US" dirty="0">
                <a:solidFill>
                  <a:srgbClr val="663300"/>
                </a:solidFill>
                <a:effectLst>
                  <a:outerShdw blurRad="38100" dist="38100" dir="2700000" algn="tl">
                    <a:srgbClr val="000000">
                      <a:alpha val="43137"/>
                    </a:srgbClr>
                  </a:outerShdw>
                </a:effectLst>
              </a:rPr>
              <a:t>is finished</a:t>
            </a:r>
          </a:p>
          <a:p>
            <a:pPr>
              <a:spcBef>
                <a:spcPts val="200"/>
              </a:spcBef>
            </a:pPr>
            <a:r>
              <a:rPr lang="en-US" dirty="0">
                <a:solidFill>
                  <a:srgbClr val="663300"/>
                </a:solidFill>
              </a:rPr>
              <a:t>Islands were gone; mountains were gone</a:t>
            </a:r>
          </a:p>
          <a:p>
            <a:pPr>
              <a:spcBef>
                <a:spcPts val="200"/>
              </a:spcBef>
            </a:pPr>
            <a:r>
              <a:rPr lang="en-US" dirty="0">
                <a:solidFill>
                  <a:srgbClr val="663300"/>
                </a:solidFill>
              </a:rPr>
              <a:t>Hundred pound hail stones rained down</a:t>
            </a:r>
          </a:p>
          <a:p>
            <a:pPr>
              <a:spcBef>
                <a:spcPts val="200"/>
              </a:spcBef>
            </a:pPr>
            <a:r>
              <a:rPr lang="en-US" dirty="0">
                <a:solidFill>
                  <a:srgbClr val="663300"/>
                </a:solidFill>
              </a:rPr>
              <a:t>People’s response: blaspheme God</a:t>
            </a:r>
          </a:p>
        </p:txBody>
      </p:sp>
    </p:spTree>
    <p:extLst>
      <p:ext uri="{BB962C8B-B14F-4D97-AF65-F5344CB8AC3E}">
        <p14:creationId xmlns:p14="http://schemas.microsoft.com/office/powerpoint/2010/main" val="142755418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4342</TotalTime>
  <Words>1632</Words>
  <Application>Microsoft Office PowerPoint</Application>
  <PresentationFormat>On-screen Show (4:3)</PresentationFormat>
  <Paragraphs>59</Paragraphs>
  <Slides>16</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Calibri</vt:lpstr>
      <vt:lpstr>Calibri Light</vt:lpstr>
      <vt:lpstr>Tahoma</vt:lpstr>
      <vt:lpstr>Wingdings</vt:lpstr>
      <vt:lpstr>Office Theme</vt:lpstr>
      <vt:lpstr>AN APOCALYPTIC  WORLD VIEW</vt:lpstr>
      <vt:lpstr>VERSE FOR THE JOURNEY</vt:lpstr>
      <vt:lpstr>VICTORY OVER THE BEAST</vt:lpstr>
      <vt:lpstr>HEAVENLY TABERNACLE</vt:lpstr>
      <vt:lpstr>LAST PLAGUES</vt:lpstr>
      <vt:lpstr>FINAL PLAGUES</vt:lpstr>
      <vt:lpstr>ARMAGEDDON</vt:lpstr>
      <vt:lpstr>MEGIDDO </vt:lpstr>
      <vt:lpstr>IT IS DONE!</vt:lpstr>
      <vt:lpstr> PROSTITUTE AND THE BEAST</vt:lpstr>
      <vt:lpstr>TERRA COTTA IMAGES OF ISHTAR</vt:lpstr>
      <vt:lpstr>EU POSTER</vt:lpstr>
      <vt:lpstr>PowerPoint Presentation</vt:lpstr>
      <vt:lpstr>THE HEADS</vt:lpstr>
      <vt:lpstr>THE HORNS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 APOCALYPTIC  WORLD VIEW</dc:title>
  <dc:creator>JoLynn Gower</dc:creator>
  <cp:lastModifiedBy>Gower</cp:lastModifiedBy>
  <cp:revision>67</cp:revision>
  <cp:lastPrinted>2020-11-03T22:12:52Z</cp:lastPrinted>
  <dcterms:created xsi:type="dcterms:W3CDTF">2020-09-02T16:24:49Z</dcterms:created>
  <dcterms:modified xsi:type="dcterms:W3CDTF">2020-11-04T16:55:25Z</dcterms:modified>
</cp:coreProperties>
</file>