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435" r:id="rId2"/>
    <p:sldId id="258" r:id="rId3"/>
    <p:sldId id="2453" r:id="rId4"/>
    <p:sldId id="2455" r:id="rId5"/>
    <p:sldId id="2457" r:id="rId6"/>
    <p:sldId id="2456" r:id="rId7"/>
    <p:sldId id="257" r:id="rId8"/>
    <p:sldId id="268" r:id="rId9"/>
    <p:sldId id="2466" r:id="rId10"/>
    <p:sldId id="2458" r:id="rId11"/>
    <p:sldId id="2465" r:id="rId12"/>
    <p:sldId id="2459" r:id="rId13"/>
    <p:sldId id="2467" r:id="rId14"/>
    <p:sldId id="2460" r:id="rId15"/>
    <p:sldId id="2461" r:id="rId16"/>
    <p:sldId id="2463" r:id="rId17"/>
    <p:sldId id="2462" r:id="rId18"/>
    <p:sldId id="2464" r:id="rId19"/>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105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10/28/2020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99450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10/28/2020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109987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10/28/2020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4206121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9144000" cy="6858000"/>
          </a:xfrm>
        </p:spPr>
        <p:txBody>
          <a:bodyPr/>
          <a:lstStyle>
            <a:lvl1pPr marL="0" indent="0" algn="ctr">
              <a:buNone/>
              <a:defRPr/>
            </a:lvl1pPr>
          </a:lstStyle>
          <a:p>
            <a:r>
              <a:rPr lang="en-US"/>
              <a:t>Click icon to add picture</a:t>
            </a:r>
            <a:endParaRPr lang="en-US" dirty="0"/>
          </a:p>
        </p:txBody>
      </p:sp>
      <p:sp>
        <p:nvSpPr>
          <p:cNvPr id="4" name="Title 1">
            <a:extLst>
              <a:ext uri="{FF2B5EF4-FFF2-40B4-BE49-F238E27FC236}">
                <a16:creationId xmlns:a16="http://schemas.microsoft.com/office/drawing/2014/main" id="{01219AD9-34B1-4C27-8648-E7D7C69C07F9}"/>
              </a:ext>
            </a:extLst>
          </p:cNvPr>
          <p:cNvSpPr>
            <a:spLocks noGrp="1"/>
          </p:cNvSpPr>
          <p:nvPr>
            <p:ph type="title" hasCustomPrompt="1"/>
          </p:nvPr>
        </p:nvSpPr>
        <p:spPr>
          <a:xfrm>
            <a:off x="526775" y="3013676"/>
            <a:ext cx="8090452" cy="830649"/>
          </a:xfrm>
        </p:spPr>
        <p:txBody>
          <a:bodyPr anchor="ctr"/>
          <a:lstStyle>
            <a:lvl1pPr algn="ctr">
              <a:defRPr sz="2637" spc="132">
                <a:solidFill>
                  <a:schemeClr val="bg1"/>
                </a:solidFill>
              </a:defRPr>
            </a:lvl1pPr>
          </a:lstStyle>
          <a:p>
            <a:r>
              <a:rPr lang="en-US" dirty="0"/>
              <a:t>CLICK TO EDIT MASTER TITLE</a:t>
            </a:r>
          </a:p>
        </p:txBody>
      </p:sp>
      <p:sp>
        <p:nvSpPr>
          <p:cNvPr id="5"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2602707" y="3890625"/>
            <a:ext cx="3938588" cy="365125"/>
          </a:xfrm>
        </p:spPr>
        <p:txBody>
          <a:bodyPr anchor="ctr"/>
          <a:lstStyle>
            <a:lvl1pPr marL="0" indent="0" algn="ctr">
              <a:lnSpc>
                <a:spcPct val="100000"/>
              </a:lnSpc>
              <a:buNone/>
              <a:defRPr sz="1055" spc="264">
                <a:solidFill>
                  <a:schemeClr val="bg1"/>
                </a:solidFill>
              </a:defRPr>
            </a:lvl1pPr>
            <a:lvl2pPr marL="200905" indent="0">
              <a:buNone/>
              <a:defRPr sz="879">
                <a:solidFill>
                  <a:schemeClr val="tx1">
                    <a:tint val="75000"/>
                  </a:schemeClr>
                </a:solidFill>
              </a:defRPr>
            </a:lvl2pPr>
            <a:lvl3pPr marL="401810" indent="0">
              <a:buNone/>
              <a:defRPr sz="791">
                <a:solidFill>
                  <a:schemeClr val="tx1">
                    <a:tint val="75000"/>
                  </a:schemeClr>
                </a:solidFill>
              </a:defRPr>
            </a:lvl3pPr>
            <a:lvl4pPr marL="602715" indent="0">
              <a:buNone/>
              <a:defRPr sz="703">
                <a:solidFill>
                  <a:schemeClr val="tx1">
                    <a:tint val="75000"/>
                  </a:schemeClr>
                </a:solidFill>
              </a:defRPr>
            </a:lvl4pPr>
            <a:lvl5pPr marL="803620" indent="0">
              <a:buNone/>
              <a:defRPr sz="703">
                <a:solidFill>
                  <a:schemeClr val="tx1">
                    <a:tint val="75000"/>
                  </a:schemeClr>
                </a:solidFill>
              </a:defRPr>
            </a:lvl5pPr>
            <a:lvl6pPr marL="1004526" indent="0">
              <a:buNone/>
              <a:defRPr sz="703">
                <a:solidFill>
                  <a:schemeClr val="tx1">
                    <a:tint val="75000"/>
                  </a:schemeClr>
                </a:solidFill>
              </a:defRPr>
            </a:lvl6pPr>
            <a:lvl7pPr marL="1205431" indent="0">
              <a:buNone/>
              <a:defRPr sz="703">
                <a:solidFill>
                  <a:schemeClr val="tx1">
                    <a:tint val="75000"/>
                  </a:schemeClr>
                </a:solidFill>
              </a:defRPr>
            </a:lvl7pPr>
            <a:lvl8pPr marL="1406336" indent="0">
              <a:buNone/>
              <a:defRPr sz="703">
                <a:solidFill>
                  <a:schemeClr val="tx1">
                    <a:tint val="75000"/>
                  </a:schemeClr>
                </a:solidFill>
              </a:defRPr>
            </a:lvl8pPr>
            <a:lvl9pPr marL="1607241" indent="0">
              <a:buNone/>
              <a:defRPr sz="703">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0835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10/28/2020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59484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10/28/2020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408257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10/28/2020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8218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10/28/2020</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32620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10/28/2020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156440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10/28/2020</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0263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10/28/2020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91117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10/28/2020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364152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2017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 y="1201782"/>
            <a:ext cx="9143999" cy="56562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6503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sz="4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descr="Abstract Building">
            <a:extLst>
              <a:ext uri="{FF2B5EF4-FFF2-40B4-BE49-F238E27FC236}">
                <a16:creationId xmlns:a16="http://schemas.microsoft.com/office/drawing/2014/main" id="{CE10ABE1-BE78-4DEC-9C0A-46282D549DF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5" name="Rectangle 4">
            <a:extLst>
              <a:ext uri="{FF2B5EF4-FFF2-40B4-BE49-F238E27FC236}">
                <a16:creationId xmlns:a16="http://schemas.microsoft.com/office/drawing/2014/main" id="{979F9DAD-F6B0-4ECC-8632-4B5E050986A8}"/>
              </a:ext>
              <a:ext uri="{C183D7F6-B498-43B3-948B-1728B52AA6E4}">
                <adec:decorative xmlns:adec="http://schemas.microsoft.com/office/drawing/2017/decorative" val="1"/>
              </a:ext>
            </a:extLst>
          </p:cNvPr>
          <p:cNvSpPr/>
          <p:nvPr/>
        </p:nvSpPr>
        <p:spPr>
          <a:xfrm>
            <a:off x="1893288" y="1922225"/>
            <a:ext cx="5357425" cy="3013552"/>
          </a:xfrm>
          <a:prstGeom prst="rect">
            <a:avLst/>
          </a:prstGeom>
          <a:gradFill>
            <a:gsLst>
              <a:gs pos="0">
                <a:srgbClr val="01023B">
                  <a:alpha val="70000"/>
                </a:srgbClr>
              </a:gs>
              <a:gs pos="100000">
                <a:srgbClr val="E99757">
                  <a:lumMod val="97000"/>
                  <a:lumOff val="3000"/>
                  <a:alpha val="70000"/>
                </a:srgbClr>
              </a:gs>
              <a:gs pos="50000">
                <a:srgbClr val="A53F52">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1" dirty="0"/>
          </a:p>
        </p:txBody>
      </p:sp>
      <p:sp>
        <p:nvSpPr>
          <p:cNvPr id="6" name="Title 5">
            <a:extLst>
              <a:ext uri="{FF2B5EF4-FFF2-40B4-BE49-F238E27FC236}">
                <a16:creationId xmlns:a16="http://schemas.microsoft.com/office/drawing/2014/main" id="{4F7706BE-EF2E-459C-8778-01DDD354C634}"/>
              </a:ext>
            </a:extLst>
          </p:cNvPr>
          <p:cNvSpPr>
            <a:spLocks noGrp="1"/>
          </p:cNvSpPr>
          <p:nvPr>
            <p:ph type="title"/>
          </p:nvPr>
        </p:nvSpPr>
        <p:spPr>
          <a:xfrm>
            <a:off x="2201922" y="2259338"/>
            <a:ext cx="4740156" cy="830649"/>
          </a:xfrm>
        </p:spPr>
        <p:txBody>
          <a:bodyPr>
            <a:noAutofit/>
          </a:bodyPr>
          <a:lstStyle/>
          <a:p>
            <a:r>
              <a:rPr lang="en-US" sz="3750" dirty="0"/>
              <a:t>AN APOCALYPTIC </a:t>
            </a:r>
            <a:br>
              <a:rPr lang="en-US" sz="3750" dirty="0"/>
            </a:br>
            <a:r>
              <a:rPr lang="en-US" sz="3750" dirty="0"/>
              <a:t>WORLD VIEW</a:t>
            </a:r>
          </a:p>
        </p:txBody>
      </p:sp>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a:xfrm>
            <a:off x="2567927" y="3830319"/>
            <a:ext cx="4113973" cy="830649"/>
          </a:xfrm>
        </p:spPr>
        <p:txBody>
          <a:bodyPr>
            <a:noAutofit/>
          </a:bodyPr>
          <a:lstStyle/>
          <a:p>
            <a:pPr>
              <a:lnSpc>
                <a:spcPct val="90000"/>
              </a:lnSpc>
              <a:spcBef>
                <a:spcPts val="156"/>
              </a:spcBef>
            </a:pPr>
            <a:r>
              <a:rPr lang="en-US" sz="1875" dirty="0">
                <a:latin typeface="Calibri Light" panose="020F0302020204030204" pitchFamily="34" charset="0"/>
                <a:cs typeface="Calibri Light" panose="020F0302020204030204" pitchFamily="34" charset="0"/>
              </a:rPr>
              <a:t>JoLynn Gower</a:t>
            </a:r>
          </a:p>
          <a:p>
            <a:pPr>
              <a:lnSpc>
                <a:spcPct val="90000"/>
              </a:lnSpc>
              <a:spcBef>
                <a:spcPts val="156"/>
              </a:spcBef>
            </a:pPr>
            <a:r>
              <a:rPr lang="en-US" sz="1875" dirty="0">
                <a:latin typeface="Calibri Light" panose="020F0302020204030204" pitchFamily="34" charset="0"/>
                <a:cs typeface="Calibri Light" panose="020F0302020204030204" pitchFamily="34" charset="0"/>
              </a:rPr>
              <a:t>Fall 2020    LESSON 7</a:t>
            </a:r>
          </a:p>
          <a:p>
            <a:pPr>
              <a:lnSpc>
                <a:spcPct val="90000"/>
              </a:lnSpc>
              <a:spcBef>
                <a:spcPts val="156"/>
              </a:spcBef>
            </a:pPr>
            <a:r>
              <a:rPr lang="en-US" sz="1875" dirty="0">
                <a:latin typeface="Calibri Light" panose="020F0302020204030204" pitchFamily="34" charset="0"/>
                <a:cs typeface="Calibri Light" panose="020F0302020204030204" pitchFamily="34" charset="0"/>
              </a:rPr>
              <a:t>217-493-6151</a:t>
            </a:r>
          </a:p>
          <a:p>
            <a:pPr>
              <a:lnSpc>
                <a:spcPct val="90000"/>
              </a:lnSpc>
              <a:spcBef>
                <a:spcPts val="156"/>
              </a:spcBef>
            </a:pPr>
            <a:r>
              <a:rPr lang="en-US" sz="1875" dirty="0">
                <a:latin typeface="Calibri Light" panose="020F0302020204030204" pitchFamily="34" charset="0"/>
                <a:cs typeface="Calibri Light" panose="020F0302020204030204" pitchFamily="34" charset="0"/>
              </a:rPr>
              <a:t>jgower@guardingthetruth.org</a:t>
            </a:r>
          </a:p>
          <a:p>
            <a:pPr>
              <a:lnSpc>
                <a:spcPct val="90000"/>
              </a:lnSpc>
              <a:spcBef>
                <a:spcPts val="156"/>
              </a:spcBef>
            </a:pPr>
            <a:endParaRPr lang="en-US" sz="1875" dirty="0">
              <a:latin typeface="Calibri Light" panose="020F0302020204030204" pitchFamily="34" charset="0"/>
              <a:cs typeface="Calibri Light" panose="020F0302020204030204" pitchFamily="34" charset="0"/>
            </a:endParaRPr>
          </a:p>
          <a:p>
            <a:endParaRPr lang="en-US" sz="1875" dirty="0"/>
          </a:p>
        </p:txBody>
      </p:sp>
    </p:spTree>
    <p:extLst>
      <p:ext uri="{BB962C8B-B14F-4D97-AF65-F5344CB8AC3E}">
        <p14:creationId xmlns:p14="http://schemas.microsoft.com/office/powerpoint/2010/main" val="110204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765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fontScale="90000"/>
          </a:bodyPr>
          <a:lstStyle/>
          <a:p>
            <a:pPr algn="ctr"/>
            <a:r>
              <a:rPr lang="en-US" dirty="0">
                <a:solidFill>
                  <a:srgbClr val="663300"/>
                </a:solidFill>
              </a:rPr>
              <a:t>SECOND BEAST: FALSE HOLY SPIRIT</a:t>
            </a:r>
          </a:p>
        </p:txBody>
      </p:sp>
      <p:sp>
        <p:nvSpPr>
          <p:cNvPr id="3" name="Content Placeholder 2"/>
          <p:cNvSpPr>
            <a:spLocks noGrp="1"/>
          </p:cNvSpPr>
          <p:nvPr>
            <p:ph idx="1"/>
          </p:nvPr>
        </p:nvSpPr>
        <p:spPr>
          <a:xfrm>
            <a:off x="-1" y="927652"/>
            <a:ext cx="9143999" cy="593034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0"/>
              </a:spcBef>
            </a:pPr>
            <a:r>
              <a:rPr lang="en-US" sz="2670" b="1" dirty="0">
                <a:solidFill>
                  <a:srgbClr val="663300"/>
                </a:solidFill>
              </a:rPr>
              <a:t>Revelation 13:8 </a:t>
            </a:r>
            <a:r>
              <a:rPr lang="en-US" sz="2670" dirty="0">
                <a:solidFill>
                  <a:srgbClr val="663300"/>
                </a:solidFill>
              </a:rPr>
              <a:t> All who dwell on the earth will worship him, </a:t>
            </a:r>
            <a:r>
              <a:rPr lang="en-US" sz="2670" i="1" dirty="0">
                <a:solidFill>
                  <a:srgbClr val="663300"/>
                </a:solidFill>
              </a:rPr>
              <a:t>everyone</a:t>
            </a:r>
            <a:r>
              <a:rPr lang="en-US" sz="2670" dirty="0">
                <a:solidFill>
                  <a:srgbClr val="663300"/>
                </a:solidFill>
              </a:rPr>
              <a:t> whose name has not been written from the foundation of the world in the book of life of the Lamb who has been slain. </a:t>
            </a:r>
          </a:p>
          <a:p>
            <a:pPr>
              <a:lnSpc>
                <a:spcPct val="88000"/>
              </a:lnSpc>
              <a:spcBef>
                <a:spcPts val="0"/>
              </a:spcBef>
            </a:pPr>
            <a:r>
              <a:rPr lang="en-US" sz="2670" b="1" dirty="0">
                <a:solidFill>
                  <a:srgbClr val="663300"/>
                </a:solidFill>
              </a:rPr>
              <a:t>Revelation 13:11-14 </a:t>
            </a:r>
            <a:r>
              <a:rPr lang="en-US" sz="2670" dirty="0">
                <a:solidFill>
                  <a:srgbClr val="663300"/>
                </a:solidFill>
              </a:rPr>
              <a:t> Then I saw another beast coming up out of the earth; and he had two horns like a lamb and he spoke as a dragon. He exercises all the authority of the first beast in his presence. And he makes the earth and those who dwell in it to worship the first beast, whose fatal wound was healed. He performs great signs, so that he even makes fire come down out of heaven to the earth in the presence of men. And he deceives those who dwell on the earth because of the signs which it was given him to perform in the presence of the beast, telling those who dwell on the earth to make an image to the beast who </a:t>
            </a:r>
            <a:r>
              <a:rPr lang="en-US" sz="2670" spc="-150" dirty="0">
                <a:solidFill>
                  <a:srgbClr val="663300"/>
                </a:solidFill>
              </a:rPr>
              <a:t>had the wound of the sword and has come to </a:t>
            </a:r>
            <a:r>
              <a:rPr lang="en-US" sz="2670" dirty="0">
                <a:solidFill>
                  <a:srgbClr val="663300"/>
                </a:solidFill>
              </a:rPr>
              <a:t>life. </a:t>
            </a:r>
          </a:p>
        </p:txBody>
      </p:sp>
    </p:spTree>
    <p:extLst>
      <p:ext uri="{BB962C8B-B14F-4D97-AF65-F5344CB8AC3E}">
        <p14:creationId xmlns:p14="http://schemas.microsoft.com/office/powerpoint/2010/main" val="1427554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B13AA-575F-471C-A7C6-4489EE6859C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9F2788B-645F-495D-A285-7E4AA940BC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3150" y="1135803"/>
            <a:ext cx="6905146" cy="4937179"/>
          </a:xfrm>
        </p:spPr>
      </p:pic>
    </p:spTree>
    <p:extLst>
      <p:ext uri="{BB962C8B-B14F-4D97-AF65-F5344CB8AC3E}">
        <p14:creationId xmlns:p14="http://schemas.microsoft.com/office/powerpoint/2010/main" val="999978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THE MARK OF THE BEAST</a:t>
            </a:r>
          </a:p>
        </p:txBody>
      </p:sp>
      <p:sp>
        <p:nvSpPr>
          <p:cNvPr id="3" name="Content Placeholder 2"/>
          <p:cNvSpPr>
            <a:spLocks noGrp="1"/>
          </p:cNvSpPr>
          <p:nvPr>
            <p:ph idx="1"/>
          </p:nvPr>
        </p:nvSpPr>
        <p:spPr>
          <a:xfrm>
            <a:off x="-1" y="1020418"/>
            <a:ext cx="9143999" cy="583758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0"/>
              </a:spcBef>
            </a:pPr>
            <a:r>
              <a:rPr lang="en-US" b="1" dirty="0">
                <a:solidFill>
                  <a:srgbClr val="663300"/>
                </a:solidFill>
              </a:rPr>
              <a:t>Revelation 13:15-17 </a:t>
            </a:r>
            <a:r>
              <a:rPr lang="en-US" dirty="0">
                <a:solidFill>
                  <a:srgbClr val="663300"/>
                </a:solidFill>
              </a:rPr>
              <a:t> And it was given to him to give breath to the image of the beast, so that the image of the beast would even speak and cause as many as do not worship the image of the beast to be killed. And he causes all, the small and the great, and the rich and the poor, and the free men and the slaves, to be given a mark on their right hand or on their forehead, and </a:t>
            </a:r>
            <a:r>
              <a:rPr lang="en-US" i="1" dirty="0">
                <a:solidFill>
                  <a:srgbClr val="663300"/>
                </a:solidFill>
              </a:rPr>
              <a:t>he provides</a:t>
            </a:r>
            <a:r>
              <a:rPr lang="en-US" dirty="0">
                <a:solidFill>
                  <a:srgbClr val="663300"/>
                </a:solidFill>
              </a:rPr>
              <a:t> that no one will be able to buy or to sell, except the one who has the mark, </a:t>
            </a:r>
            <a:r>
              <a:rPr lang="en-US" i="1" dirty="0">
                <a:solidFill>
                  <a:srgbClr val="663300"/>
                </a:solidFill>
              </a:rPr>
              <a:t>either</a:t>
            </a:r>
            <a:r>
              <a:rPr lang="en-US" dirty="0">
                <a:solidFill>
                  <a:srgbClr val="663300"/>
                </a:solidFill>
              </a:rPr>
              <a:t> the name of the beast or the number of his name. </a:t>
            </a:r>
          </a:p>
          <a:p>
            <a:pPr>
              <a:lnSpc>
                <a:spcPct val="88000"/>
              </a:lnSpc>
              <a:spcBef>
                <a:spcPts val="0"/>
              </a:spcBef>
            </a:pPr>
            <a:r>
              <a:rPr lang="en-US" b="1" dirty="0">
                <a:solidFill>
                  <a:srgbClr val="663300"/>
                </a:solidFill>
              </a:rPr>
              <a:t>Revelation 13:18 </a:t>
            </a:r>
            <a:r>
              <a:rPr lang="en-US" dirty="0">
                <a:solidFill>
                  <a:srgbClr val="663300"/>
                </a:solidFill>
              </a:rPr>
              <a:t> Here is wisdom. Let him who has understanding calculate the number of the beast, for the number is that of a man; and his number is six hundred and sixty-six. </a:t>
            </a:r>
            <a:br>
              <a:rPr lang="en-US" dirty="0">
                <a:solidFill>
                  <a:srgbClr val="663300"/>
                </a:solidFill>
              </a:rPr>
            </a:br>
            <a:endParaRPr lang="en-US" dirty="0">
              <a:solidFill>
                <a:srgbClr val="663300"/>
              </a:solidFill>
            </a:endParaRPr>
          </a:p>
        </p:txBody>
      </p:sp>
    </p:spTree>
    <p:extLst>
      <p:ext uri="{BB962C8B-B14F-4D97-AF65-F5344CB8AC3E}">
        <p14:creationId xmlns:p14="http://schemas.microsoft.com/office/powerpoint/2010/main" val="47713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7E07E-7DE7-4BCE-A932-6E0B1CC0562F}"/>
              </a:ext>
            </a:extLst>
          </p:cNvPr>
          <p:cNvSpPr>
            <a:spLocks noGrp="1"/>
          </p:cNvSpPr>
          <p:nvPr>
            <p:ph type="title"/>
          </p:nvPr>
        </p:nvSpPr>
        <p:spPr/>
        <p:txBody>
          <a:bodyPr/>
          <a:lstStyle/>
          <a:p>
            <a:r>
              <a:rPr lang="en-US" dirty="0"/>
              <a:t>WAS JOHN CONFUSED?</a:t>
            </a:r>
          </a:p>
        </p:txBody>
      </p:sp>
      <p:pic>
        <p:nvPicPr>
          <p:cNvPr id="5" name="Content Placeholder 4">
            <a:extLst>
              <a:ext uri="{FF2B5EF4-FFF2-40B4-BE49-F238E27FC236}">
                <a16:creationId xmlns:a16="http://schemas.microsoft.com/office/drawing/2014/main" id="{E418702A-91CD-4603-8FE7-B043B1BAAA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7" y="1948070"/>
            <a:ext cx="9140993" cy="2727908"/>
          </a:xfrm>
        </p:spPr>
      </p:pic>
    </p:spTree>
    <p:extLst>
      <p:ext uri="{BB962C8B-B14F-4D97-AF65-F5344CB8AC3E}">
        <p14:creationId xmlns:p14="http://schemas.microsoft.com/office/powerpoint/2010/main" val="4263974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0418"/>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THE NUMBER</a:t>
            </a:r>
          </a:p>
        </p:txBody>
      </p:sp>
      <p:sp>
        <p:nvSpPr>
          <p:cNvPr id="3" name="Content Placeholder 2"/>
          <p:cNvSpPr>
            <a:spLocks noGrp="1"/>
          </p:cNvSpPr>
          <p:nvPr>
            <p:ph idx="1"/>
          </p:nvPr>
        </p:nvSpPr>
        <p:spPr>
          <a:xfrm>
            <a:off x="-1" y="861391"/>
            <a:ext cx="9143999" cy="5996609"/>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spcBef>
                <a:spcPts val="200"/>
              </a:spcBef>
            </a:pPr>
            <a:r>
              <a:rPr lang="en-US" dirty="0">
                <a:solidFill>
                  <a:srgbClr val="663300"/>
                </a:solidFill>
                <a:effectLst/>
              </a:rPr>
              <a:t>Hebrew numerology is based on Hebrew numbers  written by using letters of the Hebrew alphabet.</a:t>
            </a:r>
            <a:endParaRPr lang="en-US" dirty="0">
              <a:solidFill>
                <a:srgbClr val="663300"/>
              </a:solidFill>
            </a:endParaRPr>
          </a:p>
          <a:p>
            <a:pPr>
              <a:spcBef>
                <a:spcPts val="200"/>
              </a:spcBef>
            </a:pPr>
            <a:r>
              <a:rPr lang="en-US" dirty="0">
                <a:solidFill>
                  <a:srgbClr val="663300"/>
                </a:solidFill>
                <a:effectLst/>
              </a:rPr>
              <a:t>Each Hebrew letter corresponds to a number, with no notation for zero. (Mystics like this fact, deriving much homiletic material from it, not least, that since there is a G-d, there is never nothing …)</a:t>
            </a:r>
            <a:endParaRPr lang="en-US" dirty="0">
              <a:solidFill>
                <a:srgbClr val="663300"/>
              </a:solidFill>
            </a:endParaRPr>
          </a:p>
          <a:p>
            <a:pPr>
              <a:spcBef>
                <a:spcPts val="200"/>
              </a:spcBef>
            </a:pPr>
            <a:r>
              <a:rPr lang="en-US" dirty="0">
                <a:solidFill>
                  <a:srgbClr val="663300"/>
                </a:solidFill>
                <a:effectLst/>
              </a:rPr>
              <a:t>Because of this, numbers can spell words, and words add up to numerical values.</a:t>
            </a:r>
          </a:p>
          <a:p>
            <a:pPr>
              <a:spcBef>
                <a:spcPts val="200"/>
              </a:spcBef>
            </a:pPr>
            <a:r>
              <a:rPr lang="en-US" dirty="0">
                <a:solidFill>
                  <a:srgbClr val="663300"/>
                </a:solidFill>
                <a:effectLst/>
              </a:rPr>
              <a:t>The first nine letters of the alphabet correspond to the Hebrew numbers 1-9. The next nine letters to the tens units (10-90), and the last 4 letters of the Hebrew alphabet to the first four hundreds (100-400).</a:t>
            </a:r>
            <a:r>
              <a:rPr lang="en-US" dirty="0">
                <a:effectLst/>
              </a:rPr>
              <a:t> </a:t>
            </a:r>
            <a:r>
              <a:rPr lang="en-US" dirty="0">
                <a:solidFill>
                  <a:srgbClr val="663300"/>
                </a:solidFill>
                <a:effectLst/>
              </a:rPr>
              <a:t>Numbers over 10 are formed by combining letters, whose numerical equivalents are added together</a:t>
            </a:r>
          </a:p>
          <a:p>
            <a:pPr>
              <a:spcBef>
                <a:spcPts val="200"/>
              </a:spcBef>
            </a:pPr>
            <a:r>
              <a:rPr lang="en-US" dirty="0">
                <a:solidFill>
                  <a:srgbClr val="663300"/>
                </a:solidFill>
              </a:rPr>
              <a:t>EXCEPTION: 15 and 16 (9+6, 9+7)</a:t>
            </a:r>
          </a:p>
          <a:p>
            <a:pPr>
              <a:lnSpc>
                <a:spcPct val="88000"/>
              </a:lnSpc>
              <a:spcBef>
                <a:spcPts val="0"/>
              </a:spcBef>
            </a:pPr>
            <a:endParaRPr lang="en-US" dirty="0">
              <a:solidFill>
                <a:srgbClr val="663300"/>
              </a:solidFill>
            </a:endParaRPr>
          </a:p>
        </p:txBody>
      </p:sp>
    </p:spTree>
    <p:extLst>
      <p:ext uri="{BB962C8B-B14F-4D97-AF65-F5344CB8AC3E}">
        <p14:creationId xmlns:p14="http://schemas.microsoft.com/office/powerpoint/2010/main" val="4052088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dirty="0">
                <a:solidFill>
                  <a:srgbClr val="663300"/>
                </a:solidFill>
              </a:rPr>
              <a:t>144,000 PICTURED IN HEAVEN</a:t>
            </a:r>
          </a:p>
        </p:txBody>
      </p:sp>
      <p:sp>
        <p:nvSpPr>
          <p:cNvPr id="3" name="Content Placeholder 2"/>
          <p:cNvSpPr>
            <a:spLocks noGrp="1"/>
          </p:cNvSpPr>
          <p:nvPr>
            <p:ph idx="1"/>
          </p:nvPr>
        </p:nvSpPr>
        <p:spPr>
          <a:xfrm>
            <a:off x="-1" y="1020418"/>
            <a:ext cx="9143999" cy="583758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95000"/>
              </a:lnSpc>
              <a:spcBef>
                <a:spcPts val="300"/>
              </a:spcBef>
            </a:pPr>
            <a:r>
              <a:rPr lang="en-US" dirty="0">
                <a:solidFill>
                  <a:srgbClr val="663300"/>
                </a:solidFill>
              </a:rPr>
              <a:t>First fruits</a:t>
            </a:r>
          </a:p>
          <a:p>
            <a:pPr>
              <a:lnSpc>
                <a:spcPct val="95000"/>
              </a:lnSpc>
              <a:spcBef>
                <a:spcPts val="300"/>
              </a:spcBef>
            </a:pPr>
            <a:r>
              <a:rPr lang="en-US" b="1" dirty="0">
                <a:solidFill>
                  <a:srgbClr val="663300"/>
                </a:solidFill>
              </a:rPr>
              <a:t>Revelation 14:6-7 </a:t>
            </a:r>
            <a:r>
              <a:rPr lang="en-US" dirty="0">
                <a:solidFill>
                  <a:srgbClr val="663300"/>
                </a:solidFill>
              </a:rPr>
              <a:t> I saw another angel flying in midheaven, having an eternal gospel to preach to those who live on the earth, and to every nation and tribe and tongue and people; and he said with a loud voice, "Fear God, and give Him glory, because the hour of His judgment has come; worship Him who made the heaven and the earth and sea and springs of waters." </a:t>
            </a:r>
          </a:p>
          <a:p>
            <a:pPr>
              <a:lnSpc>
                <a:spcPct val="95000"/>
              </a:lnSpc>
              <a:spcBef>
                <a:spcPts val="300"/>
              </a:spcBef>
            </a:pPr>
            <a:r>
              <a:rPr lang="en-US" b="1" dirty="0">
                <a:solidFill>
                  <a:srgbClr val="663300"/>
                </a:solidFill>
              </a:rPr>
              <a:t>Matthew</a:t>
            </a:r>
            <a:r>
              <a:rPr lang="en-US" b="1" spc="-300" dirty="0">
                <a:solidFill>
                  <a:srgbClr val="663300"/>
                </a:solidFill>
              </a:rPr>
              <a:t> 24:12-14 </a:t>
            </a:r>
            <a:r>
              <a:rPr lang="en-US" dirty="0">
                <a:solidFill>
                  <a:srgbClr val="663300"/>
                </a:solidFill>
              </a:rPr>
              <a:t>"Because lawlessness is increased, most people's love will grow cold. But the one who endures to the end, he will be saved. This gospel of the kingdom shall be preached in the whole world as a testimony to all the nations, and then the end will come. </a:t>
            </a:r>
            <a:br>
              <a:rPr lang="en-US" dirty="0">
                <a:solidFill>
                  <a:srgbClr val="663300"/>
                </a:solidFill>
              </a:rPr>
            </a:br>
            <a:endParaRPr lang="en-US" dirty="0">
              <a:solidFill>
                <a:srgbClr val="663300"/>
              </a:solidFill>
            </a:endParaRPr>
          </a:p>
        </p:txBody>
      </p:sp>
    </p:spTree>
    <p:extLst>
      <p:ext uri="{BB962C8B-B14F-4D97-AF65-F5344CB8AC3E}">
        <p14:creationId xmlns:p14="http://schemas.microsoft.com/office/powerpoint/2010/main" val="350033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fontScale="90000"/>
          </a:bodyPr>
          <a:lstStyle/>
          <a:p>
            <a:pPr algn="ctr"/>
            <a:br>
              <a:rPr lang="en-US" dirty="0">
                <a:solidFill>
                  <a:srgbClr val="663300"/>
                </a:solidFill>
              </a:rPr>
            </a:br>
            <a:r>
              <a:rPr lang="en-US" dirty="0">
                <a:solidFill>
                  <a:srgbClr val="663300"/>
                </a:solidFill>
              </a:rPr>
              <a:t>ABOMINATION OF DESOLATION</a:t>
            </a:r>
            <a:br>
              <a:rPr lang="en-US" dirty="0">
                <a:solidFill>
                  <a:srgbClr val="663300"/>
                </a:solidFill>
              </a:rPr>
            </a:br>
            <a:endParaRPr lang="en-US" dirty="0">
              <a:solidFill>
                <a:srgbClr val="663300"/>
              </a:solidFill>
            </a:endParaRPr>
          </a:p>
        </p:txBody>
      </p:sp>
      <p:sp>
        <p:nvSpPr>
          <p:cNvPr id="3" name="Content Placeholder 2"/>
          <p:cNvSpPr>
            <a:spLocks noGrp="1"/>
          </p:cNvSpPr>
          <p:nvPr>
            <p:ph idx="1"/>
          </p:nvPr>
        </p:nvSpPr>
        <p:spPr>
          <a:xfrm>
            <a:off x="-1" y="1020418"/>
            <a:ext cx="9143999" cy="583758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95000"/>
              </a:lnSpc>
              <a:spcBef>
                <a:spcPts val="300"/>
              </a:spcBef>
            </a:pPr>
            <a:r>
              <a:rPr lang="en-US" b="1" dirty="0">
                <a:solidFill>
                  <a:srgbClr val="663300"/>
                </a:solidFill>
              </a:rPr>
              <a:t>Revelation</a:t>
            </a:r>
            <a:r>
              <a:rPr lang="en-US" b="1" spc="-150" dirty="0">
                <a:solidFill>
                  <a:srgbClr val="663300"/>
                </a:solidFill>
              </a:rPr>
              <a:t> 14:8-10 </a:t>
            </a:r>
            <a:r>
              <a:rPr lang="en-US" dirty="0">
                <a:solidFill>
                  <a:srgbClr val="663300"/>
                </a:solidFill>
              </a:rPr>
              <a:t>And another angel, a second one, followed, saying, "Fallen, fallen is Babylon the great, she who has made all the nations drink of the wine of the passion of her immorality." Then another angel, a third one, followed them, saying with a loud voice, "If anyone worships the beast and his image, and receives a mark on his forehead or on his hand, he also will drink of the wine of the wrath of God, which is mixed in full strength in the cup of His anger; and he will be tormented with fire and brimstone in the presence of the holy angels and in the presence of the Lamb. </a:t>
            </a:r>
          </a:p>
          <a:p>
            <a:pPr>
              <a:lnSpc>
                <a:spcPct val="95000"/>
              </a:lnSpc>
              <a:spcBef>
                <a:spcPts val="300"/>
              </a:spcBef>
            </a:pPr>
            <a:r>
              <a:rPr lang="en-US" b="1" dirty="0">
                <a:solidFill>
                  <a:srgbClr val="663300"/>
                </a:solidFill>
              </a:rPr>
              <a:t>Matthew 24:15 </a:t>
            </a:r>
            <a:r>
              <a:rPr lang="en-US" dirty="0">
                <a:solidFill>
                  <a:srgbClr val="663300"/>
                </a:solidFill>
              </a:rPr>
              <a:t>"Therefore when you see the </a:t>
            </a:r>
            <a:r>
              <a:rPr lang="en-US" cap="small" dirty="0">
                <a:solidFill>
                  <a:srgbClr val="663300"/>
                </a:solidFill>
                <a:effectLst/>
              </a:rPr>
              <a:t>ABOMINATION OF DESOLATION</a:t>
            </a:r>
            <a:r>
              <a:rPr lang="en-US" dirty="0">
                <a:solidFill>
                  <a:srgbClr val="663300"/>
                </a:solidFill>
              </a:rPr>
              <a:t> which was spoken of through Daniel the prophet, </a:t>
            </a:r>
            <a:r>
              <a:rPr lang="en-US" spc="-150" dirty="0">
                <a:solidFill>
                  <a:srgbClr val="663300"/>
                </a:solidFill>
              </a:rPr>
              <a:t>standing in the </a:t>
            </a:r>
            <a:r>
              <a:rPr lang="en-US" dirty="0">
                <a:solidFill>
                  <a:srgbClr val="663300"/>
                </a:solidFill>
              </a:rPr>
              <a:t>holy place…  </a:t>
            </a:r>
            <a:br>
              <a:rPr lang="en-US" dirty="0">
                <a:solidFill>
                  <a:srgbClr val="663300"/>
                </a:solidFill>
              </a:rPr>
            </a:br>
            <a:endParaRPr lang="en-US" dirty="0">
              <a:solidFill>
                <a:srgbClr val="663300"/>
              </a:solidFill>
            </a:endParaRPr>
          </a:p>
          <a:p>
            <a:pPr>
              <a:lnSpc>
                <a:spcPct val="95000"/>
              </a:lnSpc>
              <a:spcBef>
                <a:spcPts val="300"/>
              </a:spcBef>
            </a:pPr>
            <a:endParaRPr lang="en-US" dirty="0">
              <a:solidFill>
                <a:srgbClr val="663300"/>
              </a:solidFill>
            </a:endParaRPr>
          </a:p>
          <a:p>
            <a:pPr>
              <a:lnSpc>
                <a:spcPct val="95000"/>
              </a:lnSpc>
              <a:spcBef>
                <a:spcPts val="300"/>
              </a:spcBef>
            </a:pPr>
            <a:endParaRPr lang="en-US" dirty="0">
              <a:solidFill>
                <a:srgbClr val="663300"/>
              </a:solidFill>
            </a:endParaRPr>
          </a:p>
        </p:txBody>
      </p:sp>
    </p:spTree>
    <p:extLst>
      <p:ext uri="{BB962C8B-B14F-4D97-AF65-F5344CB8AC3E}">
        <p14:creationId xmlns:p14="http://schemas.microsoft.com/office/powerpoint/2010/main" val="2165823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dirty="0">
                <a:solidFill>
                  <a:srgbClr val="663300"/>
                </a:solidFill>
              </a:rPr>
              <a:t>REAPING THE EARTH</a:t>
            </a:r>
          </a:p>
        </p:txBody>
      </p:sp>
      <p:sp>
        <p:nvSpPr>
          <p:cNvPr id="3" name="Content Placeholder 2"/>
          <p:cNvSpPr>
            <a:spLocks noGrp="1"/>
          </p:cNvSpPr>
          <p:nvPr>
            <p:ph idx="1"/>
          </p:nvPr>
        </p:nvSpPr>
        <p:spPr>
          <a:xfrm>
            <a:off x="-1" y="1020418"/>
            <a:ext cx="9143999" cy="583758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spcBef>
                <a:spcPts val="300"/>
              </a:spcBef>
            </a:pPr>
            <a:r>
              <a:rPr lang="en-US" b="1" dirty="0">
                <a:solidFill>
                  <a:srgbClr val="663300"/>
                </a:solidFill>
              </a:rPr>
              <a:t>Revelation 14:15-16 </a:t>
            </a:r>
            <a:r>
              <a:rPr lang="en-US" dirty="0">
                <a:solidFill>
                  <a:srgbClr val="663300"/>
                </a:solidFill>
              </a:rPr>
              <a:t> And another angel came out of the temple, crying out with a loud voice to Him who sat on the cloud, "Put in your sickle and reap, for the hour to reap has come, because the harvest of the earth is ripe." Then He who sat on the cloud swung His sickle over the earth, and the earth was reaped. </a:t>
            </a:r>
          </a:p>
          <a:p>
            <a:pPr>
              <a:spcBef>
                <a:spcPts val="300"/>
              </a:spcBef>
            </a:pPr>
            <a:r>
              <a:rPr lang="en-US" b="1" dirty="0">
                <a:solidFill>
                  <a:srgbClr val="663300"/>
                </a:solidFill>
              </a:rPr>
              <a:t>Revelation 14:18-19 </a:t>
            </a:r>
            <a:r>
              <a:rPr lang="en-US" dirty="0">
                <a:solidFill>
                  <a:srgbClr val="663300"/>
                </a:solidFill>
              </a:rPr>
              <a:t>Then another angel, the one who has power over fire, came out from the altar; and he called with a loud voice to him who had the sharp sickle, saying, "Put in your sharp sickle and gather the clusters from the vine of the earth, because her grapes are ripe." So the angel swung his sickle to the earth and gathered </a:t>
            </a:r>
            <a:r>
              <a:rPr lang="en-US" i="1" dirty="0">
                <a:solidFill>
                  <a:srgbClr val="663300"/>
                </a:solidFill>
              </a:rPr>
              <a:t>the clusters from</a:t>
            </a:r>
            <a:r>
              <a:rPr lang="en-US" dirty="0">
                <a:solidFill>
                  <a:srgbClr val="663300"/>
                </a:solidFill>
              </a:rPr>
              <a:t> the vine of the earth, and threw them into the great wine press of the wrath of God. </a:t>
            </a:r>
            <a:br>
              <a:rPr lang="en-US" dirty="0">
                <a:solidFill>
                  <a:srgbClr val="663300"/>
                </a:solidFill>
              </a:rPr>
            </a:br>
            <a:endParaRPr lang="en-US" dirty="0">
              <a:solidFill>
                <a:srgbClr val="663300"/>
              </a:solidFill>
            </a:endParaRPr>
          </a:p>
        </p:txBody>
      </p:sp>
    </p:spTree>
    <p:extLst>
      <p:ext uri="{BB962C8B-B14F-4D97-AF65-F5344CB8AC3E}">
        <p14:creationId xmlns:p14="http://schemas.microsoft.com/office/powerpoint/2010/main" val="2286425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dirty="0">
                <a:solidFill>
                  <a:srgbClr val="663300"/>
                </a:solidFill>
              </a:rPr>
              <a:t>REAPING THE EARTH</a:t>
            </a:r>
          </a:p>
        </p:txBody>
      </p:sp>
      <p:sp>
        <p:nvSpPr>
          <p:cNvPr id="3" name="Content Placeholder 2"/>
          <p:cNvSpPr>
            <a:spLocks noGrp="1"/>
          </p:cNvSpPr>
          <p:nvPr>
            <p:ph idx="1"/>
          </p:nvPr>
        </p:nvSpPr>
        <p:spPr>
          <a:xfrm>
            <a:off x="-1" y="1020418"/>
            <a:ext cx="9143999" cy="583758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spcBef>
                <a:spcPts val="300"/>
              </a:spcBef>
            </a:pPr>
            <a:r>
              <a:rPr lang="en-US" b="1" dirty="0">
                <a:solidFill>
                  <a:srgbClr val="663300"/>
                </a:solidFill>
              </a:rPr>
              <a:t>Revelation 15:5-8 </a:t>
            </a:r>
            <a:r>
              <a:rPr lang="en-US" dirty="0">
                <a:solidFill>
                  <a:srgbClr val="663300"/>
                </a:solidFill>
              </a:rPr>
              <a:t> After these things I looked, and the temple of the tabernacle of testimony in heaven was opened, and the seven angels who had the seven plagues came out of the temple, clothed in linen, clean </a:t>
            </a:r>
            <a:r>
              <a:rPr lang="en-US" i="1" dirty="0">
                <a:solidFill>
                  <a:srgbClr val="663300"/>
                </a:solidFill>
              </a:rPr>
              <a:t>and</a:t>
            </a:r>
            <a:r>
              <a:rPr lang="en-US" dirty="0">
                <a:solidFill>
                  <a:srgbClr val="663300"/>
                </a:solidFill>
              </a:rPr>
              <a:t> bright, and girded around their chests with golden sashes. Then one of the four living creatures gave to the seven angels seven golden bowls full of the wrath of God, who lives forever and ever. And the temple was filled with smoke from the glory of God and from His power; and no one was able to enter the temple until the seven plagues of the seven angels were finished. </a:t>
            </a:r>
          </a:p>
          <a:p>
            <a:pPr>
              <a:spcBef>
                <a:spcPts val="300"/>
              </a:spcBef>
            </a:pPr>
            <a:r>
              <a:rPr lang="en-US" dirty="0">
                <a:solidFill>
                  <a:srgbClr val="663300"/>
                </a:solidFill>
              </a:rPr>
              <a:t>The final plague are poured out quickly</a:t>
            </a:r>
          </a:p>
          <a:p>
            <a:pPr>
              <a:spcBef>
                <a:spcPts val="300"/>
              </a:spcBef>
            </a:pPr>
            <a:r>
              <a:rPr lang="en-US" dirty="0">
                <a:solidFill>
                  <a:srgbClr val="663300"/>
                </a:solidFill>
              </a:rPr>
              <a:t>There is an interlude between the 6</a:t>
            </a:r>
            <a:r>
              <a:rPr lang="en-US" baseline="30000" dirty="0">
                <a:solidFill>
                  <a:srgbClr val="663300"/>
                </a:solidFill>
              </a:rPr>
              <a:t>th</a:t>
            </a:r>
            <a:r>
              <a:rPr lang="en-US" dirty="0">
                <a:solidFill>
                  <a:srgbClr val="663300"/>
                </a:solidFill>
              </a:rPr>
              <a:t> and 7</a:t>
            </a:r>
            <a:r>
              <a:rPr lang="en-US" baseline="30000" dirty="0">
                <a:solidFill>
                  <a:srgbClr val="663300"/>
                </a:solidFill>
              </a:rPr>
              <a:t>th</a:t>
            </a:r>
            <a:r>
              <a:rPr lang="en-US" dirty="0">
                <a:solidFill>
                  <a:srgbClr val="663300"/>
                </a:solidFill>
              </a:rPr>
              <a:t> bowls</a:t>
            </a:r>
          </a:p>
        </p:txBody>
      </p:sp>
    </p:spTree>
    <p:extLst>
      <p:ext uri="{BB962C8B-B14F-4D97-AF65-F5344CB8AC3E}">
        <p14:creationId xmlns:p14="http://schemas.microsoft.com/office/powerpoint/2010/main" val="3641587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VERSE FOR THE JOURNEY</a:t>
            </a:r>
          </a:p>
        </p:txBody>
      </p:sp>
      <p:sp>
        <p:nvSpPr>
          <p:cNvPr id="3" name="Content Placeholder 2"/>
          <p:cNvSpPr>
            <a:spLocks noGrp="1"/>
          </p:cNvSpPr>
          <p:nvPr>
            <p:ph idx="1"/>
          </p:nvPr>
        </p:nvSpPr>
        <p:spPr>
          <a:xfrm>
            <a:off x="-1" y="1201782"/>
            <a:ext cx="9143999" cy="565621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buFont typeface="Wingdings" panose="05000000000000000000" pitchFamily="2" charset="2"/>
              <a:buChar char="Ø"/>
            </a:pPr>
            <a:r>
              <a:rPr lang="en-US" b="1" dirty="0">
                <a:solidFill>
                  <a:srgbClr val="663300"/>
                </a:solidFill>
              </a:rPr>
              <a:t>2 Peter 3:11-13 </a:t>
            </a:r>
            <a:r>
              <a:rPr lang="en-US" baseline="30000" dirty="0">
                <a:solidFill>
                  <a:srgbClr val="663300"/>
                </a:solidFill>
              </a:rPr>
              <a:t> </a:t>
            </a:r>
            <a:r>
              <a:rPr lang="en-US" dirty="0">
                <a:solidFill>
                  <a:srgbClr val="663300"/>
                </a:solidFill>
              </a:rPr>
              <a:t> Since all these things are to be destroyed in this way, what sort of people ought you to be in holy conduct and godliness,  looking for and hastening the coming of the day of God, because of which the heavens will be destroyed by burning, and the elements will melt with intense heat!  But according to His promise we are looking for new heavens and a new earth, in which righteousness dwells. </a:t>
            </a:r>
          </a:p>
          <a:p>
            <a:pPr>
              <a:buFont typeface="Wingdings" panose="05000000000000000000" pitchFamily="2" charset="2"/>
              <a:buChar char="Ø"/>
            </a:pPr>
            <a:r>
              <a:rPr lang="en-US" dirty="0">
                <a:solidFill>
                  <a:srgbClr val="663300"/>
                </a:solidFill>
              </a:rPr>
              <a:t>Promise: </a:t>
            </a:r>
            <a:r>
              <a:rPr lang="en-US" i="1" dirty="0" err="1">
                <a:solidFill>
                  <a:srgbClr val="663300"/>
                </a:solidFill>
              </a:rPr>
              <a:t>epangelma</a:t>
            </a:r>
            <a:r>
              <a:rPr lang="en-US" i="1" dirty="0">
                <a:solidFill>
                  <a:srgbClr val="663300"/>
                </a:solidFill>
              </a:rPr>
              <a:t>: </a:t>
            </a:r>
            <a:r>
              <a:rPr lang="en-US" dirty="0">
                <a:solidFill>
                  <a:srgbClr val="663300"/>
                </a:solidFill>
              </a:rPr>
              <a:t>a self-committal</a:t>
            </a:r>
          </a:p>
          <a:p>
            <a:pPr>
              <a:buFont typeface="Wingdings" panose="05000000000000000000" pitchFamily="2" charset="2"/>
              <a:buChar char="Ø"/>
            </a:pPr>
            <a:r>
              <a:rPr lang="en-US" dirty="0">
                <a:solidFill>
                  <a:srgbClr val="663300"/>
                </a:solidFill>
              </a:rPr>
              <a:t>Before the new heavens and new earth are a reality, there is an apocalypse: destruction and damage on a catastrophic scale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MEASURING THE CITY</a:t>
            </a:r>
          </a:p>
        </p:txBody>
      </p:sp>
      <p:sp>
        <p:nvSpPr>
          <p:cNvPr id="3" name="Content Placeholder 2"/>
          <p:cNvSpPr>
            <a:spLocks noGrp="1"/>
          </p:cNvSpPr>
          <p:nvPr>
            <p:ph idx="1"/>
          </p:nvPr>
        </p:nvSpPr>
        <p:spPr>
          <a:xfrm>
            <a:off x="0" y="1007165"/>
            <a:ext cx="9144000" cy="5850835"/>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spcBef>
                <a:spcPts val="300"/>
              </a:spcBef>
            </a:pPr>
            <a:r>
              <a:rPr lang="en-US" b="1" dirty="0">
                <a:solidFill>
                  <a:srgbClr val="663300"/>
                </a:solidFill>
              </a:rPr>
              <a:t>Revelation 11:1-4 </a:t>
            </a:r>
            <a:r>
              <a:rPr lang="en-US" dirty="0">
                <a:solidFill>
                  <a:srgbClr val="663300"/>
                </a:solidFill>
              </a:rPr>
              <a:t>Then there was given me a measuring rod like a staff; and someone said, "Get up and measure the temple of God and the altar, and those who worship in it. Leave out the court which is outside the temple and do not measure it, for it has been given to the nations; and they will tread under foot the holy city for forty-two months. And I will grant </a:t>
            </a:r>
            <a:r>
              <a:rPr lang="en-US" i="1" dirty="0">
                <a:solidFill>
                  <a:srgbClr val="663300"/>
                </a:solidFill>
              </a:rPr>
              <a:t>authority</a:t>
            </a:r>
            <a:r>
              <a:rPr lang="en-US" dirty="0">
                <a:solidFill>
                  <a:srgbClr val="663300"/>
                </a:solidFill>
              </a:rPr>
              <a:t> to my two witnesses, and they will prophesy for twelve hundred and sixty days, clothed in sackcloth. These are the two olive trees and the two lampstands that stand before the Lord of the earth.</a:t>
            </a:r>
          </a:p>
          <a:p>
            <a:pPr>
              <a:spcBef>
                <a:spcPts val="300"/>
              </a:spcBef>
            </a:pPr>
            <a:r>
              <a:rPr lang="en-US" dirty="0">
                <a:solidFill>
                  <a:srgbClr val="663300"/>
                </a:solidFill>
              </a:rPr>
              <a:t>Fire from mouth kills enemies</a:t>
            </a:r>
          </a:p>
          <a:p>
            <a:pPr>
              <a:spcBef>
                <a:spcPts val="300"/>
              </a:spcBef>
            </a:pPr>
            <a:r>
              <a:rPr lang="en-US" dirty="0">
                <a:solidFill>
                  <a:srgbClr val="663300"/>
                </a:solidFill>
              </a:rPr>
              <a:t>Shut up sky – no rain  (Elijah?)</a:t>
            </a:r>
          </a:p>
          <a:p>
            <a:pPr>
              <a:spcBef>
                <a:spcPts val="300"/>
              </a:spcBef>
            </a:pPr>
            <a:r>
              <a:rPr lang="en-US" dirty="0">
                <a:solidFill>
                  <a:srgbClr val="663300"/>
                </a:solidFill>
              </a:rPr>
              <a:t>Turn water to blood  (Moses?)</a:t>
            </a:r>
          </a:p>
          <a:p>
            <a:endParaRPr lang="en-US" dirty="0">
              <a:solidFill>
                <a:srgbClr val="6633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sz="4400" dirty="0">
                <a:solidFill>
                  <a:srgbClr val="663300"/>
                </a:solidFill>
              </a:rPr>
              <a:t>THEIR DEATH</a:t>
            </a:r>
          </a:p>
        </p:txBody>
      </p:sp>
      <p:sp>
        <p:nvSpPr>
          <p:cNvPr id="3" name="Content Placeholder 2"/>
          <p:cNvSpPr>
            <a:spLocks noGrp="1"/>
          </p:cNvSpPr>
          <p:nvPr>
            <p:ph idx="1"/>
          </p:nvPr>
        </p:nvSpPr>
        <p:spPr>
          <a:xfrm>
            <a:off x="0" y="914400"/>
            <a:ext cx="9144000" cy="59436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spcBef>
                <a:spcPts val="300"/>
              </a:spcBef>
            </a:pPr>
            <a:r>
              <a:rPr lang="en-US" b="1" dirty="0">
                <a:solidFill>
                  <a:srgbClr val="663300"/>
                </a:solidFill>
              </a:rPr>
              <a:t>Revelation 11:7-10 </a:t>
            </a:r>
            <a:r>
              <a:rPr lang="en-US" dirty="0">
                <a:solidFill>
                  <a:srgbClr val="663300"/>
                </a:solidFill>
              </a:rPr>
              <a:t>When they have finished their testimony, the beast that comes up out of the abyss will make war with them, and overcome them and kill them. And their dead bodies </a:t>
            </a:r>
            <a:r>
              <a:rPr lang="en-US" i="1" dirty="0">
                <a:solidFill>
                  <a:srgbClr val="663300"/>
                </a:solidFill>
              </a:rPr>
              <a:t>will lie</a:t>
            </a:r>
            <a:r>
              <a:rPr lang="en-US" dirty="0">
                <a:solidFill>
                  <a:srgbClr val="663300"/>
                </a:solidFill>
              </a:rPr>
              <a:t> in the street of the great city which mystically is called Sodom and Egypt, where also their Lord was crucified. Those from the peoples and tribes and tongues and nations </a:t>
            </a:r>
            <a:r>
              <a:rPr lang="en-US" i="1" dirty="0">
                <a:solidFill>
                  <a:srgbClr val="663300"/>
                </a:solidFill>
              </a:rPr>
              <a:t>will</a:t>
            </a:r>
            <a:r>
              <a:rPr lang="en-US" dirty="0">
                <a:solidFill>
                  <a:srgbClr val="663300"/>
                </a:solidFill>
              </a:rPr>
              <a:t> look at their dead bodies for three and a half days, and will not permit their dead bodies to be laid in a tomb. And those who dwell on the earth </a:t>
            </a:r>
            <a:r>
              <a:rPr lang="en-US" i="1" dirty="0">
                <a:solidFill>
                  <a:srgbClr val="663300"/>
                </a:solidFill>
              </a:rPr>
              <a:t>will</a:t>
            </a:r>
            <a:r>
              <a:rPr lang="en-US" dirty="0">
                <a:solidFill>
                  <a:srgbClr val="663300"/>
                </a:solidFill>
              </a:rPr>
              <a:t> rejoice over them and celebrate; and they will send gifts to one another, because these two prophets tormented those who dwell on the earth. </a:t>
            </a:r>
          </a:p>
          <a:p>
            <a:pPr>
              <a:spcBef>
                <a:spcPts val="300"/>
              </a:spcBef>
            </a:pPr>
            <a:r>
              <a:rPr lang="en-US" dirty="0">
                <a:solidFill>
                  <a:srgbClr val="663300"/>
                </a:solidFill>
              </a:rPr>
              <a:t>After 3½ days they are called up to heaven in a cloud</a:t>
            </a:r>
          </a:p>
          <a:p>
            <a:pPr>
              <a:spcBef>
                <a:spcPts val="300"/>
              </a:spcBef>
            </a:pPr>
            <a:r>
              <a:rPr lang="en-US" dirty="0">
                <a:solidFill>
                  <a:srgbClr val="663300"/>
                </a:solidFill>
              </a:rPr>
              <a:t>Simultaneous with mid-</a:t>
            </a:r>
            <a:r>
              <a:rPr lang="en-US" dirty="0" err="1">
                <a:solidFill>
                  <a:srgbClr val="663300"/>
                </a:solidFill>
              </a:rPr>
              <a:t>trib</a:t>
            </a:r>
            <a:r>
              <a:rPr lang="en-US" dirty="0">
                <a:solidFill>
                  <a:srgbClr val="663300"/>
                </a:solidFill>
              </a:rPr>
              <a:t> rapture?</a:t>
            </a:r>
          </a:p>
          <a:p>
            <a:endParaRPr lang="en-US" sz="2800" dirty="0">
              <a:solidFill>
                <a:srgbClr val="6633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SEVENTH (LAST) TRUMPET</a:t>
            </a:r>
          </a:p>
        </p:txBody>
      </p:sp>
      <p:sp>
        <p:nvSpPr>
          <p:cNvPr id="3" name="Content Placeholder 2"/>
          <p:cNvSpPr>
            <a:spLocks noGrp="1"/>
          </p:cNvSpPr>
          <p:nvPr>
            <p:ph idx="1"/>
          </p:nvPr>
        </p:nvSpPr>
        <p:spPr>
          <a:xfrm>
            <a:off x="0" y="967409"/>
            <a:ext cx="9144000" cy="5890591"/>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spcBef>
                <a:spcPts val="200"/>
              </a:spcBef>
            </a:pPr>
            <a:r>
              <a:rPr lang="en-US" b="1" spc="-150" dirty="0">
                <a:solidFill>
                  <a:srgbClr val="663300"/>
                </a:solidFill>
              </a:rPr>
              <a:t>Revelation 11:15-18 </a:t>
            </a:r>
            <a:r>
              <a:rPr lang="en-US" spc="-150" dirty="0">
                <a:solidFill>
                  <a:srgbClr val="663300"/>
                </a:solidFill>
              </a:rPr>
              <a:t> </a:t>
            </a:r>
            <a:r>
              <a:rPr lang="en-US" dirty="0">
                <a:solidFill>
                  <a:srgbClr val="663300"/>
                </a:solidFill>
              </a:rPr>
              <a:t>Then</a:t>
            </a:r>
            <a:r>
              <a:rPr lang="en-US" spc="-150" dirty="0">
                <a:solidFill>
                  <a:srgbClr val="663300"/>
                </a:solidFill>
              </a:rPr>
              <a:t> the </a:t>
            </a:r>
            <a:r>
              <a:rPr lang="en-US" dirty="0">
                <a:solidFill>
                  <a:srgbClr val="663300"/>
                </a:solidFill>
              </a:rPr>
              <a:t>seventh angel sounded; and there were loud voices in heaven, saying, "The kingdom of the world has become </a:t>
            </a:r>
            <a:r>
              <a:rPr lang="en-US" i="1" dirty="0">
                <a:solidFill>
                  <a:srgbClr val="663300"/>
                </a:solidFill>
              </a:rPr>
              <a:t>the kingdom</a:t>
            </a:r>
            <a:r>
              <a:rPr lang="en-US" dirty="0">
                <a:solidFill>
                  <a:srgbClr val="663300"/>
                </a:solidFill>
              </a:rPr>
              <a:t> of our </a:t>
            </a:r>
            <a:r>
              <a:rPr lang="en-US" spc="-150" dirty="0">
                <a:solidFill>
                  <a:srgbClr val="663300"/>
                </a:solidFill>
              </a:rPr>
              <a:t>Lor</a:t>
            </a:r>
            <a:r>
              <a:rPr lang="en-US" dirty="0">
                <a:solidFill>
                  <a:srgbClr val="663300"/>
                </a:solidFill>
              </a:rPr>
              <a:t>d and of His Christ</a:t>
            </a:r>
            <a:r>
              <a:rPr lang="en-US" spc="-150" dirty="0">
                <a:solidFill>
                  <a:srgbClr val="663300"/>
                </a:solidFill>
              </a:rPr>
              <a:t>; and He </a:t>
            </a:r>
            <a:r>
              <a:rPr lang="en-US" dirty="0">
                <a:solidFill>
                  <a:srgbClr val="663300"/>
                </a:solidFill>
              </a:rPr>
              <a:t>will reign </a:t>
            </a:r>
            <a:r>
              <a:rPr lang="en-US" spc="-150" dirty="0">
                <a:solidFill>
                  <a:srgbClr val="663300"/>
                </a:solidFill>
              </a:rPr>
              <a:t>forever and </a:t>
            </a:r>
            <a:r>
              <a:rPr lang="en-US" dirty="0">
                <a:solidFill>
                  <a:srgbClr val="663300"/>
                </a:solidFill>
              </a:rPr>
              <a:t>eve</a:t>
            </a:r>
            <a:r>
              <a:rPr lang="en-US" spc="-150" dirty="0">
                <a:solidFill>
                  <a:srgbClr val="663300"/>
                </a:solidFill>
              </a:rPr>
              <a:t>r." </a:t>
            </a:r>
            <a:r>
              <a:rPr lang="en-US" dirty="0">
                <a:solidFill>
                  <a:srgbClr val="663300"/>
                </a:solidFill>
              </a:rPr>
              <a:t>And the twenty-four elders, who sit on their thrones before God, fell on their faces and worshiped God, saying, "We give You thanks, O Lord God, the Almighty, who are and who were, because You have taken Your great power and have begun to reign. And the nations were enraged, and Your wrath came, and the time </a:t>
            </a:r>
            <a:r>
              <a:rPr lang="en-US" i="1" dirty="0">
                <a:solidFill>
                  <a:srgbClr val="663300"/>
                </a:solidFill>
              </a:rPr>
              <a:t>came</a:t>
            </a:r>
            <a:r>
              <a:rPr lang="en-US" dirty="0">
                <a:solidFill>
                  <a:srgbClr val="663300"/>
                </a:solidFill>
              </a:rPr>
              <a:t> for the dead to be judged, and </a:t>
            </a:r>
            <a:r>
              <a:rPr lang="en-US" i="1" dirty="0">
                <a:solidFill>
                  <a:srgbClr val="663300"/>
                </a:solidFill>
              </a:rPr>
              <a:t>the time</a:t>
            </a:r>
            <a:r>
              <a:rPr lang="en-US" dirty="0">
                <a:solidFill>
                  <a:srgbClr val="663300"/>
                </a:solidFill>
              </a:rPr>
              <a:t> to reward Your bond-servants the prophets and the saints and those who fear Your name, the small and the great, and to destroy those who destroy the earth.“</a:t>
            </a:r>
          </a:p>
          <a:p>
            <a:pPr>
              <a:spcBef>
                <a:spcPts val="200"/>
              </a:spcBef>
            </a:pPr>
            <a:r>
              <a:rPr lang="en-US" dirty="0">
                <a:solidFill>
                  <a:srgbClr val="663300"/>
                </a:solidFill>
              </a:rPr>
              <a:t>Rapture? </a:t>
            </a:r>
          </a:p>
          <a:p>
            <a:endParaRPr lang="en-US" sz="2600" dirty="0">
              <a:solidFill>
                <a:srgbClr val="6633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0904"/>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ABOUT INTERLUDES</a:t>
            </a:r>
          </a:p>
        </p:txBody>
      </p:sp>
      <p:sp>
        <p:nvSpPr>
          <p:cNvPr id="3" name="Content Placeholder 2"/>
          <p:cNvSpPr>
            <a:spLocks noGrp="1"/>
          </p:cNvSpPr>
          <p:nvPr>
            <p:ph idx="1"/>
          </p:nvPr>
        </p:nvSpPr>
        <p:spPr>
          <a:xfrm>
            <a:off x="0" y="821635"/>
            <a:ext cx="9236765" cy="6036365"/>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200"/>
              </a:spcBef>
            </a:pPr>
            <a:r>
              <a:rPr lang="en-US" sz="2600" dirty="0">
                <a:solidFill>
                  <a:srgbClr val="663300"/>
                </a:solidFill>
              </a:rPr>
              <a:t>Interludes make interpretation difficult Woman clothed with the sun</a:t>
            </a:r>
          </a:p>
          <a:p>
            <a:pPr>
              <a:lnSpc>
                <a:spcPct val="88000"/>
              </a:lnSpc>
              <a:spcBef>
                <a:spcPts val="200"/>
              </a:spcBef>
            </a:pPr>
            <a:r>
              <a:rPr lang="en-US" sz="2600" dirty="0">
                <a:solidFill>
                  <a:srgbClr val="663300"/>
                </a:solidFill>
              </a:rPr>
              <a:t>Red dragon </a:t>
            </a:r>
            <a:r>
              <a:rPr lang="en-US" sz="2600" spc="-150" dirty="0">
                <a:solidFill>
                  <a:srgbClr val="663300"/>
                </a:solidFill>
              </a:rPr>
              <a:t>with 7 heads</a:t>
            </a:r>
            <a:r>
              <a:rPr lang="en-US" sz="2600" dirty="0">
                <a:solidFill>
                  <a:srgbClr val="663300"/>
                </a:solidFill>
              </a:rPr>
              <a:t>, 10 horns; sweeps away 1/3 angels</a:t>
            </a:r>
          </a:p>
          <a:p>
            <a:pPr>
              <a:lnSpc>
                <a:spcPct val="88000"/>
              </a:lnSpc>
              <a:spcBef>
                <a:spcPts val="200"/>
              </a:spcBef>
            </a:pPr>
            <a:r>
              <a:rPr lang="en-US" sz="2600" dirty="0">
                <a:solidFill>
                  <a:srgbClr val="663300"/>
                </a:solidFill>
              </a:rPr>
              <a:t>War between dragon and woman but the child is caught up to heaven</a:t>
            </a:r>
          </a:p>
          <a:p>
            <a:pPr>
              <a:lnSpc>
                <a:spcPct val="88000"/>
              </a:lnSpc>
              <a:spcBef>
                <a:spcPts val="200"/>
              </a:spcBef>
            </a:pPr>
            <a:r>
              <a:rPr lang="en-US" sz="2600" dirty="0">
                <a:solidFill>
                  <a:srgbClr val="663300"/>
                </a:solidFill>
              </a:rPr>
              <a:t>Woman flees to the wilderness</a:t>
            </a:r>
          </a:p>
          <a:p>
            <a:pPr>
              <a:lnSpc>
                <a:spcPct val="88000"/>
              </a:lnSpc>
              <a:spcBef>
                <a:spcPts val="200"/>
              </a:spcBef>
            </a:pPr>
            <a:r>
              <a:rPr lang="en-US" sz="2600" dirty="0">
                <a:solidFill>
                  <a:srgbClr val="663300"/>
                </a:solidFill>
              </a:rPr>
              <a:t>War between Michael and his angels and the dragon and his angels; the dragon loses and is confined to earth</a:t>
            </a:r>
          </a:p>
          <a:p>
            <a:pPr>
              <a:lnSpc>
                <a:spcPct val="88000"/>
              </a:lnSpc>
              <a:spcBef>
                <a:spcPts val="200"/>
              </a:spcBef>
            </a:pPr>
            <a:r>
              <a:rPr lang="en-US" b="1" dirty="0">
                <a:solidFill>
                  <a:srgbClr val="663300"/>
                </a:solidFill>
              </a:rPr>
              <a:t>Revelation 12:10-11 </a:t>
            </a:r>
            <a:r>
              <a:rPr lang="en-US" dirty="0">
                <a:solidFill>
                  <a:srgbClr val="663300"/>
                </a:solidFill>
              </a:rPr>
              <a:t> Then I heard a loud voice in heaven, saying, "Now the salvation, and the power, and the </a:t>
            </a:r>
            <a:r>
              <a:rPr lang="en-US" spc="-150" dirty="0">
                <a:solidFill>
                  <a:srgbClr val="663300"/>
                </a:solidFill>
              </a:rPr>
              <a:t>kingdom of our God and the </a:t>
            </a:r>
            <a:r>
              <a:rPr lang="en-US" dirty="0">
                <a:solidFill>
                  <a:srgbClr val="663300"/>
                </a:solidFill>
              </a:rPr>
              <a:t>authority </a:t>
            </a:r>
            <a:r>
              <a:rPr lang="en-US" spc="-150" dirty="0">
                <a:solidFill>
                  <a:srgbClr val="663300"/>
                </a:solidFill>
              </a:rPr>
              <a:t>of His </a:t>
            </a:r>
            <a:r>
              <a:rPr lang="en-US" dirty="0">
                <a:solidFill>
                  <a:srgbClr val="663300"/>
                </a:solidFill>
              </a:rPr>
              <a:t>Christ have come, for the accuser of our brethren has been thrown down</a:t>
            </a:r>
            <a:r>
              <a:rPr lang="en-US" spc="-150" dirty="0">
                <a:solidFill>
                  <a:srgbClr val="663300"/>
                </a:solidFill>
              </a:rPr>
              <a:t>, he who </a:t>
            </a:r>
            <a:r>
              <a:rPr lang="en-US" dirty="0">
                <a:solidFill>
                  <a:srgbClr val="663300"/>
                </a:solidFill>
              </a:rPr>
              <a:t>accuses </a:t>
            </a:r>
            <a:r>
              <a:rPr lang="en-US" spc="-150" dirty="0">
                <a:solidFill>
                  <a:srgbClr val="663300"/>
                </a:solidFill>
              </a:rPr>
              <a:t>them before our God day </a:t>
            </a:r>
            <a:r>
              <a:rPr lang="en-US" dirty="0">
                <a:solidFill>
                  <a:srgbClr val="663300"/>
                </a:solidFill>
              </a:rPr>
              <a:t>and night. And they overcame him because of the blood of the Lamb and because of the word of their testimony, and they did not love their life even when faced with death. </a:t>
            </a:r>
          </a:p>
          <a:p>
            <a:pPr>
              <a:lnSpc>
                <a:spcPct val="88000"/>
              </a:lnSpc>
              <a:spcBef>
                <a:spcPts val="200"/>
              </a:spcBef>
            </a:pPr>
            <a:endParaRPr lang="en-US" dirty="0">
              <a:solidFill>
                <a:srgbClr val="663300"/>
              </a:solidFill>
            </a:endParaRPr>
          </a:p>
          <a:p>
            <a:pPr>
              <a:lnSpc>
                <a:spcPct val="88000"/>
              </a:lnSpc>
              <a:spcBef>
                <a:spcPts val="200"/>
              </a:spcBef>
            </a:pPr>
            <a:endParaRPr lang="en-US" dirty="0">
              <a:solidFill>
                <a:srgbClr val="663300"/>
              </a:solidFill>
            </a:endParaRPr>
          </a:p>
          <a:p>
            <a:pPr>
              <a:lnSpc>
                <a:spcPct val="92000"/>
              </a:lnSpc>
              <a:spcBef>
                <a:spcPts val="400"/>
              </a:spcBef>
            </a:pPr>
            <a:endParaRPr lang="en-US" sz="2600" dirty="0">
              <a:solidFill>
                <a:srgbClr val="6633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THE DRAGON REACTS</a:t>
            </a:r>
          </a:p>
        </p:txBody>
      </p:sp>
      <p:sp>
        <p:nvSpPr>
          <p:cNvPr id="3" name="Content Placeholder 2"/>
          <p:cNvSpPr>
            <a:spLocks noGrp="1"/>
          </p:cNvSpPr>
          <p:nvPr>
            <p:ph idx="1"/>
          </p:nvPr>
        </p:nvSpPr>
        <p:spPr>
          <a:xfrm>
            <a:off x="-1" y="993913"/>
            <a:ext cx="9143999" cy="5864086"/>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0"/>
              </a:spcBef>
            </a:pPr>
            <a:r>
              <a:rPr lang="en-US" sz="2720" b="1" dirty="0">
                <a:solidFill>
                  <a:srgbClr val="663300"/>
                </a:solidFill>
              </a:rPr>
              <a:t>Revelation 12:13 </a:t>
            </a:r>
            <a:r>
              <a:rPr lang="en-US" sz="2720" dirty="0">
                <a:solidFill>
                  <a:srgbClr val="663300"/>
                </a:solidFill>
              </a:rPr>
              <a:t> And when the dragon saw that he was thrown down to the earth, he persecuted the woman who gave birth to the male </a:t>
            </a:r>
            <a:r>
              <a:rPr lang="en-US" sz="2720" i="1" dirty="0">
                <a:solidFill>
                  <a:srgbClr val="663300"/>
                </a:solidFill>
              </a:rPr>
              <a:t>child.</a:t>
            </a:r>
            <a:r>
              <a:rPr lang="en-US" sz="2720" dirty="0">
                <a:solidFill>
                  <a:srgbClr val="663300"/>
                </a:solidFill>
              </a:rPr>
              <a:t> </a:t>
            </a:r>
          </a:p>
          <a:p>
            <a:pPr>
              <a:lnSpc>
                <a:spcPct val="88000"/>
              </a:lnSpc>
              <a:spcBef>
                <a:spcPts val="0"/>
              </a:spcBef>
            </a:pPr>
            <a:r>
              <a:rPr lang="en-US" sz="2720" b="1" dirty="0">
                <a:solidFill>
                  <a:srgbClr val="663300"/>
                </a:solidFill>
              </a:rPr>
              <a:t>Revelation 12:17 </a:t>
            </a:r>
            <a:r>
              <a:rPr lang="en-US" sz="2720" dirty="0">
                <a:solidFill>
                  <a:srgbClr val="663300"/>
                </a:solidFill>
              </a:rPr>
              <a:t> So the dragon was enraged with the woman, and went off to make war with the rest of her children, who keep the commandments of God and hold to the testimony of Jesus. </a:t>
            </a:r>
          </a:p>
          <a:p>
            <a:pPr>
              <a:lnSpc>
                <a:spcPct val="88000"/>
              </a:lnSpc>
              <a:spcBef>
                <a:spcPts val="0"/>
              </a:spcBef>
            </a:pPr>
            <a:r>
              <a:rPr lang="en-US" sz="2720" b="1" dirty="0">
                <a:solidFill>
                  <a:srgbClr val="663300"/>
                </a:solidFill>
              </a:rPr>
              <a:t>Revelation 13:1 </a:t>
            </a:r>
            <a:r>
              <a:rPr lang="en-US" sz="2720" dirty="0">
                <a:solidFill>
                  <a:srgbClr val="663300"/>
                </a:solidFill>
              </a:rPr>
              <a:t>And the dragon stood on the sand of the seashore</a:t>
            </a:r>
            <a:r>
              <a:rPr lang="en-US" sz="2720" spc="-150" dirty="0">
                <a:solidFill>
                  <a:srgbClr val="663300"/>
                </a:solidFill>
              </a:rPr>
              <a:t>. Then I saw a </a:t>
            </a:r>
            <a:r>
              <a:rPr lang="en-US" sz="2720" dirty="0">
                <a:solidFill>
                  <a:srgbClr val="663300"/>
                </a:solidFill>
              </a:rPr>
              <a:t>beast</a:t>
            </a:r>
            <a:r>
              <a:rPr lang="en-US" sz="2720" spc="-150" dirty="0">
                <a:solidFill>
                  <a:srgbClr val="663300"/>
                </a:solidFill>
              </a:rPr>
              <a:t> coming up out of the </a:t>
            </a:r>
            <a:r>
              <a:rPr lang="en-US" sz="2720" dirty="0">
                <a:solidFill>
                  <a:srgbClr val="663300"/>
                </a:solidFill>
              </a:rPr>
              <a:t>sea having ten </a:t>
            </a:r>
            <a:r>
              <a:rPr lang="en-US" sz="2720" spc="-150" dirty="0">
                <a:solidFill>
                  <a:srgbClr val="663300"/>
                </a:solidFill>
              </a:rPr>
              <a:t>horns and seven heads; </a:t>
            </a:r>
            <a:r>
              <a:rPr lang="en-US" sz="2720" dirty="0">
                <a:solidFill>
                  <a:srgbClr val="663300"/>
                </a:solidFill>
              </a:rPr>
              <a:t>on his horns </a:t>
            </a:r>
            <a:r>
              <a:rPr lang="en-US" sz="2720" i="1" dirty="0">
                <a:solidFill>
                  <a:srgbClr val="663300"/>
                </a:solidFill>
              </a:rPr>
              <a:t>were</a:t>
            </a:r>
            <a:r>
              <a:rPr lang="en-US" sz="2720" dirty="0">
                <a:solidFill>
                  <a:srgbClr val="663300"/>
                </a:solidFill>
              </a:rPr>
              <a:t> ten diadems, and on his heads </a:t>
            </a:r>
            <a:r>
              <a:rPr lang="en-US" sz="2720" i="1" dirty="0">
                <a:solidFill>
                  <a:srgbClr val="663300"/>
                </a:solidFill>
              </a:rPr>
              <a:t>were</a:t>
            </a:r>
            <a:r>
              <a:rPr lang="en-US" sz="2720" dirty="0">
                <a:solidFill>
                  <a:srgbClr val="663300"/>
                </a:solidFill>
              </a:rPr>
              <a:t> blasphemous names. </a:t>
            </a:r>
            <a:br>
              <a:rPr lang="en-US" sz="2720" dirty="0">
                <a:solidFill>
                  <a:srgbClr val="663300"/>
                </a:solidFill>
              </a:rPr>
            </a:br>
            <a:r>
              <a:rPr lang="en-US" sz="2720" b="1" dirty="0">
                <a:solidFill>
                  <a:srgbClr val="663300"/>
                </a:solidFill>
              </a:rPr>
              <a:t>Revelation 13:3 </a:t>
            </a:r>
            <a:r>
              <a:rPr lang="en-US" sz="2720" dirty="0">
                <a:solidFill>
                  <a:srgbClr val="663300"/>
                </a:solidFill>
              </a:rPr>
              <a:t>And the dragon gave him his power and his throne and great authority. </a:t>
            </a:r>
            <a:r>
              <a:rPr lang="en-US" sz="2720" i="1" dirty="0">
                <a:solidFill>
                  <a:srgbClr val="663300"/>
                </a:solidFill>
              </a:rPr>
              <a:t>I saw</a:t>
            </a:r>
            <a:r>
              <a:rPr lang="en-US" sz="2720" dirty="0">
                <a:solidFill>
                  <a:srgbClr val="663300"/>
                </a:solidFill>
              </a:rPr>
              <a:t> one of his heads as if it had been slain, and his fatal wound was healed. And the whole earth was amazed </a:t>
            </a:r>
            <a:r>
              <a:rPr lang="en-US" sz="2720" i="1" dirty="0">
                <a:solidFill>
                  <a:srgbClr val="663300"/>
                </a:solidFill>
              </a:rPr>
              <a:t>and followed</a:t>
            </a:r>
            <a:r>
              <a:rPr lang="en-US" sz="2720" dirty="0">
                <a:solidFill>
                  <a:srgbClr val="663300"/>
                </a:solidFill>
              </a:rPr>
              <a:t> after the beast;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7409"/>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THE FALSE TRINITY</a:t>
            </a:r>
          </a:p>
        </p:txBody>
      </p:sp>
      <p:sp>
        <p:nvSpPr>
          <p:cNvPr id="3" name="Content Placeholder 2"/>
          <p:cNvSpPr>
            <a:spLocks noGrp="1"/>
          </p:cNvSpPr>
          <p:nvPr>
            <p:ph idx="1"/>
          </p:nvPr>
        </p:nvSpPr>
        <p:spPr>
          <a:xfrm>
            <a:off x="-1" y="967410"/>
            <a:ext cx="9143999" cy="589059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r>
              <a:rPr lang="en-US" dirty="0">
                <a:solidFill>
                  <a:srgbClr val="663300"/>
                </a:solidFill>
              </a:rPr>
              <a:t>Satan: false father</a:t>
            </a:r>
          </a:p>
          <a:p>
            <a:r>
              <a:rPr lang="en-US" dirty="0">
                <a:solidFill>
                  <a:srgbClr val="663300"/>
                </a:solidFill>
              </a:rPr>
              <a:t>Beast: the antichrist</a:t>
            </a:r>
          </a:p>
          <a:p>
            <a:r>
              <a:rPr lang="en-US" b="1" dirty="0">
                <a:solidFill>
                  <a:srgbClr val="663300"/>
                </a:solidFill>
              </a:rPr>
              <a:t>Revelation 13:4-7 …</a:t>
            </a:r>
            <a:r>
              <a:rPr lang="en-US" dirty="0">
                <a:solidFill>
                  <a:srgbClr val="663300"/>
                </a:solidFill>
              </a:rPr>
              <a:t>they worshiped the dragon because he gave his authority to the beast; and they worshiped the beast, saying, "Who is like the beast, and who is able to wage war with him?" There was given to him a mouth speaking arrogant words and blasphemies, and authority to act for forty-two months was given to him. And he opened his mouth in blasphemies against God, to blaspheme His name and His tabernacle, </a:t>
            </a:r>
            <a:r>
              <a:rPr lang="en-US" i="1" dirty="0">
                <a:solidFill>
                  <a:srgbClr val="663300"/>
                </a:solidFill>
              </a:rPr>
              <a:t>that is,</a:t>
            </a:r>
            <a:r>
              <a:rPr lang="en-US" dirty="0">
                <a:solidFill>
                  <a:srgbClr val="663300"/>
                </a:solidFill>
              </a:rPr>
              <a:t> those who dwell in heaven. </a:t>
            </a:r>
            <a:br>
              <a:rPr lang="en-US" dirty="0">
                <a:solidFill>
                  <a:srgbClr val="663300"/>
                </a:solidFill>
              </a:rPr>
            </a:br>
            <a:r>
              <a:rPr lang="en-US" dirty="0">
                <a:solidFill>
                  <a:srgbClr val="663300"/>
                </a:solidFill>
              </a:rPr>
              <a:t>It was also given to him to make war with the saints and to overcome them, and authority over every tribe and people and tongue and nation was given to him. </a:t>
            </a:r>
          </a:p>
          <a:p>
            <a:endParaRPr lang="en-US" dirty="0">
              <a:solidFill>
                <a:srgbClr val="6633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D982-D0DD-47A5-AB1F-75C02E0199C2}"/>
              </a:ext>
            </a:extLst>
          </p:cNvPr>
          <p:cNvSpPr>
            <a:spLocks noGrp="1"/>
          </p:cNvSpPr>
          <p:nvPr>
            <p:ph type="title"/>
          </p:nvPr>
        </p:nvSpPr>
        <p:spPr/>
        <p:txBody>
          <a:bodyPr/>
          <a:lstStyle/>
          <a:p>
            <a:r>
              <a:rPr lang="en-US" dirty="0"/>
              <a:t>THE MAHDI</a:t>
            </a:r>
          </a:p>
        </p:txBody>
      </p:sp>
      <p:pic>
        <p:nvPicPr>
          <p:cNvPr id="9" name="Content Placeholder 8">
            <a:extLst>
              <a:ext uri="{FF2B5EF4-FFF2-40B4-BE49-F238E27FC236}">
                <a16:creationId xmlns:a16="http://schemas.microsoft.com/office/drawing/2014/main" id="{511D0203-822F-4F94-9EF2-4897B65BC5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0444" y="1417983"/>
            <a:ext cx="5900606" cy="4612136"/>
          </a:xfrm>
        </p:spPr>
      </p:pic>
      <p:cxnSp>
        <p:nvCxnSpPr>
          <p:cNvPr id="11" name="Straight Connector 10">
            <a:extLst>
              <a:ext uri="{FF2B5EF4-FFF2-40B4-BE49-F238E27FC236}">
                <a16:creationId xmlns:a16="http://schemas.microsoft.com/office/drawing/2014/main" id="{CA508094-7099-4118-84A0-D7261360F5DD}"/>
              </a:ext>
            </a:extLst>
          </p:cNvPr>
          <p:cNvCxnSpPr/>
          <p:nvPr/>
        </p:nvCxnSpPr>
        <p:spPr>
          <a:xfrm>
            <a:off x="1230444" y="1417983"/>
            <a:ext cx="590060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ED6AA1A4-C213-4E1B-B0A7-1E1173C934AB}"/>
              </a:ext>
            </a:extLst>
          </p:cNvPr>
          <p:cNvCxnSpPr/>
          <p:nvPr/>
        </p:nvCxnSpPr>
        <p:spPr>
          <a:xfrm>
            <a:off x="1230444" y="6030119"/>
            <a:ext cx="59006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4294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1265</TotalTime>
  <Words>2154</Words>
  <Application>Microsoft Office PowerPoint</Application>
  <PresentationFormat>On-screen Show (4:3)</PresentationFormat>
  <Paragraphs>65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Tahoma</vt:lpstr>
      <vt:lpstr>Wingdings</vt:lpstr>
      <vt:lpstr>Office Theme</vt:lpstr>
      <vt:lpstr>AN APOCALYPTIC  WORLD VIEW</vt:lpstr>
      <vt:lpstr>VERSE FOR THE JOURNEY</vt:lpstr>
      <vt:lpstr>MEASURING THE CITY</vt:lpstr>
      <vt:lpstr>THEIR DEATH</vt:lpstr>
      <vt:lpstr>SEVENTH (LAST) TRUMPET</vt:lpstr>
      <vt:lpstr>ABOUT INTERLUDES</vt:lpstr>
      <vt:lpstr>THE DRAGON REACTS</vt:lpstr>
      <vt:lpstr>THE FALSE TRINITY</vt:lpstr>
      <vt:lpstr>THE MAHDI</vt:lpstr>
      <vt:lpstr>SECOND BEAST: FALSE HOLY SPIRIT</vt:lpstr>
      <vt:lpstr>PowerPoint Presentation</vt:lpstr>
      <vt:lpstr>THE MARK OF THE BEAST</vt:lpstr>
      <vt:lpstr>WAS JOHN CONFUSED?</vt:lpstr>
      <vt:lpstr>THE NUMBER</vt:lpstr>
      <vt:lpstr>144,000 PICTURED IN HEAVEN</vt:lpstr>
      <vt:lpstr> ABOMINATION OF DESOLATION </vt:lpstr>
      <vt:lpstr>REAPING THE EARTH</vt:lpstr>
      <vt:lpstr>REAPING THE EARTH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APOCALYPTIC  WORLD VIEW</dc:title>
  <dc:creator>JoLynn Gower</dc:creator>
  <cp:lastModifiedBy>Gower</cp:lastModifiedBy>
  <cp:revision>51</cp:revision>
  <cp:lastPrinted>2020-10-27T21:48:04Z</cp:lastPrinted>
  <dcterms:created xsi:type="dcterms:W3CDTF">2020-09-02T16:24:49Z</dcterms:created>
  <dcterms:modified xsi:type="dcterms:W3CDTF">2020-10-28T20:35:11Z</dcterms:modified>
</cp:coreProperties>
</file>