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435" r:id="rId2"/>
    <p:sldId id="258" r:id="rId3"/>
    <p:sldId id="2453" r:id="rId4"/>
    <p:sldId id="2455" r:id="rId5"/>
    <p:sldId id="2462" r:id="rId6"/>
    <p:sldId id="2456" r:id="rId7"/>
    <p:sldId id="2457" r:id="rId8"/>
    <p:sldId id="257" r:id="rId9"/>
    <p:sldId id="268" r:id="rId10"/>
    <p:sldId id="2458" r:id="rId11"/>
    <p:sldId id="2459" r:id="rId12"/>
    <p:sldId id="2460" r:id="rId13"/>
    <p:sldId id="2461" r:id="rId1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0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9450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09987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20612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526775" y="3013676"/>
            <a:ext cx="8090452" cy="830649"/>
          </a:xfrm>
        </p:spPr>
        <p:txBody>
          <a:bodyPr anchor="ctr"/>
          <a:lstStyle>
            <a:lvl1pPr algn="ctr">
              <a:defRPr sz="2637" spc="132">
                <a:solidFill>
                  <a:schemeClr val="bg1"/>
                </a:solidFill>
              </a:defRPr>
            </a:lvl1pPr>
          </a:lstStyle>
          <a:p>
            <a:r>
              <a:rPr lang="en-US" dirty="0"/>
              <a:t>CLICK TO EDIT MASTER TITLE</a:t>
            </a:r>
          </a:p>
        </p:txBody>
      </p:sp>
      <p:sp>
        <p:nvSpPr>
          <p:cNvPr id="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2602707" y="3890625"/>
            <a:ext cx="3938588" cy="365125"/>
          </a:xfrm>
        </p:spPr>
        <p:txBody>
          <a:bodyPr anchor="ctr"/>
          <a:lstStyle>
            <a:lvl1pPr marL="0" indent="0" algn="ctr">
              <a:lnSpc>
                <a:spcPct val="100000"/>
              </a:lnSpc>
              <a:buNone/>
              <a:defRPr sz="1055" spc="264">
                <a:solidFill>
                  <a:schemeClr val="bg1"/>
                </a:solidFill>
              </a:defRPr>
            </a:lvl1pPr>
            <a:lvl2pPr marL="200905" indent="0">
              <a:buNone/>
              <a:defRPr sz="879">
                <a:solidFill>
                  <a:schemeClr val="tx1">
                    <a:tint val="75000"/>
                  </a:schemeClr>
                </a:solidFill>
              </a:defRPr>
            </a:lvl2pPr>
            <a:lvl3pPr marL="401810" indent="0">
              <a:buNone/>
              <a:defRPr sz="791">
                <a:solidFill>
                  <a:schemeClr val="tx1">
                    <a:tint val="75000"/>
                  </a:schemeClr>
                </a:solidFill>
              </a:defRPr>
            </a:lvl3pPr>
            <a:lvl4pPr marL="602715" indent="0">
              <a:buNone/>
              <a:defRPr sz="703">
                <a:solidFill>
                  <a:schemeClr val="tx1">
                    <a:tint val="75000"/>
                  </a:schemeClr>
                </a:solidFill>
              </a:defRPr>
            </a:lvl4pPr>
            <a:lvl5pPr marL="803620" indent="0">
              <a:buNone/>
              <a:defRPr sz="703">
                <a:solidFill>
                  <a:schemeClr val="tx1">
                    <a:tint val="75000"/>
                  </a:schemeClr>
                </a:solidFill>
              </a:defRPr>
            </a:lvl5pPr>
            <a:lvl6pPr marL="1004526" indent="0">
              <a:buNone/>
              <a:defRPr sz="703">
                <a:solidFill>
                  <a:schemeClr val="tx1">
                    <a:tint val="75000"/>
                  </a:schemeClr>
                </a:solidFill>
              </a:defRPr>
            </a:lvl6pPr>
            <a:lvl7pPr marL="1205431" indent="0">
              <a:buNone/>
              <a:defRPr sz="703">
                <a:solidFill>
                  <a:schemeClr val="tx1">
                    <a:tint val="75000"/>
                  </a:schemeClr>
                </a:solidFill>
              </a:defRPr>
            </a:lvl7pPr>
            <a:lvl8pPr marL="1406336" indent="0">
              <a:buNone/>
              <a:defRPr sz="703">
                <a:solidFill>
                  <a:schemeClr val="tx1">
                    <a:tint val="75000"/>
                  </a:schemeClr>
                </a:solidFill>
              </a:defRPr>
            </a:lvl8pPr>
            <a:lvl9pPr marL="1607241" indent="0">
              <a:buNone/>
              <a:defRPr sz="703">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0835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59484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08257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10/21/2020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8218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10/21/2020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32620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10/21/2020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56440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10/21/2020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0263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10/21/2020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1117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10/21/2020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364152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2017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 y="1201782"/>
            <a:ext cx="9143999" cy="56562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50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bstract Building">
            <a:extLst>
              <a:ext uri="{FF2B5EF4-FFF2-40B4-BE49-F238E27FC236}">
                <a16:creationId xmlns:a16="http://schemas.microsoft.com/office/drawing/2014/main" id="{CE10ABE1-BE78-4DEC-9C0A-46282D549D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979F9DAD-F6B0-4ECC-8632-4B5E050986A8}"/>
              </a:ext>
              <a:ext uri="{C183D7F6-B498-43B3-948B-1728B52AA6E4}">
                <adec:decorative xmlns:adec="http://schemas.microsoft.com/office/drawing/2017/decorative" val="1"/>
              </a:ext>
            </a:extLst>
          </p:cNvPr>
          <p:cNvSpPr/>
          <p:nvPr/>
        </p:nvSpPr>
        <p:spPr>
          <a:xfrm>
            <a:off x="1893288" y="1922225"/>
            <a:ext cx="5357425" cy="3013552"/>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1" dirty="0"/>
          </a:p>
        </p:txBody>
      </p:sp>
      <p:sp>
        <p:nvSpPr>
          <p:cNvPr id="6" name="Title 5">
            <a:extLst>
              <a:ext uri="{FF2B5EF4-FFF2-40B4-BE49-F238E27FC236}">
                <a16:creationId xmlns:a16="http://schemas.microsoft.com/office/drawing/2014/main" id="{4F7706BE-EF2E-459C-8778-01DDD354C634}"/>
              </a:ext>
            </a:extLst>
          </p:cNvPr>
          <p:cNvSpPr>
            <a:spLocks noGrp="1"/>
          </p:cNvSpPr>
          <p:nvPr>
            <p:ph type="title"/>
          </p:nvPr>
        </p:nvSpPr>
        <p:spPr>
          <a:xfrm>
            <a:off x="2201922" y="2259338"/>
            <a:ext cx="4740156" cy="830649"/>
          </a:xfrm>
        </p:spPr>
        <p:txBody>
          <a:bodyPr>
            <a:noAutofit/>
          </a:bodyPr>
          <a:lstStyle/>
          <a:p>
            <a:r>
              <a:rPr lang="en-US" sz="3750" dirty="0"/>
              <a:t>AN APOCALYPTIC </a:t>
            </a:r>
            <a:br>
              <a:rPr lang="en-US" sz="3750" dirty="0"/>
            </a:br>
            <a:r>
              <a:rPr lang="en-US" sz="3750" dirty="0"/>
              <a:t>WORLD VIEW</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2567927" y="3830319"/>
            <a:ext cx="4113973" cy="830649"/>
          </a:xfrm>
        </p:spPr>
        <p:txBody>
          <a:bodyPr>
            <a:noAutofit/>
          </a:bodyPr>
          <a:lstStyle/>
          <a:p>
            <a:pPr>
              <a:lnSpc>
                <a:spcPct val="90000"/>
              </a:lnSpc>
              <a:spcBef>
                <a:spcPts val="156"/>
              </a:spcBef>
            </a:pPr>
            <a:r>
              <a:rPr lang="en-US" sz="1875" dirty="0">
                <a:latin typeface="Calibri Light" panose="020F0302020204030204" pitchFamily="34" charset="0"/>
                <a:cs typeface="Calibri Light" panose="020F0302020204030204" pitchFamily="34" charset="0"/>
              </a:rPr>
              <a:t>JoLynn Gower</a:t>
            </a:r>
          </a:p>
          <a:p>
            <a:pPr>
              <a:lnSpc>
                <a:spcPct val="90000"/>
              </a:lnSpc>
              <a:spcBef>
                <a:spcPts val="156"/>
              </a:spcBef>
            </a:pPr>
            <a:r>
              <a:rPr lang="en-US" sz="1875" dirty="0">
                <a:latin typeface="Calibri Light" panose="020F0302020204030204" pitchFamily="34" charset="0"/>
                <a:cs typeface="Calibri Light" panose="020F0302020204030204" pitchFamily="34" charset="0"/>
              </a:rPr>
              <a:t>Fall 2020    LESSON 6</a:t>
            </a:r>
          </a:p>
          <a:p>
            <a:pPr>
              <a:lnSpc>
                <a:spcPct val="90000"/>
              </a:lnSpc>
              <a:spcBef>
                <a:spcPts val="156"/>
              </a:spcBef>
            </a:pPr>
            <a:r>
              <a:rPr lang="en-US" sz="1875" dirty="0">
                <a:latin typeface="Calibri Light" panose="020F0302020204030204" pitchFamily="34" charset="0"/>
                <a:cs typeface="Calibri Light" panose="020F0302020204030204" pitchFamily="34" charset="0"/>
              </a:rPr>
              <a:t>217-493-6151</a:t>
            </a:r>
          </a:p>
          <a:p>
            <a:pPr>
              <a:lnSpc>
                <a:spcPct val="90000"/>
              </a:lnSpc>
              <a:spcBef>
                <a:spcPts val="156"/>
              </a:spcBef>
            </a:pPr>
            <a:r>
              <a:rPr lang="en-US" sz="1875" dirty="0">
                <a:latin typeface="Calibri Light" panose="020F0302020204030204" pitchFamily="34" charset="0"/>
                <a:cs typeface="Calibri Light" panose="020F0302020204030204" pitchFamily="34" charset="0"/>
              </a:rPr>
              <a:t>jgower@guardingthetruth.org</a:t>
            </a:r>
          </a:p>
          <a:p>
            <a:pPr>
              <a:lnSpc>
                <a:spcPct val="90000"/>
              </a:lnSpc>
              <a:spcBef>
                <a:spcPts val="156"/>
              </a:spcBef>
            </a:pPr>
            <a:endParaRPr lang="en-US" sz="1875" dirty="0">
              <a:latin typeface="Calibri Light" panose="020F0302020204030204" pitchFamily="34" charset="0"/>
              <a:cs typeface="Calibri Light" panose="020F0302020204030204" pitchFamily="34" charset="0"/>
            </a:endParaRPr>
          </a:p>
          <a:p>
            <a:endParaRPr lang="en-US" sz="1875" dirty="0"/>
          </a:p>
        </p:txBody>
      </p:sp>
    </p:spTree>
    <p:extLst>
      <p:ext uri="{BB962C8B-B14F-4D97-AF65-F5344CB8AC3E}">
        <p14:creationId xmlns:p14="http://schemas.microsoft.com/office/powerpoint/2010/main" val="110204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765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STRONG ANGEL</a:t>
            </a:r>
          </a:p>
        </p:txBody>
      </p:sp>
      <p:sp>
        <p:nvSpPr>
          <p:cNvPr id="3" name="Content Placeholder 2"/>
          <p:cNvSpPr>
            <a:spLocks noGrp="1"/>
          </p:cNvSpPr>
          <p:nvPr>
            <p:ph idx="1"/>
          </p:nvPr>
        </p:nvSpPr>
        <p:spPr>
          <a:xfrm>
            <a:off x="-1" y="795130"/>
            <a:ext cx="9143999" cy="606286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b="1" dirty="0">
                <a:solidFill>
                  <a:srgbClr val="663300"/>
                </a:solidFill>
              </a:rPr>
              <a:t>Revelation </a:t>
            </a:r>
            <a:r>
              <a:rPr lang="en-US" b="1" spc="-150" dirty="0">
                <a:solidFill>
                  <a:srgbClr val="663300"/>
                </a:solidFill>
              </a:rPr>
              <a:t>10:1-4 </a:t>
            </a:r>
            <a:r>
              <a:rPr lang="en-US" spc="-150" dirty="0">
                <a:solidFill>
                  <a:srgbClr val="663300"/>
                </a:solidFill>
              </a:rPr>
              <a:t>I saw </a:t>
            </a:r>
            <a:r>
              <a:rPr lang="en-US" dirty="0">
                <a:solidFill>
                  <a:srgbClr val="663300"/>
                </a:solidFill>
              </a:rPr>
              <a:t>another strong angel coming down out of heaven, clothed with a cloud; and the rainbow was upon his head, and his face was like the sun, and his feet like pillars of fire; and he had in his hand a little book which was open. He placed his right foot on the sea and his left on the land; and he cried out with a loud voice, as when a lion roars; and when he had cried out, the seven peals of thunder uttered their voices. When the seven peals of thunder had spoken, I was about to write; and I heard a voice from heaven saying, "Seal up the things which the seven peals of thunder have spoken and do not write them." </a:t>
            </a:r>
          </a:p>
          <a:p>
            <a:pPr>
              <a:lnSpc>
                <a:spcPct val="88000"/>
              </a:lnSpc>
              <a:spcBef>
                <a:spcPts val="0"/>
              </a:spcBef>
            </a:pPr>
            <a:r>
              <a:rPr lang="en-US" b="1" dirty="0">
                <a:solidFill>
                  <a:srgbClr val="663300"/>
                </a:solidFill>
              </a:rPr>
              <a:t>Daniel </a:t>
            </a:r>
            <a:r>
              <a:rPr lang="en-US" b="1" spc="-150" dirty="0">
                <a:solidFill>
                  <a:srgbClr val="663300"/>
                </a:solidFill>
              </a:rPr>
              <a:t>12:7 </a:t>
            </a:r>
            <a:r>
              <a:rPr lang="en-US" spc="-150" dirty="0">
                <a:solidFill>
                  <a:srgbClr val="663300"/>
                </a:solidFill>
              </a:rPr>
              <a:t>I heard the man dressed in linen, who was above the waters of the river, as he </a:t>
            </a:r>
            <a:r>
              <a:rPr lang="en-US" dirty="0">
                <a:solidFill>
                  <a:srgbClr val="663300"/>
                </a:solidFill>
              </a:rPr>
              <a:t>raised his </a:t>
            </a:r>
            <a:r>
              <a:rPr lang="en-US" spc="-150" dirty="0">
                <a:solidFill>
                  <a:srgbClr val="663300"/>
                </a:solidFill>
              </a:rPr>
              <a:t>right hand and</a:t>
            </a:r>
            <a:r>
              <a:rPr lang="en-US" dirty="0">
                <a:solidFill>
                  <a:srgbClr val="663300"/>
                </a:solidFill>
              </a:rPr>
              <a:t> his left toward</a:t>
            </a:r>
            <a:r>
              <a:rPr lang="en-US" spc="-150" dirty="0">
                <a:solidFill>
                  <a:srgbClr val="663300"/>
                </a:solidFill>
              </a:rPr>
              <a:t> heaven, and swore by Him who lives </a:t>
            </a:r>
            <a:r>
              <a:rPr lang="en-US" dirty="0">
                <a:solidFill>
                  <a:srgbClr val="663300"/>
                </a:solidFill>
              </a:rPr>
              <a:t>forever that it would be for a time, times, and half </a:t>
            </a:r>
            <a:r>
              <a:rPr lang="en-US" i="1" dirty="0">
                <a:solidFill>
                  <a:srgbClr val="663300"/>
                </a:solidFill>
              </a:rPr>
              <a:t>a</a:t>
            </a:r>
            <a:r>
              <a:rPr lang="en-US" dirty="0">
                <a:solidFill>
                  <a:srgbClr val="663300"/>
                </a:solidFill>
              </a:rPr>
              <a:t> </a:t>
            </a:r>
            <a:r>
              <a:rPr lang="en-US" i="1" dirty="0">
                <a:solidFill>
                  <a:srgbClr val="663300"/>
                </a:solidFill>
              </a:rPr>
              <a:t>time;</a:t>
            </a:r>
            <a:r>
              <a:rPr lang="en-US" dirty="0">
                <a:solidFill>
                  <a:srgbClr val="663300"/>
                </a:solidFill>
              </a:rPr>
              <a:t>  </a:t>
            </a:r>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142755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SEVENTH TRUMPET</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b="1" dirty="0">
                <a:solidFill>
                  <a:srgbClr val="663300"/>
                </a:solidFill>
              </a:rPr>
              <a:t>Revelation 10:5-7 </a:t>
            </a:r>
            <a:r>
              <a:rPr lang="en-US" dirty="0">
                <a:solidFill>
                  <a:srgbClr val="663300"/>
                </a:solidFill>
              </a:rPr>
              <a:t>Then the angel whom I saw standing on the sea and on the land lifted up his right hand to heaven, and swore by Him who lives forever and ever, </a:t>
            </a:r>
            <a:r>
              <a:rPr lang="en-US" cap="small" dirty="0">
                <a:solidFill>
                  <a:srgbClr val="663300"/>
                </a:solidFill>
                <a:effectLst/>
              </a:rPr>
              <a:t>WHO CREATED HEAVEN AND THE THINGS IN IT</a:t>
            </a:r>
            <a:r>
              <a:rPr lang="en-US" dirty="0">
                <a:solidFill>
                  <a:srgbClr val="663300"/>
                </a:solidFill>
              </a:rPr>
              <a:t>, </a:t>
            </a:r>
            <a:r>
              <a:rPr lang="en-US" cap="small" dirty="0">
                <a:solidFill>
                  <a:srgbClr val="663300"/>
                </a:solidFill>
                <a:effectLst/>
              </a:rPr>
              <a:t>AND THE EARTH AND THE THINGS IN IT</a:t>
            </a:r>
            <a:r>
              <a:rPr lang="en-US" dirty="0">
                <a:solidFill>
                  <a:srgbClr val="663300"/>
                </a:solidFill>
              </a:rPr>
              <a:t>, </a:t>
            </a:r>
            <a:r>
              <a:rPr lang="en-US" cap="small" dirty="0">
                <a:solidFill>
                  <a:srgbClr val="663300"/>
                </a:solidFill>
                <a:effectLst/>
              </a:rPr>
              <a:t>AND THE SEA AND THE THINGS IN IT</a:t>
            </a:r>
            <a:r>
              <a:rPr lang="en-US" dirty="0">
                <a:solidFill>
                  <a:srgbClr val="663300"/>
                </a:solidFill>
              </a:rPr>
              <a:t>, that there will be delay no longer, but in the days of the voice of the seventh angel, when he is about to sound, then the mystery of God is finished, as He preached to His servants the prophets. </a:t>
            </a:r>
          </a:p>
          <a:p>
            <a:pPr>
              <a:lnSpc>
                <a:spcPct val="88000"/>
              </a:lnSpc>
              <a:spcBef>
                <a:spcPts val="0"/>
              </a:spcBef>
            </a:pPr>
            <a:r>
              <a:rPr lang="en-US" b="1" dirty="0">
                <a:solidFill>
                  <a:srgbClr val="663300"/>
                </a:solidFill>
              </a:rPr>
              <a:t>1 Corinthians </a:t>
            </a:r>
            <a:r>
              <a:rPr lang="en-US" b="1" spc="-150" dirty="0">
                <a:solidFill>
                  <a:srgbClr val="663300"/>
                </a:solidFill>
              </a:rPr>
              <a:t>15:51-52 </a:t>
            </a:r>
            <a:r>
              <a:rPr lang="en-US" spc="-150" dirty="0">
                <a:solidFill>
                  <a:srgbClr val="663300"/>
                </a:solidFill>
              </a:rPr>
              <a:t> Behold, </a:t>
            </a:r>
            <a:r>
              <a:rPr lang="en-US" dirty="0">
                <a:solidFill>
                  <a:srgbClr val="663300"/>
                </a:solidFill>
              </a:rPr>
              <a:t>I tell you a mystery; we will not all sleep, but we will all be changed, in a moment, in the twinkling of an eye, at the last trumpet; for the trumpet will sound, and the dead will be raised imperishable, and we will be changed. </a:t>
            </a:r>
          </a:p>
        </p:txBody>
      </p:sp>
    </p:spTree>
    <p:extLst>
      <p:ext uri="{BB962C8B-B14F-4D97-AF65-F5344CB8AC3E}">
        <p14:creationId xmlns:p14="http://schemas.microsoft.com/office/powerpoint/2010/main" val="47713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418"/>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MYSTERY</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b="1" dirty="0">
                <a:solidFill>
                  <a:srgbClr val="663300"/>
                </a:solidFill>
              </a:rPr>
              <a:t>Mark 4:10-11 </a:t>
            </a:r>
            <a:r>
              <a:rPr lang="en-US" dirty="0">
                <a:solidFill>
                  <a:srgbClr val="663300"/>
                </a:solidFill>
              </a:rPr>
              <a:t> As soon as He was alone, His followers, along with the twelve, </a:t>
            </a:r>
            <a:r>
              <a:rPr lang="en-US" i="1" dirty="0">
                <a:solidFill>
                  <a:srgbClr val="663300"/>
                </a:solidFill>
              </a:rPr>
              <a:t>began</a:t>
            </a:r>
            <a:r>
              <a:rPr lang="en-US" dirty="0">
                <a:solidFill>
                  <a:srgbClr val="663300"/>
                </a:solidFill>
              </a:rPr>
              <a:t> asking Him </a:t>
            </a:r>
            <a:r>
              <a:rPr lang="en-US" i="1" dirty="0">
                <a:solidFill>
                  <a:srgbClr val="663300"/>
                </a:solidFill>
              </a:rPr>
              <a:t>about</a:t>
            </a:r>
            <a:r>
              <a:rPr lang="en-US" dirty="0">
                <a:solidFill>
                  <a:srgbClr val="663300"/>
                </a:solidFill>
              </a:rPr>
              <a:t> the parables.  And He was saying to them, "To you has been given the mystery of the kingdom of God, but those who are outside get everything in parables…</a:t>
            </a:r>
          </a:p>
          <a:p>
            <a:pPr>
              <a:lnSpc>
                <a:spcPct val="88000"/>
              </a:lnSpc>
              <a:spcBef>
                <a:spcPts val="0"/>
              </a:spcBef>
            </a:pPr>
            <a:r>
              <a:rPr lang="en-US" b="1" dirty="0">
                <a:solidFill>
                  <a:srgbClr val="663300"/>
                </a:solidFill>
              </a:rPr>
              <a:t>Romans 16:25-27 </a:t>
            </a:r>
            <a:r>
              <a:rPr lang="en-US" dirty="0">
                <a:solidFill>
                  <a:srgbClr val="663300"/>
                </a:solidFill>
              </a:rPr>
              <a:t> Now to Him who is able to establish you according to my gospel and the preaching of Jesus Christ, according to the revelation of the mystery which has been kept secret for long ages past, but now is manifested</a:t>
            </a:r>
            <a:r>
              <a:rPr lang="en-US" spc="-150" dirty="0">
                <a:solidFill>
                  <a:srgbClr val="663300"/>
                </a:solidFill>
              </a:rPr>
              <a:t>, and by the </a:t>
            </a:r>
            <a:r>
              <a:rPr lang="en-US" dirty="0">
                <a:solidFill>
                  <a:srgbClr val="663300"/>
                </a:solidFill>
              </a:rPr>
              <a:t>Scriptures of the prophets, according to the commandment of the eternal God, has been made known to all the nations, </a:t>
            </a:r>
            <a:r>
              <a:rPr lang="en-US" i="1" dirty="0">
                <a:solidFill>
                  <a:srgbClr val="663300"/>
                </a:solidFill>
              </a:rPr>
              <a:t>leading</a:t>
            </a:r>
            <a:r>
              <a:rPr lang="en-US" dirty="0">
                <a:solidFill>
                  <a:srgbClr val="663300"/>
                </a:solidFill>
              </a:rPr>
              <a:t> to obedience of faith; to the only wise God, through Jesus Christ, be the glory forever. Amen.  </a:t>
            </a:r>
          </a:p>
        </p:txBody>
      </p:sp>
    </p:spTree>
    <p:extLst>
      <p:ext uri="{BB962C8B-B14F-4D97-AF65-F5344CB8AC3E}">
        <p14:creationId xmlns:p14="http://schemas.microsoft.com/office/powerpoint/2010/main" val="405208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SUPREMACY OF THE WORD</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5000"/>
              </a:lnSpc>
              <a:spcBef>
                <a:spcPts val="300"/>
              </a:spcBef>
            </a:pPr>
            <a:r>
              <a:rPr lang="en-US" b="1" dirty="0">
                <a:solidFill>
                  <a:srgbClr val="663300"/>
                </a:solidFill>
              </a:rPr>
              <a:t>Revelation 10:8-11 </a:t>
            </a:r>
            <a:r>
              <a:rPr lang="en-US" dirty="0">
                <a:solidFill>
                  <a:srgbClr val="663300"/>
                </a:solidFill>
              </a:rPr>
              <a:t>Then the voice which I heard from heaven, </a:t>
            </a:r>
            <a:r>
              <a:rPr lang="en-US" i="1" dirty="0">
                <a:solidFill>
                  <a:srgbClr val="663300"/>
                </a:solidFill>
              </a:rPr>
              <a:t>I heard</a:t>
            </a:r>
            <a:r>
              <a:rPr lang="en-US" dirty="0">
                <a:solidFill>
                  <a:srgbClr val="663300"/>
                </a:solidFill>
              </a:rPr>
              <a:t> again speaking with me, and saying, "Go, take the book which is open in the hand of the angel who stands on the sea and on the land." </a:t>
            </a:r>
            <a:br>
              <a:rPr lang="en-US" dirty="0">
                <a:solidFill>
                  <a:srgbClr val="663300"/>
                </a:solidFill>
              </a:rPr>
            </a:br>
            <a:r>
              <a:rPr lang="en-US" dirty="0">
                <a:solidFill>
                  <a:srgbClr val="663300"/>
                </a:solidFill>
              </a:rPr>
              <a:t>So I went to the angel, telling him to give me the little book. And he said to me, "Take it and eat it; it will make your stomach bitter, but in your mouth it will be sweet as honey." I took the little book out of the angel's hand and ate it, and in my mouth it was sweet as honey; and when I had eaten it, my stomach was made bitter. And they said to me, "You must prophesy again concerning many peoples and nations and tongues and kings." </a:t>
            </a:r>
          </a:p>
        </p:txBody>
      </p:sp>
    </p:spTree>
    <p:extLst>
      <p:ext uri="{BB962C8B-B14F-4D97-AF65-F5344CB8AC3E}">
        <p14:creationId xmlns:p14="http://schemas.microsoft.com/office/powerpoint/2010/main" val="35003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VERSE FOR THE JOURNEY</a:t>
            </a:r>
          </a:p>
        </p:txBody>
      </p:sp>
      <p:sp>
        <p:nvSpPr>
          <p:cNvPr id="3" name="Content Placeholder 2"/>
          <p:cNvSpPr>
            <a:spLocks noGrp="1"/>
          </p:cNvSpPr>
          <p:nvPr>
            <p:ph idx="1"/>
          </p:nvPr>
        </p:nvSpPr>
        <p:spPr>
          <a:xfrm>
            <a:off x="-1" y="1201782"/>
            <a:ext cx="9143999" cy="565621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b="1" dirty="0">
                <a:solidFill>
                  <a:srgbClr val="663300"/>
                </a:solidFill>
              </a:rPr>
              <a:t>2 Peter 3:11-13 </a:t>
            </a:r>
            <a:r>
              <a:rPr lang="en-US" baseline="30000" dirty="0">
                <a:solidFill>
                  <a:srgbClr val="663300"/>
                </a:solidFill>
              </a:rPr>
              <a:t> </a:t>
            </a:r>
            <a:r>
              <a:rPr lang="en-US" dirty="0">
                <a:solidFill>
                  <a:srgbClr val="663300"/>
                </a:solidFill>
              </a:rPr>
              <a:t> Since all these things are to be destroyed in this way, what sort of people ought you to be in holy conduct and godliness,  looking for and hastening the coming of the day of God, because of which the heavens will be destroyed by burning, and the elements will melt with intense heat!  But according to His promise we are looking for new heavens and a new earth, in which righteousness dwells. </a:t>
            </a:r>
          </a:p>
          <a:p>
            <a:pPr>
              <a:buFont typeface="Wingdings" panose="05000000000000000000" pitchFamily="2" charset="2"/>
              <a:buChar char="Ø"/>
            </a:pPr>
            <a:r>
              <a:rPr lang="en-US" dirty="0">
                <a:solidFill>
                  <a:srgbClr val="663300"/>
                </a:solidFill>
              </a:rPr>
              <a:t>Promise: </a:t>
            </a:r>
            <a:r>
              <a:rPr lang="en-US" i="1" dirty="0" err="1">
                <a:solidFill>
                  <a:srgbClr val="663300"/>
                </a:solidFill>
              </a:rPr>
              <a:t>epangelma</a:t>
            </a:r>
            <a:r>
              <a:rPr lang="en-US" i="1" dirty="0">
                <a:solidFill>
                  <a:srgbClr val="663300"/>
                </a:solidFill>
              </a:rPr>
              <a:t>: </a:t>
            </a:r>
            <a:r>
              <a:rPr lang="en-US" dirty="0">
                <a:solidFill>
                  <a:srgbClr val="663300"/>
                </a:solidFill>
              </a:rPr>
              <a:t>a self-committal</a:t>
            </a:r>
          </a:p>
          <a:p>
            <a:pPr>
              <a:buFont typeface="Wingdings" panose="05000000000000000000" pitchFamily="2" charset="2"/>
              <a:buChar char="Ø"/>
            </a:pPr>
            <a:r>
              <a:rPr lang="en-US" dirty="0">
                <a:solidFill>
                  <a:srgbClr val="663300"/>
                </a:solidFill>
              </a:rPr>
              <a:t>Before the new heavens and new earth are a reality, there is an apocalypse: destruction and damage on a catastrophic scale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SEALING THE 144,000</a:t>
            </a:r>
          </a:p>
        </p:txBody>
      </p:sp>
      <p:sp>
        <p:nvSpPr>
          <p:cNvPr id="3" name="Content Placeholder 2"/>
          <p:cNvSpPr>
            <a:spLocks noGrp="1"/>
          </p:cNvSpPr>
          <p:nvPr>
            <p:ph idx="1"/>
          </p:nvPr>
        </p:nvSpPr>
        <p:spPr>
          <a:xfrm>
            <a:off x="0" y="1007165"/>
            <a:ext cx="9144000" cy="585083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b="1" dirty="0">
                <a:solidFill>
                  <a:srgbClr val="663300"/>
                </a:solidFill>
              </a:rPr>
              <a:t>Revelation 7:2-3 </a:t>
            </a:r>
            <a:r>
              <a:rPr lang="en-US" dirty="0">
                <a:solidFill>
                  <a:srgbClr val="663300"/>
                </a:solidFill>
              </a:rPr>
              <a:t> And I saw another angel ascending from the rising of the sun, having the seal of the living God; and he cried out with a loud voice to the four angels to whom it was granted to harm the earth and the sea, saying, "Do not harm the earth or the sea or the trees until we have sealed the bond-servants of our God on their foreheads." </a:t>
            </a:r>
          </a:p>
          <a:p>
            <a:pPr>
              <a:spcBef>
                <a:spcPts val="300"/>
              </a:spcBef>
            </a:pPr>
            <a:r>
              <a:rPr lang="en-US" b="1" dirty="0">
                <a:solidFill>
                  <a:srgbClr val="663300"/>
                </a:solidFill>
              </a:rPr>
              <a:t>Revelation 7:9-10 </a:t>
            </a:r>
            <a:r>
              <a:rPr lang="en-US" dirty="0">
                <a:solidFill>
                  <a:srgbClr val="663300"/>
                </a:solidFill>
              </a:rPr>
              <a:t>After these things I looked, and behold, a great multitude which no one could count, from every nation and </a:t>
            </a:r>
            <a:r>
              <a:rPr lang="en-US" i="1" dirty="0">
                <a:solidFill>
                  <a:srgbClr val="663300"/>
                </a:solidFill>
              </a:rPr>
              <a:t>all</a:t>
            </a:r>
            <a:r>
              <a:rPr lang="en-US" dirty="0">
                <a:solidFill>
                  <a:srgbClr val="663300"/>
                </a:solidFill>
              </a:rPr>
              <a:t> tribes and peoples and tongues, standing before the throne and before the Lamb, clothed in white robes, and palm branches </a:t>
            </a:r>
            <a:r>
              <a:rPr lang="en-US" i="1" dirty="0">
                <a:solidFill>
                  <a:srgbClr val="663300"/>
                </a:solidFill>
              </a:rPr>
              <a:t>were</a:t>
            </a:r>
            <a:r>
              <a:rPr lang="en-US" dirty="0">
                <a:solidFill>
                  <a:srgbClr val="663300"/>
                </a:solidFill>
              </a:rPr>
              <a:t> in their hands;  and they cry out with a loud voice, saying, "Salvation to our God who sits on the throne, and to the Lamb." </a:t>
            </a:r>
          </a:p>
          <a:p>
            <a:endParaRPr lang="en-US" dirty="0">
              <a:solidFill>
                <a:srgbClr val="6633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sz="4400" dirty="0">
                <a:solidFill>
                  <a:srgbClr val="663300"/>
                </a:solidFill>
              </a:rPr>
              <a:t>TENDED BY GOD</a:t>
            </a:r>
          </a:p>
        </p:txBody>
      </p:sp>
      <p:sp>
        <p:nvSpPr>
          <p:cNvPr id="3" name="Content Placeholder 2"/>
          <p:cNvSpPr>
            <a:spLocks noGrp="1"/>
          </p:cNvSpPr>
          <p:nvPr>
            <p:ph idx="1"/>
          </p:nvPr>
        </p:nvSpPr>
        <p:spPr>
          <a:xfrm>
            <a:off x="0" y="914400"/>
            <a:ext cx="9144000" cy="59436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lnSpcReduction="10000"/>
          </a:bodyPr>
          <a:lstStyle/>
          <a:p>
            <a:r>
              <a:rPr lang="en-US" b="1" dirty="0">
                <a:solidFill>
                  <a:srgbClr val="663300"/>
                </a:solidFill>
              </a:rPr>
              <a:t>Revelation 7:14-17 </a:t>
            </a:r>
            <a:r>
              <a:rPr lang="en-US" dirty="0">
                <a:solidFill>
                  <a:srgbClr val="663300"/>
                </a:solidFill>
              </a:rPr>
              <a:t> I said to him, "My lord, you know." And he said to me, "These are the ones who come</a:t>
            </a:r>
            <a:r>
              <a:rPr lang="en-US" spc="-150" dirty="0">
                <a:solidFill>
                  <a:srgbClr val="663300"/>
                </a:solidFill>
              </a:rPr>
              <a:t> out of the </a:t>
            </a:r>
            <a:r>
              <a:rPr lang="en-US" dirty="0">
                <a:solidFill>
                  <a:srgbClr val="663300"/>
                </a:solidFill>
              </a:rPr>
              <a:t>great tribulatio</a:t>
            </a:r>
            <a:r>
              <a:rPr lang="en-US" spc="-150" dirty="0">
                <a:solidFill>
                  <a:srgbClr val="663300"/>
                </a:solidFill>
              </a:rPr>
              <a:t>n, and </a:t>
            </a:r>
            <a:r>
              <a:rPr lang="en-US" dirty="0">
                <a:solidFill>
                  <a:srgbClr val="663300"/>
                </a:solidFill>
              </a:rPr>
              <a:t>they have washed their robes and made them white in the blood of the Lamb. For this reason, </a:t>
            </a:r>
            <a:r>
              <a:rPr lang="en-US" spc="-150" dirty="0">
                <a:solidFill>
                  <a:srgbClr val="663300"/>
                </a:solidFill>
              </a:rPr>
              <a:t>they are before the </a:t>
            </a:r>
            <a:r>
              <a:rPr lang="en-US" dirty="0">
                <a:solidFill>
                  <a:srgbClr val="663300"/>
                </a:solidFill>
              </a:rPr>
              <a:t>throne of God; and they serve Him day and night in His temple; and He who sits on the throne will spread His tabernacle over them. They will hunger no longer, nor thirst anymore; nor will the sun beat down on them, nor any heat; for the Lamb in the center of the throne will be their shepherd, and will guide them to springs of the water of life; and God will wipe every tear from their eyes." </a:t>
            </a:r>
          </a:p>
          <a:p>
            <a:r>
              <a:rPr lang="en-US" b="1" dirty="0">
                <a:solidFill>
                  <a:srgbClr val="663300"/>
                </a:solidFill>
              </a:rPr>
              <a:t>Revelation 8:1 </a:t>
            </a:r>
            <a:r>
              <a:rPr lang="en-US" dirty="0">
                <a:solidFill>
                  <a:srgbClr val="663300"/>
                </a:solidFill>
              </a:rPr>
              <a:t>When the Lamb broke the seventh seal, there was silence in heaven for about half an hour.</a:t>
            </a:r>
            <a:endParaRPr lang="en-US" sz="2800" dirty="0">
              <a:solidFill>
                <a:srgbClr val="6633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23BA-51FE-4243-B118-F1303B600564}"/>
              </a:ext>
            </a:extLst>
          </p:cNvPr>
          <p:cNvSpPr>
            <a:spLocks noGrp="1"/>
          </p:cNvSpPr>
          <p:nvPr>
            <p:ph type="title"/>
          </p:nvPr>
        </p:nvSpPr>
        <p:spPr>
          <a:xfrm flipV="1">
            <a:off x="0" y="-331303"/>
            <a:ext cx="9144000"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0FCBD138-6355-40B8-8E8D-5848EF992F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26" y="246650"/>
            <a:ext cx="3683000" cy="2451100"/>
          </a:xfrm>
        </p:spPr>
      </p:pic>
      <p:pic>
        <p:nvPicPr>
          <p:cNvPr id="9" name="Picture 8">
            <a:extLst>
              <a:ext uri="{FF2B5EF4-FFF2-40B4-BE49-F238E27FC236}">
                <a16:creationId xmlns:a16="http://schemas.microsoft.com/office/drawing/2014/main" id="{55756A46-0DC7-4650-A98B-9486CC4D4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658" y="-523875"/>
            <a:ext cx="3952875" cy="3952875"/>
          </a:xfrm>
          <a:prstGeom prst="rect">
            <a:avLst/>
          </a:prstGeom>
        </p:spPr>
      </p:pic>
      <p:pic>
        <p:nvPicPr>
          <p:cNvPr id="7" name="Picture 6">
            <a:extLst>
              <a:ext uri="{FF2B5EF4-FFF2-40B4-BE49-F238E27FC236}">
                <a16:creationId xmlns:a16="http://schemas.microsoft.com/office/drawing/2014/main" id="{866A7BEC-623D-48F0-A2E5-091368885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976" y="2888754"/>
            <a:ext cx="6421024" cy="3969246"/>
          </a:xfrm>
          <a:prstGeom prst="rect">
            <a:avLst/>
          </a:prstGeom>
        </p:spPr>
      </p:pic>
    </p:spTree>
    <p:extLst>
      <p:ext uri="{BB962C8B-B14F-4D97-AF65-F5344CB8AC3E}">
        <p14:creationId xmlns:p14="http://schemas.microsoft.com/office/powerpoint/2010/main" val="84381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0904"/>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TRUMPETS/PRAYER</a:t>
            </a:r>
          </a:p>
        </p:txBody>
      </p:sp>
      <p:sp>
        <p:nvSpPr>
          <p:cNvPr id="3" name="Content Placeholder 2"/>
          <p:cNvSpPr>
            <a:spLocks noGrp="1"/>
          </p:cNvSpPr>
          <p:nvPr>
            <p:ph idx="1"/>
          </p:nvPr>
        </p:nvSpPr>
        <p:spPr>
          <a:xfrm>
            <a:off x="-92765" y="821635"/>
            <a:ext cx="9236765" cy="603636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200"/>
              </a:spcBef>
            </a:pPr>
            <a:r>
              <a:rPr lang="en-US" b="1" spc="-150" dirty="0">
                <a:solidFill>
                  <a:srgbClr val="663300"/>
                </a:solidFill>
              </a:rPr>
              <a:t>Revelation 8:2-5 </a:t>
            </a:r>
            <a:r>
              <a:rPr lang="en-US" spc="-150" dirty="0">
                <a:solidFill>
                  <a:srgbClr val="663300"/>
                </a:solidFill>
              </a:rPr>
              <a:t>And I saw the </a:t>
            </a:r>
            <a:r>
              <a:rPr lang="en-US" dirty="0">
                <a:solidFill>
                  <a:srgbClr val="663300"/>
                </a:solidFill>
              </a:rPr>
              <a:t>seven angels who stand before God, and seven trumpets were given to them. Another angel came and stood at the altar, holding a golden censer; and much incense was given to him, so that he might add it to the prayers of all the saints on the golden altar which was before the throne. And the </a:t>
            </a:r>
            <a:r>
              <a:rPr lang="en-US" spc="-150" dirty="0">
                <a:solidFill>
                  <a:srgbClr val="663300"/>
                </a:solidFill>
              </a:rPr>
              <a:t>smoke of the </a:t>
            </a:r>
            <a:r>
              <a:rPr lang="en-US" dirty="0">
                <a:solidFill>
                  <a:srgbClr val="663300"/>
                </a:solidFill>
              </a:rPr>
              <a:t>incense, with the prayers </a:t>
            </a:r>
            <a:r>
              <a:rPr lang="en-US" spc="-150" dirty="0">
                <a:solidFill>
                  <a:srgbClr val="663300"/>
                </a:solidFill>
              </a:rPr>
              <a:t>of the </a:t>
            </a:r>
            <a:r>
              <a:rPr lang="en-US" dirty="0">
                <a:solidFill>
                  <a:srgbClr val="663300"/>
                </a:solidFill>
              </a:rPr>
              <a:t>saints, went up before God out of the angel's hand. Then the angel took the </a:t>
            </a:r>
            <a:r>
              <a:rPr lang="en-US" spc="-150" dirty="0">
                <a:solidFill>
                  <a:srgbClr val="663300"/>
                </a:solidFill>
              </a:rPr>
              <a:t>censer and filled it with the </a:t>
            </a:r>
            <a:r>
              <a:rPr lang="en-US" dirty="0">
                <a:solidFill>
                  <a:srgbClr val="663300"/>
                </a:solidFill>
              </a:rPr>
              <a:t>fire of the altar, and </a:t>
            </a:r>
            <a:r>
              <a:rPr lang="en-US" spc="-150" dirty="0">
                <a:solidFill>
                  <a:srgbClr val="663300"/>
                </a:solidFill>
              </a:rPr>
              <a:t>threw it to the </a:t>
            </a:r>
            <a:r>
              <a:rPr lang="en-US" dirty="0">
                <a:solidFill>
                  <a:srgbClr val="663300"/>
                </a:solidFill>
              </a:rPr>
              <a:t>earth; and there followed peals of thunder and sounds and flashes of lightning and an earthquake. </a:t>
            </a:r>
          </a:p>
          <a:p>
            <a:pPr>
              <a:lnSpc>
                <a:spcPct val="88000"/>
              </a:lnSpc>
              <a:spcBef>
                <a:spcPts val="200"/>
              </a:spcBef>
            </a:pPr>
            <a:r>
              <a:rPr lang="en-US" b="1" dirty="0">
                <a:solidFill>
                  <a:srgbClr val="663300"/>
                </a:solidFill>
              </a:rPr>
              <a:t>Revelation 8:7  </a:t>
            </a:r>
            <a:r>
              <a:rPr lang="en-US" dirty="0">
                <a:solidFill>
                  <a:srgbClr val="663300"/>
                </a:solidFill>
              </a:rPr>
              <a:t>The first sounded, and there came hail and fire, mixed with blood, and they were thrown to the earth; and a third of the earth was burned up, and a third of the trees were burned up, and all the green grass was burned up. </a:t>
            </a:r>
            <a:br>
              <a:rPr lang="en-US" dirty="0">
                <a:solidFill>
                  <a:srgbClr val="663300"/>
                </a:solidFill>
              </a:rPr>
            </a:br>
            <a:endParaRPr lang="en-US" dirty="0">
              <a:solidFill>
                <a:srgbClr val="663300"/>
              </a:solidFill>
            </a:endParaRPr>
          </a:p>
          <a:p>
            <a:pPr>
              <a:lnSpc>
                <a:spcPct val="92000"/>
              </a:lnSpc>
              <a:spcBef>
                <a:spcPts val="400"/>
              </a:spcBef>
            </a:pPr>
            <a:endParaRPr lang="en-US" dirty="0">
              <a:solidFill>
                <a:srgbClr val="663300"/>
              </a:solidFill>
            </a:endParaRPr>
          </a:p>
          <a:p>
            <a:pPr>
              <a:lnSpc>
                <a:spcPct val="92000"/>
              </a:lnSpc>
              <a:spcBef>
                <a:spcPts val="400"/>
              </a:spcBef>
            </a:pPr>
            <a:endParaRPr lang="en-US" sz="2600" dirty="0">
              <a:solidFill>
                <a:srgbClr val="6633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A THIRD (OF ¾)</a:t>
            </a:r>
          </a:p>
        </p:txBody>
      </p:sp>
      <p:sp>
        <p:nvSpPr>
          <p:cNvPr id="3" name="Content Placeholder 2"/>
          <p:cNvSpPr>
            <a:spLocks noGrp="1"/>
          </p:cNvSpPr>
          <p:nvPr>
            <p:ph idx="1"/>
          </p:nvPr>
        </p:nvSpPr>
        <p:spPr>
          <a:xfrm>
            <a:off x="0" y="967409"/>
            <a:ext cx="9144000" cy="5890591"/>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r>
              <a:rPr lang="en-US" b="1" dirty="0">
                <a:solidFill>
                  <a:srgbClr val="663300"/>
                </a:solidFill>
              </a:rPr>
              <a:t>Revelation 8:8-12 </a:t>
            </a:r>
            <a:r>
              <a:rPr lang="en-US" dirty="0">
                <a:solidFill>
                  <a:srgbClr val="663300"/>
                </a:solidFill>
              </a:rPr>
              <a:t>The </a:t>
            </a:r>
            <a:r>
              <a:rPr lang="en-US" dirty="0">
                <a:solidFill>
                  <a:srgbClr val="663300"/>
                </a:solidFill>
                <a:effectLst>
                  <a:outerShdw blurRad="38100" dist="38100" dir="2700000" algn="tl">
                    <a:srgbClr val="000000">
                      <a:alpha val="43137"/>
                    </a:srgbClr>
                  </a:outerShdw>
                </a:effectLst>
              </a:rPr>
              <a:t>second</a:t>
            </a:r>
            <a:r>
              <a:rPr lang="en-US" dirty="0">
                <a:solidFill>
                  <a:srgbClr val="663300"/>
                </a:solidFill>
              </a:rPr>
              <a:t> angel sounded, and </a:t>
            </a:r>
            <a:r>
              <a:rPr lang="en-US" i="1" dirty="0">
                <a:solidFill>
                  <a:srgbClr val="663300"/>
                </a:solidFill>
              </a:rPr>
              <a:t>something</a:t>
            </a:r>
            <a:r>
              <a:rPr lang="en-US" dirty="0">
                <a:solidFill>
                  <a:srgbClr val="663300"/>
                </a:solidFill>
              </a:rPr>
              <a:t> like a great mountain burning with fire was thrown into the sea; and a third of the sea became blood, and a third of the creatures which were in the sea and had life, died; and a third of the ships were destroyed. The </a:t>
            </a:r>
            <a:r>
              <a:rPr lang="en-US" dirty="0">
                <a:solidFill>
                  <a:srgbClr val="663300"/>
                </a:solidFill>
                <a:effectLst>
                  <a:outerShdw blurRad="38100" dist="38100" dir="2700000" algn="tl">
                    <a:srgbClr val="000000">
                      <a:alpha val="43137"/>
                    </a:srgbClr>
                  </a:outerShdw>
                </a:effectLst>
              </a:rPr>
              <a:t>third</a:t>
            </a:r>
            <a:r>
              <a:rPr lang="en-US" dirty="0">
                <a:solidFill>
                  <a:srgbClr val="663300"/>
                </a:solidFill>
              </a:rPr>
              <a:t> angel sounded, and a great star fell from heaven, burning like a torch, and it fell on a third of the rivers and on the springs of waters. The </a:t>
            </a:r>
            <a:r>
              <a:rPr lang="en-US" spc="-150" dirty="0">
                <a:solidFill>
                  <a:srgbClr val="663300"/>
                </a:solidFill>
              </a:rPr>
              <a:t>name of the star is </a:t>
            </a:r>
            <a:r>
              <a:rPr lang="en-US" dirty="0">
                <a:solidFill>
                  <a:srgbClr val="663300"/>
                </a:solidFill>
              </a:rPr>
              <a:t>called Wormwood; and a third of the waters became wormwood, and many men died from the waters, because they were made bitter. The </a:t>
            </a:r>
            <a:r>
              <a:rPr lang="en-US" dirty="0">
                <a:solidFill>
                  <a:srgbClr val="663300"/>
                </a:solidFill>
                <a:effectLst>
                  <a:outerShdw blurRad="38100" dist="38100" dir="2700000" algn="tl">
                    <a:srgbClr val="000000">
                      <a:alpha val="43137"/>
                    </a:srgbClr>
                  </a:outerShdw>
                </a:effectLst>
              </a:rPr>
              <a:t>fourth</a:t>
            </a:r>
            <a:r>
              <a:rPr lang="en-US" dirty="0">
                <a:solidFill>
                  <a:srgbClr val="663300"/>
                </a:solidFill>
              </a:rPr>
              <a:t> angel sounded</a:t>
            </a:r>
            <a:r>
              <a:rPr lang="en-US" spc="-150" dirty="0">
                <a:solidFill>
                  <a:srgbClr val="663300"/>
                </a:solidFill>
              </a:rPr>
              <a:t>, and a </a:t>
            </a:r>
            <a:r>
              <a:rPr lang="en-US" dirty="0">
                <a:solidFill>
                  <a:srgbClr val="663300"/>
                </a:solidFill>
              </a:rPr>
              <a:t>third of the sun and a third of the moon and a third of the </a:t>
            </a:r>
            <a:r>
              <a:rPr lang="en-US" spc="-150" dirty="0">
                <a:solidFill>
                  <a:srgbClr val="663300"/>
                </a:solidFill>
              </a:rPr>
              <a:t>stars were struck, so that a </a:t>
            </a:r>
            <a:r>
              <a:rPr lang="en-US" dirty="0">
                <a:solidFill>
                  <a:srgbClr val="663300"/>
                </a:solidFill>
              </a:rPr>
              <a:t>third of them would be darkened and the day would not shine for a third of it, and the night in the same way. </a:t>
            </a:r>
            <a:endParaRPr lang="en-US" sz="2600" dirty="0">
              <a:solidFill>
                <a:srgbClr val="663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THREE WOES</a:t>
            </a:r>
          </a:p>
        </p:txBody>
      </p:sp>
      <p:sp>
        <p:nvSpPr>
          <p:cNvPr id="3" name="Content Placeholder 2"/>
          <p:cNvSpPr>
            <a:spLocks noGrp="1"/>
          </p:cNvSpPr>
          <p:nvPr>
            <p:ph idx="1"/>
          </p:nvPr>
        </p:nvSpPr>
        <p:spPr>
          <a:xfrm>
            <a:off x="-1" y="927652"/>
            <a:ext cx="9143999" cy="593034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b="1" dirty="0">
                <a:solidFill>
                  <a:srgbClr val="663300"/>
                </a:solidFill>
              </a:rPr>
              <a:t>Revelation 8:13 </a:t>
            </a:r>
            <a:r>
              <a:rPr lang="en-US" dirty="0">
                <a:solidFill>
                  <a:srgbClr val="663300"/>
                </a:solidFill>
              </a:rPr>
              <a:t> Then I looked, and I heard an eagle flying in midheaven, saying with a loud voice, "Woe, woe, woe to those who dwell on the earth, because of the remaining blasts of the trumpet of the three angels who are about to sound!" </a:t>
            </a:r>
          </a:p>
          <a:p>
            <a:pPr>
              <a:lnSpc>
                <a:spcPct val="88000"/>
              </a:lnSpc>
              <a:spcBef>
                <a:spcPts val="0"/>
              </a:spcBef>
            </a:pPr>
            <a:r>
              <a:rPr lang="en-US" dirty="0">
                <a:solidFill>
                  <a:srgbClr val="663300"/>
                </a:solidFill>
              </a:rPr>
              <a:t>1</a:t>
            </a:r>
            <a:r>
              <a:rPr lang="en-US" baseline="30000" dirty="0">
                <a:solidFill>
                  <a:srgbClr val="663300"/>
                </a:solidFill>
              </a:rPr>
              <a:t>ST</a:t>
            </a:r>
            <a:r>
              <a:rPr lang="en-US" dirty="0">
                <a:solidFill>
                  <a:srgbClr val="663300"/>
                </a:solidFill>
              </a:rPr>
              <a:t> woe at 9:12</a:t>
            </a:r>
          </a:p>
          <a:p>
            <a:pPr>
              <a:lnSpc>
                <a:spcPct val="88000"/>
              </a:lnSpc>
              <a:spcBef>
                <a:spcPts val="0"/>
              </a:spcBef>
            </a:pPr>
            <a:r>
              <a:rPr lang="en-US" dirty="0">
                <a:solidFill>
                  <a:srgbClr val="663300"/>
                </a:solidFill>
              </a:rPr>
              <a:t>2</a:t>
            </a:r>
            <a:r>
              <a:rPr lang="en-US" baseline="30000" dirty="0">
                <a:solidFill>
                  <a:srgbClr val="663300"/>
                </a:solidFill>
              </a:rPr>
              <a:t>nd</a:t>
            </a:r>
            <a:r>
              <a:rPr lang="en-US" dirty="0">
                <a:solidFill>
                  <a:srgbClr val="663300"/>
                </a:solidFill>
              </a:rPr>
              <a:t> woe at 11:14</a:t>
            </a:r>
          </a:p>
          <a:p>
            <a:pPr>
              <a:lnSpc>
                <a:spcPct val="88000"/>
              </a:lnSpc>
              <a:spcBef>
                <a:spcPts val="0"/>
              </a:spcBef>
            </a:pPr>
            <a:r>
              <a:rPr lang="en-US" dirty="0">
                <a:solidFill>
                  <a:srgbClr val="663300"/>
                </a:solidFill>
              </a:rPr>
              <a:t>3</a:t>
            </a:r>
            <a:r>
              <a:rPr lang="en-US" baseline="30000" dirty="0">
                <a:solidFill>
                  <a:srgbClr val="663300"/>
                </a:solidFill>
              </a:rPr>
              <a:t>rd</a:t>
            </a:r>
            <a:r>
              <a:rPr lang="en-US" dirty="0">
                <a:solidFill>
                  <a:srgbClr val="663300"/>
                </a:solidFill>
              </a:rPr>
              <a:t> woe 12:12?</a:t>
            </a:r>
          </a:p>
          <a:p>
            <a:pPr>
              <a:lnSpc>
                <a:spcPct val="88000"/>
              </a:lnSpc>
              <a:spcBef>
                <a:spcPts val="0"/>
              </a:spcBef>
            </a:pPr>
            <a:r>
              <a:rPr lang="en-US" b="1" dirty="0">
                <a:solidFill>
                  <a:srgbClr val="663300"/>
                </a:solidFill>
              </a:rPr>
              <a:t>Revelation 9:1-2 </a:t>
            </a:r>
            <a:r>
              <a:rPr lang="en-US" dirty="0">
                <a:solidFill>
                  <a:srgbClr val="663300"/>
                </a:solidFill>
              </a:rPr>
              <a:t>Then the fifth angel sounded, and I saw a star from heaven which had fallen to the earth; and the key of the bottomless pit was given to him. </a:t>
            </a:r>
            <a:br>
              <a:rPr lang="en-US" dirty="0">
                <a:solidFill>
                  <a:srgbClr val="663300"/>
                </a:solidFill>
              </a:rPr>
            </a:br>
            <a:r>
              <a:rPr lang="en-US" dirty="0">
                <a:solidFill>
                  <a:srgbClr val="663300"/>
                </a:solidFill>
              </a:rPr>
              <a:t>He opened the bottomless pit, and smoke went up out of the pit, like the smoke of a great furnace; and the sun and the air were darkened by the smoke of the pit. </a:t>
            </a:r>
          </a:p>
          <a:p>
            <a:pPr>
              <a:lnSpc>
                <a:spcPct val="88000"/>
              </a:lnSpc>
              <a:spcBef>
                <a:spcPts val="0"/>
              </a:spcBef>
            </a:pPr>
            <a:r>
              <a:rPr lang="en-US" dirty="0">
                <a:solidFill>
                  <a:srgbClr val="663300"/>
                </a:solidFill>
              </a:rPr>
              <a:t>Who is in the pit (abyss)?  Why are they there?</a:t>
            </a:r>
            <a:br>
              <a:rPr lang="en-US" dirty="0">
                <a:solidFill>
                  <a:srgbClr val="663300"/>
                </a:solidFill>
              </a:rPr>
            </a:br>
            <a:endParaRPr lang="en-US" dirty="0">
              <a:solidFill>
                <a:srgbClr val="6633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740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A THIRD OF MANKIND</a:t>
            </a:r>
          </a:p>
        </p:txBody>
      </p:sp>
      <p:sp>
        <p:nvSpPr>
          <p:cNvPr id="3" name="Content Placeholder 2"/>
          <p:cNvSpPr>
            <a:spLocks noGrp="1"/>
          </p:cNvSpPr>
          <p:nvPr>
            <p:ph idx="1"/>
          </p:nvPr>
        </p:nvSpPr>
        <p:spPr>
          <a:xfrm>
            <a:off x="-1" y="967410"/>
            <a:ext cx="9143999" cy="589059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a:bodyPr>
          <a:lstStyle/>
          <a:p>
            <a:pPr>
              <a:spcBef>
                <a:spcPts val="200"/>
              </a:spcBef>
            </a:pPr>
            <a:r>
              <a:rPr lang="en-US" b="1" dirty="0">
                <a:solidFill>
                  <a:srgbClr val="663300"/>
                </a:solidFill>
              </a:rPr>
              <a:t>Revelation 9:13-18 </a:t>
            </a:r>
            <a:r>
              <a:rPr lang="en-US" dirty="0">
                <a:solidFill>
                  <a:srgbClr val="663300"/>
                </a:solidFill>
              </a:rPr>
              <a:t> Then the </a:t>
            </a:r>
            <a:r>
              <a:rPr lang="en-US" dirty="0">
                <a:solidFill>
                  <a:srgbClr val="663300"/>
                </a:solidFill>
                <a:effectLst>
                  <a:outerShdw blurRad="38100" dist="38100" dir="2700000" algn="tl">
                    <a:srgbClr val="000000">
                      <a:alpha val="43137"/>
                    </a:srgbClr>
                  </a:outerShdw>
                </a:effectLst>
              </a:rPr>
              <a:t>sixth</a:t>
            </a:r>
            <a:r>
              <a:rPr lang="en-US" dirty="0">
                <a:solidFill>
                  <a:srgbClr val="663300"/>
                </a:solidFill>
              </a:rPr>
              <a:t> angel sounded, and I heard a voice from the four horns of the golden altar which is before God, one saying to the sixth angel who had the trumpet, "Release the four angels who are bound at the great river Euphrates." And the four angels, who had been prepared for the hour and day and month and year, were released, so that they would kill a third of mankind. The number of the armies of the horsemen was two hundred million; I heard the number of them. And this is how I saw in the vision the horses and those who sat on them: </a:t>
            </a:r>
            <a:r>
              <a:rPr lang="en-US" i="1" dirty="0">
                <a:solidFill>
                  <a:srgbClr val="663300"/>
                </a:solidFill>
              </a:rPr>
              <a:t>the riders</a:t>
            </a:r>
            <a:r>
              <a:rPr lang="en-US" dirty="0">
                <a:solidFill>
                  <a:srgbClr val="663300"/>
                </a:solidFill>
              </a:rPr>
              <a:t> had breastplates </a:t>
            </a:r>
            <a:r>
              <a:rPr lang="en-US" i="1" dirty="0">
                <a:solidFill>
                  <a:srgbClr val="663300"/>
                </a:solidFill>
              </a:rPr>
              <a:t>the color</a:t>
            </a:r>
            <a:r>
              <a:rPr lang="en-US" dirty="0">
                <a:solidFill>
                  <a:srgbClr val="663300"/>
                </a:solidFill>
              </a:rPr>
              <a:t> of fire and of hyacinth and of brimstone; and the heads of the horses are like the heads of lions; and out of their mouths proceed fire and smoke and brimstone. A third of mankind was killed by these three plagues, by the fire and the smoke and the brimstone which proceeded out of their mouths. </a:t>
            </a:r>
          </a:p>
          <a:p>
            <a:endParaRPr lang="en-US" dirty="0">
              <a:solidFill>
                <a:srgbClr val="663300"/>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1477</TotalTime>
  <Words>1849</Words>
  <Application>Microsoft Office PowerPoint</Application>
  <PresentationFormat>On-screen Show (4:3)</PresentationFormat>
  <Paragraphs>40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Tahoma</vt:lpstr>
      <vt:lpstr>Wingdings</vt:lpstr>
      <vt:lpstr>Office Theme</vt:lpstr>
      <vt:lpstr>AN APOCALYPTIC  WORLD VIEW</vt:lpstr>
      <vt:lpstr>VERSE FOR THE JOURNEY</vt:lpstr>
      <vt:lpstr>SEALING THE 144,000</vt:lpstr>
      <vt:lpstr>TENDED BY GOD</vt:lpstr>
      <vt:lpstr>PowerPoint Presentation</vt:lpstr>
      <vt:lpstr>THE TRUMPETS/PRAYER</vt:lpstr>
      <vt:lpstr>A THIRD (OF ¾)</vt:lpstr>
      <vt:lpstr>THREE WOES</vt:lpstr>
      <vt:lpstr>A THIRD OF MANKIND</vt:lpstr>
      <vt:lpstr>STRONG ANGEL</vt:lpstr>
      <vt:lpstr>SEVENTH TRUMPET</vt:lpstr>
      <vt:lpstr>THE MYSTERY</vt:lpstr>
      <vt:lpstr>SUPREMACY OF THE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APOCALYPTIC  WORLD VIEW</dc:title>
  <dc:creator>JoLynn Gower</dc:creator>
  <cp:lastModifiedBy>Gower</cp:lastModifiedBy>
  <cp:revision>41</cp:revision>
  <cp:lastPrinted>2020-10-20T16:23:31Z</cp:lastPrinted>
  <dcterms:created xsi:type="dcterms:W3CDTF">2020-09-02T16:24:49Z</dcterms:created>
  <dcterms:modified xsi:type="dcterms:W3CDTF">2020-10-21T18:43:30Z</dcterms:modified>
</cp:coreProperties>
</file>