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435" r:id="rId2"/>
    <p:sldId id="258" r:id="rId3"/>
    <p:sldId id="2453" r:id="rId4"/>
    <p:sldId id="2455" r:id="rId5"/>
    <p:sldId id="2456" r:id="rId6"/>
    <p:sldId id="2457" r:id="rId7"/>
    <p:sldId id="257" r:id="rId8"/>
    <p:sldId id="268" r:id="rId9"/>
    <p:sldId id="2458" r:id="rId10"/>
    <p:sldId id="2459" r:id="rId11"/>
    <p:sldId id="2460" r:id="rId12"/>
    <p:sldId id="2461" r:id="rId13"/>
  </p:sldIdLst>
  <p:sldSz cx="9144000" cy="6858000" type="screen4x3"/>
  <p:notesSz cx="7086600" cy="90249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1" d="100"/>
          <a:sy n="91" d="100"/>
        </p:scale>
        <p:origin x="105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10/14/2020</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994502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10/14/2020</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1099871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10/14/2020</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4206121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with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635FD8-712D-4EE2-A5B6-3DD8DE9C25E9}"/>
              </a:ext>
            </a:extLst>
          </p:cNvPr>
          <p:cNvSpPr>
            <a:spLocks noGrp="1"/>
          </p:cNvSpPr>
          <p:nvPr>
            <p:ph type="pic" sz="quarter" idx="10"/>
          </p:nvPr>
        </p:nvSpPr>
        <p:spPr>
          <a:xfrm>
            <a:off x="0" y="0"/>
            <a:ext cx="9144000" cy="6858000"/>
          </a:xfrm>
        </p:spPr>
        <p:txBody>
          <a:bodyPr/>
          <a:lstStyle>
            <a:lvl1pPr marL="0" indent="0" algn="ctr">
              <a:buNone/>
              <a:defRPr/>
            </a:lvl1pPr>
          </a:lstStyle>
          <a:p>
            <a:r>
              <a:rPr lang="en-US"/>
              <a:t>Click icon to add picture</a:t>
            </a:r>
            <a:endParaRPr lang="en-US" dirty="0"/>
          </a:p>
        </p:txBody>
      </p:sp>
      <p:sp>
        <p:nvSpPr>
          <p:cNvPr id="4" name="Title 1">
            <a:extLst>
              <a:ext uri="{FF2B5EF4-FFF2-40B4-BE49-F238E27FC236}">
                <a16:creationId xmlns:a16="http://schemas.microsoft.com/office/drawing/2014/main" id="{01219AD9-34B1-4C27-8648-E7D7C69C07F9}"/>
              </a:ext>
            </a:extLst>
          </p:cNvPr>
          <p:cNvSpPr>
            <a:spLocks noGrp="1"/>
          </p:cNvSpPr>
          <p:nvPr>
            <p:ph type="title" hasCustomPrompt="1"/>
          </p:nvPr>
        </p:nvSpPr>
        <p:spPr>
          <a:xfrm>
            <a:off x="526775" y="3013676"/>
            <a:ext cx="8090452" cy="830649"/>
          </a:xfrm>
        </p:spPr>
        <p:txBody>
          <a:bodyPr anchor="ctr"/>
          <a:lstStyle>
            <a:lvl1pPr algn="ctr">
              <a:defRPr sz="2637" spc="132">
                <a:solidFill>
                  <a:schemeClr val="bg1"/>
                </a:solidFill>
              </a:defRPr>
            </a:lvl1pPr>
          </a:lstStyle>
          <a:p>
            <a:r>
              <a:rPr lang="en-US" dirty="0"/>
              <a:t>CLICK TO EDIT MASTER TITLE</a:t>
            </a:r>
          </a:p>
        </p:txBody>
      </p:sp>
      <p:sp>
        <p:nvSpPr>
          <p:cNvPr id="5" name="Text Placeholder 2">
            <a:extLst>
              <a:ext uri="{FF2B5EF4-FFF2-40B4-BE49-F238E27FC236}">
                <a16:creationId xmlns:a16="http://schemas.microsoft.com/office/drawing/2014/main" id="{40849B93-E2CE-4654-9EC7-7DFA141A5500}"/>
              </a:ext>
            </a:extLst>
          </p:cNvPr>
          <p:cNvSpPr>
            <a:spLocks noGrp="1"/>
          </p:cNvSpPr>
          <p:nvPr>
            <p:ph type="body" idx="1" hasCustomPrompt="1"/>
          </p:nvPr>
        </p:nvSpPr>
        <p:spPr>
          <a:xfrm>
            <a:off x="2602707" y="3890625"/>
            <a:ext cx="3938588" cy="365125"/>
          </a:xfrm>
        </p:spPr>
        <p:txBody>
          <a:bodyPr anchor="ctr"/>
          <a:lstStyle>
            <a:lvl1pPr marL="0" indent="0" algn="ctr">
              <a:lnSpc>
                <a:spcPct val="100000"/>
              </a:lnSpc>
              <a:buNone/>
              <a:defRPr sz="1055" spc="264">
                <a:solidFill>
                  <a:schemeClr val="bg1"/>
                </a:solidFill>
              </a:defRPr>
            </a:lvl1pPr>
            <a:lvl2pPr marL="200905" indent="0">
              <a:buNone/>
              <a:defRPr sz="879">
                <a:solidFill>
                  <a:schemeClr val="tx1">
                    <a:tint val="75000"/>
                  </a:schemeClr>
                </a:solidFill>
              </a:defRPr>
            </a:lvl2pPr>
            <a:lvl3pPr marL="401810" indent="0">
              <a:buNone/>
              <a:defRPr sz="791">
                <a:solidFill>
                  <a:schemeClr val="tx1">
                    <a:tint val="75000"/>
                  </a:schemeClr>
                </a:solidFill>
              </a:defRPr>
            </a:lvl3pPr>
            <a:lvl4pPr marL="602715" indent="0">
              <a:buNone/>
              <a:defRPr sz="703">
                <a:solidFill>
                  <a:schemeClr val="tx1">
                    <a:tint val="75000"/>
                  </a:schemeClr>
                </a:solidFill>
              </a:defRPr>
            </a:lvl4pPr>
            <a:lvl5pPr marL="803620" indent="0">
              <a:buNone/>
              <a:defRPr sz="703">
                <a:solidFill>
                  <a:schemeClr val="tx1">
                    <a:tint val="75000"/>
                  </a:schemeClr>
                </a:solidFill>
              </a:defRPr>
            </a:lvl5pPr>
            <a:lvl6pPr marL="1004526" indent="0">
              <a:buNone/>
              <a:defRPr sz="703">
                <a:solidFill>
                  <a:schemeClr val="tx1">
                    <a:tint val="75000"/>
                  </a:schemeClr>
                </a:solidFill>
              </a:defRPr>
            </a:lvl6pPr>
            <a:lvl7pPr marL="1205431" indent="0">
              <a:buNone/>
              <a:defRPr sz="703">
                <a:solidFill>
                  <a:schemeClr val="tx1">
                    <a:tint val="75000"/>
                  </a:schemeClr>
                </a:solidFill>
              </a:defRPr>
            </a:lvl7pPr>
            <a:lvl8pPr marL="1406336" indent="0">
              <a:buNone/>
              <a:defRPr sz="703">
                <a:solidFill>
                  <a:schemeClr val="tx1">
                    <a:tint val="75000"/>
                  </a:schemeClr>
                </a:solidFill>
              </a:defRPr>
            </a:lvl8pPr>
            <a:lvl9pPr marL="1607241" indent="0">
              <a:buNone/>
              <a:defRPr sz="703">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408354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10/14/2020</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2594847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10/14/2020</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4082574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10/14/2020</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821877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10/14/2020</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2326205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10/14/2020</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1564402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10/14/2020</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202639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10/14/2020</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911173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10/14/2020</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3641524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20178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 y="1201782"/>
            <a:ext cx="9143999" cy="56562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65038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lnSpc>
          <a:spcPct val="90000"/>
        </a:lnSpc>
        <a:spcBef>
          <a:spcPct val="0"/>
        </a:spcBef>
        <a:buNone/>
        <a:defRPr sz="4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Placeholder 27" descr="Abstract Building">
            <a:extLst>
              <a:ext uri="{FF2B5EF4-FFF2-40B4-BE49-F238E27FC236}">
                <a16:creationId xmlns:a16="http://schemas.microsoft.com/office/drawing/2014/main" id="{CE10ABE1-BE78-4DEC-9C0A-46282D549DF0}"/>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p:pic>
      <p:sp>
        <p:nvSpPr>
          <p:cNvPr id="5" name="Rectangle 4">
            <a:extLst>
              <a:ext uri="{FF2B5EF4-FFF2-40B4-BE49-F238E27FC236}">
                <a16:creationId xmlns:a16="http://schemas.microsoft.com/office/drawing/2014/main" id="{979F9DAD-F6B0-4ECC-8632-4B5E050986A8}"/>
              </a:ext>
              <a:ext uri="{C183D7F6-B498-43B3-948B-1728B52AA6E4}">
                <adec:decorative xmlns:adec="http://schemas.microsoft.com/office/drawing/2017/decorative" val="1"/>
              </a:ext>
            </a:extLst>
          </p:cNvPr>
          <p:cNvSpPr/>
          <p:nvPr/>
        </p:nvSpPr>
        <p:spPr>
          <a:xfrm>
            <a:off x="1893288" y="1922225"/>
            <a:ext cx="5357425" cy="3013552"/>
          </a:xfrm>
          <a:prstGeom prst="rect">
            <a:avLst/>
          </a:prstGeom>
          <a:gradFill>
            <a:gsLst>
              <a:gs pos="0">
                <a:srgbClr val="01023B">
                  <a:alpha val="70000"/>
                </a:srgbClr>
              </a:gs>
              <a:gs pos="100000">
                <a:srgbClr val="E99757">
                  <a:lumMod val="97000"/>
                  <a:lumOff val="3000"/>
                  <a:alpha val="70000"/>
                </a:srgbClr>
              </a:gs>
              <a:gs pos="50000">
                <a:srgbClr val="A53F52">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1" dirty="0"/>
          </a:p>
        </p:txBody>
      </p:sp>
      <p:sp>
        <p:nvSpPr>
          <p:cNvPr id="6" name="Title 5">
            <a:extLst>
              <a:ext uri="{FF2B5EF4-FFF2-40B4-BE49-F238E27FC236}">
                <a16:creationId xmlns:a16="http://schemas.microsoft.com/office/drawing/2014/main" id="{4F7706BE-EF2E-459C-8778-01DDD354C634}"/>
              </a:ext>
            </a:extLst>
          </p:cNvPr>
          <p:cNvSpPr>
            <a:spLocks noGrp="1"/>
          </p:cNvSpPr>
          <p:nvPr>
            <p:ph type="title"/>
          </p:nvPr>
        </p:nvSpPr>
        <p:spPr>
          <a:xfrm>
            <a:off x="2201922" y="2259338"/>
            <a:ext cx="4740156" cy="830649"/>
          </a:xfrm>
        </p:spPr>
        <p:txBody>
          <a:bodyPr>
            <a:noAutofit/>
          </a:bodyPr>
          <a:lstStyle/>
          <a:p>
            <a:r>
              <a:rPr lang="en-US" sz="3750" dirty="0"/>
              <a:t>AN APOCALYPTIC </a:t>
            </a:r>
            <a:br>
              <a:rPr lang="en-US" sz="3750" dirty="0"/>
            </a:br>
            <a:r>
              <a:rPr lang="en-US" sz="3750" dirty="0"/>
              <a:t>WORLD VIEW</a:t>
            </a:r>
          </a:p>
        </p:txBody>
      </p:sp>
      <p:sp>
        <p:nvSpPr>
          <p:cNvPr id="7" name="Text Placeholder 6">
            <a:extLst>
              <a:ext uri="{FF2B5EF4-FFF2-40B4-BE49-F238E27FC236}">
                <a16:creationId xmlns:a16="http://schemas.microsoft.com/office/drawing/2014/main" id="{5D865526-EC39-4780-A2A8-274A80A5C19B}"/>
              </a:ext>
            </a:extLst>
          </p:cNvPr>
          <p:cNvSpPr>
            <a:spLocks noGrp="1"/>
          </p:cNvSpPr>
          <p:nvPr>
            <p:ph type="body" idx="1"/>
          </p:nvPr>
        </p:nvSpPr>
        <p:spPr>
          <a:xfrm>
            <a:off x="2567927" y="3830319"/>
            <a:ext cx="4113973" cy="830649"/>
          </a:xfrm>
        </p:spPr>
        <p:txBody>
          <a:bodyPr>
            <a:noAutofit/>
          </a:bodyPr>
          <a:lstStyle/>
          <a:p>
            <a:pPr>
              <a:lnSpc>
                <a:spcPct val="90000"/>
              </a:lnSpc>
              <a:spcBef>
                <a:spcPts val="156"/>
              </a:spcBef>
            </a:pPr>
            <a:r>
              <a:rPr lang="en-US" sz="1875" dirty="0">
                <a:latin typeface="Calibri Light" panose="020F0302020204030204" pitchFamily="34" charset="0"/>
                <a:cs typeface="Calibri Light" panose="020F0302020204030204" pitchFamily="34" charset="0"/>
              </a:rPr>
              <a:t>JoLynn Gower</a:t>
            </a:r>
          </a:p>
          <a:p>
            <a:pPr>
              <a:lnSpc>
                <a:spcPct val="90000"/>
              </a:lnSpc>
              <a:spcBef>
                <a:spcPts val="156"/>
              </a:spcBef>
            </a:pPr>
            <a:r>
              <a:rPr lang="en-US" sz="1875" dirty="0">
                <a:latin typeface="Calibri Light" panose="020F0302020204030204" pitchFamily="34" charset="0"/>
                <a:cs typeface="Calibri Light" panose="020F0302020204030204" pitchFamily="34" charset="0"/>
              </a:rPr>
              <a:t>Fall 2020    LESSON 5</a:t>
            </a:r>
          </a:p>
          <a:p>
            <a:pPr>
              <a:lnSpc>
                <a:spcPct val="90000"/>
              </a:lnSpc>
              <a:spcBef>
                <a:spcPts val="156"/>
              </a:spcBef>
            </a:pPr>
            <a:r>
              <a:rPr lang="en-US" sz="1875" dirty="0">
                <a:latin typeface="Calibri Light" panose="020F0302020204030204" pitchFamily="34" charset="0"/>
                <a:cs typeface="Calibri Light" panose="020F0302020204030204" pitchFamily="34" charset="0"/>
              </a:rPr>
              <a:t>217-493-6151</a:t>
            </a:r>
          </a:p>
          <a:p>
            <a:pPr>
              <a:lnSpc>
                <a:spcPct val="90000"/>
              </a:lnSpc>
              <a:spcBef>
                <a:spcPts val="156"/>
              </a:spcBef>
            </a:pPr>
            <a:r>
              <a:rPr lang="en-US" sz="1875" dirty="0">
                <a:latin typeface="Calibri Light" panose="020F0302020204030204" pitchFamily="34" charset="0"/>
                <a:cs typeface="Calibri Light" panose="020F0302020204030204" pitchFamily="34" charset="0"/>
              </a:rPr>
              <a:t>jgower@guardingthetruth.org</a:t>
            </a:r>
          </a:p>
          <a:p>
            <a:pPr>
              <a:lnSpc>
                <a:spcPct val="90000"/>
              </a:lnSpc>
              <a:spcBef>
                <a:spcPts val="156"/>
              </a:spcBef>
            </a:pPr>
            <a:endParaRPr lang="en-US" sz="1875" dirty="0">
              <a:latin typeface="Calibri Light" panose="020F0302020204030204" pitchFamily="34" charset="0"/>
              <a:cs typeface="Calibri Light" panose="020F0302020204030204" pitchFamily="34" charset="0"/>
            </a:endParaRPr>
          </a:p>
          <a:p>
            <a:endParaRPr lang="en-US" sz="1875" dirty="0"/>
          </a:p>
        </p:txBody>
      </p:sp>
    </p:spTree>
    <p:extLst>
      <p:ext uri="{BB962C8B-B14F-4D97-AF65-F5344CB8AC3E}">
        <p14:creationId xmlns:p14="http://schemas.microsoft.com/office/powerpoint/2010/main" val="1102045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98782"/>
            <a:ext cx="9144000" cy="1020417"/>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lgn="ctr"/>
            <a:r>
              <a:rPr lang="en-US" dirty="0">
                <a:solidFill>
                  <a:srgbClr val="663300"/>
                </a:solidFill>
              </a:rPr>
              <a:t>SEAL #5</a:t>
            </a:r>
          </a:p>
        </p:txBody>
      </p:sp>
      <p:sp>
        <p:nvSpPr>
          <p:cNvPr id="3" name="Content Placeholder 2"/>
          <p:cNvSpPr>
            <a:spLocks noGrp="1"/>
          </p:cNvSpPr>
          <p:nvPr>
            <p:ph idx="1"/>
          </p:nvPr>
        </p:nvSpPr>
        <p:spPr>
          <a:xfrm>
            <a:off x="-1" y="821635"/>
            <a:ext cx="9143999" cy="6036365"/>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Autofit/>
          </a:bodyPr>
          <a:lstStyle/>
          <a:p>
            <a:pPr>
              <a:lnSpc>
                <a:spcPct val="87000"/>
              </a:lnSpc>
              <a:spcBef>
                <a:spcPts val="0"/>
              </a:spcBef>
            </a:pPr>
            <a:r>
              <a:rPr lang="en-US" b="1" dirty="0">
                <a:solidFill>
                  <a:srgbClr val="663300"/>
                </a:solidFill>
              </a:rPr>
              <a:t>Revelation 6:9-11 </a:t>
            </a:r>
            <a:r>
              <a:rPr lang="en-US" dirty="0">
                <a:solidFill>
                  <a:srgbClr val="663300"/>
                </a:solidFill>
              </a:rPr>
              <a:t>When the Lamb broke the fifth seal, I saw underneath the altar the souls of those who had been slain because of the word of God, and because of the testimony which they had maintained; </a:t>
            </a:r>
            <a:br>
              <a:rPr lang="en-US" dirty="0">
                <a:solidFill>
                  <a:srgbClr val="663300"/>
                </a:solidFill>
              </a:rPr>
            </a:br>
            <a:r>
              <a:rPr lang="en-US" dirty="0">
                <a:solidFill>
                  <a:srgbClr val="663300"/>
                </a:solidFill>
              </a:rPr>
              <a:t>and they cried out with a loud voice, saying, "How long, O Lord, holy and true, will You refrain from judging and avenging our blood on those who dwell on the earth?</a:t>
            </a:r>
            <a:r>
              <a:rPr lang="en-US" baseline="30000" dirty="0">
                <a:solidFill>
                  <a:srgbClr val="663300"/>
                </a:solidFill>
              </a:rPr>
              <a:t> </a:t>
            </a:r>
            <a:r>
              <a:rPr lang="en-US" dirty="0">
                <a:solidFill>
                  <a:srgbClr val="663300"/>
                </a:solidFill>
              </a:rPr>
              <a:t> And there was given to each of them a white robe; and they were told that they should rest for a little while longer, until </a:t>
            </a:r>
            <a:r>
              <a:rPr lang="en-US" i="1" dirty="0">
                <a:solidFill>
                  <a:srgbClr val="663300"/>
                </a:solidFill>
              </a:rPr>
              <a:t>the number of</a:t>
            </a:r>
            <a:r>
              <a:rPr lang="en-US" dirty="0">
                <a:solidFill>
                  <a:srgbClr val="663300"/>
                </a:solidFill>
              </a:rPr>
              <a:t> their fellow servants and their brethren who were to be killed even as they had been, would be completed also.</a:t>
            </a:r>
          </a:p>
          <a:p>
            <a:pPr>
              <a:lnSpc>
                <a:spcPct val="87000"/>
              </a:lnSpc>
              <a:spcBef>
                <a:spcPts val="0"/>
              </a:spcBef>
            </a:pPr>
            <a:r>
              <a:rPr lang="en-US" b="1" dirty="0">
                <a:solidFill>
                  <a:srgbClr val="663300"/>
                </a:solidFill>
              </a:rPr>
              <a:t>Leviticus 4:34</a:t>
            </a:r>
            <a:r>
              <a:rPr lang="en-US" dirty="0">
                <a:solidFill>
                  <a:srgbClr val="663300"/>
                </a:solidFill>
              </a:rPr>
              <a:t> 'The priest is to take some of the blood of the sin offering with his finger and put it on the horns of the altar of burnt offering, and all </a:t>
            </a:r>
            <a:r>
              <a:rPr lang="en-US" i="1" dirty="0">
                <a:solidFill>
                  <a:srgbClr val="663300"/>
                </a:solidFill>
              </a:rPr>
              <a:t>the rest of</a:t>
            </a:r>
            <a:r>
              <a:rPr lang="en-US" dirty="0">
                <a:solidFill>
                  <a:srgbClr val="663300"/>
                </a:solidFill>
              </a:rPr>
              <a:t> its blood he shall pour out at the base of the altar. </a:t>
            </a:r>
            <a:br>
              <a:rPr lang="en-US" dirty="0">
                <a:solidFill>
                  <a:srgbClr val="663300"/>
                </a:solidFill>
              </a:rPr>
            </a:br>
            <a:r>
              <a:rPr lang="en-US" dirty="0">
                <a:solidFill>
                  <a:srgbClr val="663300"/>
                </a:solidFill>
              </a:rPr>
              <a:t> </a:t>
            </a:r>
          </a:p>
          <a:p>
            <a:pPr>
              <a:lnSpc>
                <a:spcPct val="88000"/>
              </a:lnSpc>
              <a:spcBef>
                <a:spcPts val="0"/>
              </a:spcBef>
            </a:pPr>
            <a:endParaRPr lang="en-US" dirty="0">
              <a:solidFill>
                <a:srgbClr val="663300"/>
              </a:solidFill>
            </a:endParaRPr>
          </a:p>
        </p:txBody>
      </p:sp>
    </p:spTree>
    <p:extLst>
      <p:ext uri="{BB962C8B-B14F-4D97-AF65-F5344CB8AC3E}">
        <p14:creationId xmlns:p14="http://schemas.microsoft.com/office/powerpoint/2010/main" val="477134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lgn="ctr"/>
            <a:r>
              <a:rPr lang="en-US" dirty="0">
                <a:solidFill>
                  <a:srgbClr val="663300"/>
                </a:solidFill>
              </a:rPr>
              <a:t>SEAL #6</a:t>
            </a:r>
          </a:p>
        </p:txBody>
      </p:sp>
      <p:sp>
        <p:nvSpPr>
          <p:cNvPr id="3" name="Content Placeholder 2"/>
          <p:cNvSpPr>
            <a:spLocks noGrp="1"/>
          </p:cNvSpPr>
          <p:nvPr>
            <p:ph idx="1"/>
          </p:nvPr>
        </p:nvSpPr>
        <p:spPr>
          <a:xfrm>
            <a:off x="-1" y="1020418"/>
            <a:ext cx="9143999" cy="5837582"/>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Autofit/>
          </a:bodyPr>
          <a:lstStyle/>
          <a:p>
            <a:pPr>
              <a:lnSpc>
                <a:spcPct val="95000"/>
              </a:lnSpc>
              <a:spcBef>
                <a:spcPts val="0"/>
              </a:spcBef>
            </a:pPr>
            <a:r>
              <a:rPr lang="en-US" sz="2600" b="1" dirty="0">
                <a:solidFill>
                  <a:srgbClr val="663300"/>
                </a:solidFill>
              </a:rPr>
              <a:t>Revelation 6:12-17</a:t>
            </a:r>
            <a:r>
              <a:rPr lang="en-US" sz="2600" dirty="0">
                <a:solidFill>
                  <a:srgbClr val="663300"/>
                </a:solidFill>
              </a:rPr>
              <a:t> I looked when He broke the sixth seal, and there was a great earthquake; and the sun became black as sackcloth </a:t>
            </a:r>
            <a:r>
              <a:rPr lang="en-US" sz="2600" i="1" dirty="0">
                <a:solidFill>
                  <a:srgbClr val="663300"/>
                </a:solidFill>
              </a:rPr>
              <a:t>made</a:t>
            </a:r>
            <a:r>
              <a:rPr lang="en-US" sz="2600" dirty="0">
                <a:solidFill>
                  <a:srgbClr val="663300"/>
                </a:solidFill>
              </a:rPr>
              <a:t> of hair, and the whole moon became like blood; and the stars of the sky fell to the earth, as a fig tree casts its unripe figs when shaken by a great wind. The sky was split apart like a scroll when it is rolled up, and every mountain and island were moved out of their places. Then the kings of the earth and the great men and the commanders and the rich and the strong and every slave and free man hid themselves in the caves and among the rocks of the mountains; and they said to the mountains and to the rocks, "Fall on us and hide us from the presence of Him who sits on the throne, and from the wrath of the Lamb; for the great day of their wrath has come, and who is able to stand?" </a:t>
            </a:r>
          </a:p>
          <a:p>
            <a:pPr>
              <a:lnSpc>
                <a:spcPct val="88000"/>
              </a:lnSpc>
              <a:spcBef>
                <a:spcPts val="0"/>
              </a:spcBef>
            </a:pPr>
            <a:endParaRPr lang="en-US" dirty="0">
              <a:solidFill>
                <a:srgbClr val="663300"/>
              </a:solidFill>
            </a:endParaRPr>
          </a:p>
        </p:txBody>
      </p:sp>
    </p:spTree>
    <p:extLst>
      <p:ext uri="{BB962C8B-B14F-4D97-AF65-F5344CB8AC3E}">
        <p14:creationId xmlns:p14="http://schemas.microsoft.com/office/powerpoint/2010/main" val="4052088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20418"/>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rmAutofit/>
          </a:bodyPr>
          <a:lstStyle/>
          <a:p>
            <a:pPr algn="ctr"/>
            <a:r>
              <a:rPr lang="en-US" dirty="0">
                <a:solidFill>
                  <a:srgbClr val="663300"/>
                </a:solidFill>
              </a:rPr>
              <a:t>SEALING THE 144,000</a:t>
            </a:r>
          </a:p>
        </p:txBody>
      </p:sp>
      <p:sp>
        <p:nvSpPr>
          <p:cNvPr id="3" name="Content Placeholder 2"/>
          <p:cNvSpPr>
            <a:spLocks noGrp="1"/>
          </p:cNvSpPr>
          <p:nvPr>
            <p:ph idx="1"/>
          </p:nvPr>
        </p:nvSpPr>
        <p:spPr>
          <a:xfrm>
            <a:off x="-1" y="795130"/>
            <a:ext cx="9143999" cy="6062870"/>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Autofit/>
          </a:bodyPr>
          <a:lstStyle/>
          <a:p>
            <a:pPr>
              <a:spcBef>
                <a:spcPts val="300"/>
              </a:spcBef>
            </a:pPr>
            <a:r>
              <a:rPr lang="en-US" b="1" dirty="0">
                <a:solidFill>
                  <a:srgbClr val="663300"/>
                </a:solidFill>
              </a:rPr>
              <a:t>Revelation 7:1-3</a:t>
            </a:r>
            <a:r>
              <a:rPr lang="en-US" dirty="0">
                <a:solidFill>
                  <a:srgbClr val="663300"/>
                </a:solidFill>
              </a:rPr>
              <a:t> After this I saw four angels standing at the four corners of the earth, holding back the four winds of the earth, </a:t>
            </a:r>
            <a:r>
              <a:rPr lang="en-US" spc="-150" dirty="0">
                <a:solidFill>
                  <a:srgbClr val="663300"/>
                </a:solidFill>
              </a:rPr>
              <a:t>so that no </a:t>
            </a:r>
            <a:r>
              <a:rPr lang="en-US" dirty="0">
                <a:solidFill>
                  <a:srgbClr val="663300"/>
                </a:solidFill>
              </a:rPr>
              <a:t>wind would blow on the earth or on the sea or on any tree. And I saw another angel ascending from the rising of the sun, having the seal of the living God; and he cried out with a loud voice to the four angels to whom it was granted to harm the earth and the sea, saying, "Do not harm the earth or the sea or the trees until we have sealed the bond-servants of our God on their foreheads.“</a:t>
            </a:r>
          </a:p>
          <a:p>
            <a:pPr>
              <a:spcBef>
                <a:spcPts val="300"/>
              </a:spcBef>
            </a:pPr>
            <a:r>
              <a:rPr lang="en-US" dirty="0">
                <a:solidFill>
                  <a:srgbClr val="663300"/>
                </a:solidFill>
              </a:rPr>
              <a:t>Who are these people?  Would Christians need a seal?</a:t>
            </a:r>
          </a:p>
          <a:p>
            <a:pPr>
              <a:spcBef>
                <a:spcPts val="300"/>
              </a:spcBef>
            </a:pPr>
            <a:r>
              <a:rPr lang="en-US" b="1" dirty="0">
                <a:solidFill>
                  <a:srgbClr val="663300"/>
                </a:solidFill>
              </a:rPr>
              <a:t>Ephesians 1:13</a:t>
            </a:r>
            <a:r>
              <a:rPr lang="en-US" baseline="30000" dirty="0">
                <a:solidFill>
                  <a:srgbClr val="663300"/>
                </a:solidFill>
              </a:rPr>
              <a:t> </a:t>
            </a:r>
            <a:r>
              <a:rPr lang="en-US" dirty="0">
                <a:solidFill>
                  <a:srgbClr val="663300"/>
                </a:solidFill>
              </a:rPr>
              <a:t> In Him, you also, after listening to the message of truth, the gospel of your salvation—having also believed, you were sealed in Him with the Holy Spirit of promise, </a:t>
            </a:r>
            <a:br>
              <a:rPr lang="en-US" dirty="0">
                <a:solidFill>
                  <a:srgbClr val="663300"/>
                </a:solidFill>
              </a:rPr>
            </a:br>
            <a:r>
              <a:rPr lang="en-US" dirty="0"/>
              <a:t> </a:t>
            </a:r>
          </a:p>
          <a:p>
            <a:pPr>
              <a:lnSpc>
                <a:spcPct val="95000"/>
              </a:lnSpc>
              <a:spcBef>
                <a:spcPts val="300"/>
              </a:spcBef>
            </a:pPr>
            <a:endParaRPr lang="en-US" dirty="0">
              <a:solidFill>
                <a:srgbClr val="663300"/>
              </a:solidFill>
            </a:endParaRPr>
          </a:p>
        </p:txBody>
      </p:sp>
    </p:spTree>
    <p:extLst>
      <p:ext uri="{BB962C8B-B14F-4D97-AF65-F5344CB8AC3E}">
        <p14:creationId xmlns:p14="http://schemas.microsoft.com/office/powerpoint/2010/main" val="350033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lgn="ctr"/>
            <a:r>
              <a:rPr lang="en-US" dirty="0">
                <a:solidFill>
                  <a:srgbClr val="663300"/>
                </a:solidFill>
              </a:rPr>
              <a:t>VERSE FOR THE JOURNEY</a:t>
            </a:r>
          </a:p>
        </p:txBody>
      </p:sp>
      <p:sp>
        <p:nvSpPr>
          <p:cNvPr id="3" name="Content Placeholder 2"/>
          <p:cNvSpPr>
            <a:spLocks noGrp="1"/>
          </p:cNvSpPr>
          <p:nvPr>
            <p:ph idx="1"/>
          </p:nvPr>
        </p:nvSpPr>
        <p:spPr>
          <a:xfrm>
            <a:off x="-1" y="1201782"/>
            <a:ext cx="9143999" cy="5656217"/>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buFont typeface="Wingdings" panose="05000000000000000000" pitchFamily="2" charset="2"/>
              <a:buChar char="Ø"/>
            </a:pPr>
            <a:r>
              <a:rPr lang="en-US" b="1" dirty="0">
                <a:solidFill>
                  <a:srgbClr val="663300"/>
                </a:solidFill>
              </a:rPr>
              <a:t>2 Peter 3:11-13 </a:t>
            </a:r>
            <a:r>
              <a:rPr lang="en-US" baseline="30000" dirty="0">
                <a:solidFill>
                  <a:srgbClr val="663300"/>
                </a:solidFill>
              </a:rPr>
              <a:t> </a:t>
            </a:r>
            <a:r>
              <a:rPr lang="en-US" dirty="0">
                <a:solidFill>
                  <a:srgbClr val="663300"/>
                </a:solidFill>
              </a:rPr>
              <a:t> Since all these things are to be destroyed in this way, what sort of people ought you to be in holy conduct and godliness,  looking for and hastening the coming of the day of God, because of which the heavens will be destroyed by burning, and the elements will melt with intense heat!  But according to His promise we are looking for new heavens and a new earth, in which righteousness dwells. </a:t>
            </a:r>
          </a:p>
          <a:p>
            <a:pPr>
              <a:buFont typeface="Wingdings" panose="05000000000000000000" pitchFamily="2" charset="2"/>
              <a:buChar char="Ø"/>
            </a:pPr>
            <a:r>
              <a:rPr lang="en-US" dirty="0">
                <a:solidFill>
                  <a:srgbClr val="663300"/>
                </a:solidFill>
              </a:rPr>
              <a:t>Promise: </a:t>
            </a:r>
            <a:r>
              <a:rPr lang="en-US" i="1" dirty="0" err="1">
                <a:solidFill>
                  <a:srgbClr val="663300"/>
                </a:solidFill>
              </a:rPr>
              <a:t>epangelma</a:t>
            </a:r>
            <a:r>
              <a:rPr lang="en-US" i="1" dirty="0">
                <a:solidFill>
                  <a:srgbClr val="663300"/>
                </a:solidFill>
              </a:rPr>
              <a:t>: </a:t>
            </a:r>
            <a:r>
              <a:rPr lang="en-US" dirty="0">
                <a:solidFill>
                  <a:srgbClr val="663300"/>
                </a:solidFill>
              </a:rPr>
              <a:t>a self-committal</a:t>
            </a:r>
          </a:p>
          <a:p>
            <a:pPr>
              <a:buFont typeface="Wingdings" panose="05000000000000000000" pitchFamily="2" charset="2"/>
              <a:buChar char="Ø"/>
            </a:pPr>
            <a:r>
              <a:rPr lang="en-US" dirty="0">
                <a:solidFill>
                  <a:srgbClr val="663300"/>
                </a:solidFill>
              </a:rPr>
              <a:t>Before the new heavens and new earth are a reality, there is an apocalypse: destruction and damage on a catastrophic scale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lgn="ctr"/>
            <a:r>
              <a:rPr lang="en-US" dirty="0">
                <a:solidFill>
                  <a:srgbClr val="663300"/>
                </a:solidFill>
              </a:rPr>
              <a:t>HEAVENLY DESCRIPTION</a:t>
            </a:r>
          </a:p>
        </p:txBody>
      </p:sp>
      <p:sp>
        <p:nvSpPr>
          <p:cNvPr id="3" name="Content Placeholder 2"/>
          <p:cNvSpPr>
            <a:spLocks noGrp="1"/>
          </p:cNvSpPr>
          <p:nvPr>
            <p:ph idx="1"/>
          </p:nvPr>
        </p:nvSpPr>
        <p:spPr>
          <a:xfrm>
            <a:off x="0" y="1007165"/>
            <a:ext cx="9144000" cy="5850835"/>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Autofit/>
          </a:bodyPr>
          <a:lstStyle/>
          <a:p>
            <a:r>
              <a:rPr lang="en-US" sz="2600" b="1" dirty="0">
                <a:solidFill>
                  <a:srgbClr val="663300"/>
                </a:solidFill>
              </a:rPr>
              <a:t>Revelation 4:2-4 </a:t>
            </a:r>
            <a:r>
              <a:rPr lang="en-US" sz="2600" dirty="0">
                <a:solidFill>
                  <a:srgbClr val="663300"/>
                </a:solidFill>
              </a:rPr>
              <a:t> Immediately I was in the Spirit; and behold, a throne was standing in heaven, and One sitting on the throne. And He who was sitting </a:t>
            </a:r>
            <a:r>
              <a:rPr lang="en-US" sz="2600" i="1" dirty="0">
                <a:solidFill>
                  <a:srgbClr val="663300"/>
                </a:solidFill>
              </a:rPr>
              <a:t>was</a:t>
            </a:r>
            <a:r>
              <a:rPr lang="en-US" sz="2600" dirty="0">
                <a:solidFill>
                  <a:srgbClr val="663300"/>
                </a:solidFill>
              </a:rPr>
              <a:t> like a jasper stone and a </a:t>
            </a:r>
            <a:r>
              <a:rPr lang="en-US" sz="2600" dirty="0" err="1">
                <a:solidFill>
                  <a:srgbClr val="663300"/>
                </a:solidFill>
              </a:rPr>
              <a:t>sardius</a:t>
            </a:r>
            <a:r>
              <a:rPr lang="en-US" sz="2600" dirty="0">
                <a:solidFill>
                  <a:srgbClr val="663300"/>
                </a:solidFill>
              </a:rPr>
              <a:t> in appearance; and </a:t>
            </a:r>
            <a:r>
              <a:rPr lang="en-US" sz="2600" i="1" dirty="0">
                <a:solidFill>
                  <a:srgbClr val="663300"/>
                </a:solidFill>
              </a:rPr>
              <a:t>there was</a:t>
            </a:r>
            <a:r>
              <a:rPr lang="en-US" sz="2600" dirty="0">
                <a:solidFill>
                  <a:srgbClr val="663300"/>
                </a:solidFill>
              </a:rPr>
              <a:t> a rainbow around the throne, like an emerald in appearance. Around the throne </a:t>
            </a:r>
            <a:r>
              <a:rPr lang="en-US" sz="2600" i="1" dirty="0">
                <a:solidFill>
                  <a:srgbClr val="663300"/>
                </a:solidFill>
              </a:rPr>
              <a:t>were</a:t>
            </a:r>
            <a:r>
              <a:rPr lang="en-US" sz="2600" dirty="0">
                <a:solidFill>
                  <a:srgbClr val="663300"/>
                </a:solidFill>
              </a:rPr>
              <a:t> twenty-four thrones; and upon the thrones </a:t>
            </a:r>
            <a:r>
              <a:rPr lang="en-US" sz="2600" i="1" dirty="0">
                <a:solidFill>
                  <a:srgbClr val="663300"/>
                </a:solidFill>
              </a:rPr>
              <a:t>I saw</a:t>
            </a:r>
            <a:r>
              <a:rPr lang="en-US" sz="2600" dirty="0">
                <a:solidFill>
                  <a:srgbClr val="663300"/>
                </a:solidFill>
              </a:rPr>
              <a:t> twenty-four elders sitting, clothed in white garments, and golden crowns on their heads. </a:t>
            </a:r>
          </a:p>
          <a:p>
            <a:r>
              <a:rPr lang="en-US" sz="2600" b="1" dirty="0">
                <a:solidFill>
                  <a:srgbClr val="663300"/>
                </a:solidFill>
              </a:rPr>
              <a:t>Revelation 4:6-8 …</a:t>
            </a:r>
            <a:r>
              <a:rPr lang="en-US" sz="2600" dirty="0">
                <a:solidFill>
                  <a:srgbClr val="663300"/>
                </a:solidFill>
              </a:rPr>
              <a:t>and before the throne </a:t>
            </a:r>
            <a:r>
              <a:rPr lang="en-US" sz="2600" i="1" dirty="0">
                <a:solidFill>
                  <a:srgbClr val="663300"/>
                </a:solidFill>
              </a:rPr>
              <a:t>there was something</a:t>
            </a:r>
            <a:r>
              <a:rPr lang="en-US" sz="2600" dirty="0">
                <a:solidFill>
                  <a:srgbClr val="663300"/>
                </a:solidFill>
              </a:rPr>
              <a:t> like a sea of glass, like crystal; and in the center and around the throne, four living creatures full of eyes in front and behind. The first creature </a:t>
            </a:r>
            <a:r>
              <a:rPr lang="en-US" sz="2600" i="1" dirty="0">
                <a:solidFill>
                  <a:srgbClr val="663300"/>
                </a:solidFill>
              </a:rPr>
              <a:t>was</a:t>
            </a:r>
            <a:r>
              <a:rPr lang="en-US" sz="2600" dirty="0">
                <a:solidFill>
                  <a:srgbClr val="663300"/>
                </a:solidFill>
              </a:rPr>
              <a:t> like a lion, and the second creature like a calf, and the third creature had a face like that of a man, and the fourth creature </a:t>
            </a:r>
            <a:r>
              <a:rPr lang="en-US" sz="2600" i="1" dirty="0">
                <a:solidFill>
                  <a:srgbClr val="663300"/>
                </a:solidFill>
              </a:rPr>
              <a:t>was</a:t>
            </a:r>
            <a:r>
              <a:rPr lang="en-US" sz="2600" dirty="0">
                <a:solidFill>
                  <a:srgbClr val="663300"/>
                </a:solidFill>
              </a:rPr>
              <a:t> like a flying eagle.  And the four living creatures, each one of them having six wings, are full of eyes around and within;  </a:t>
            </a:r>
            <a:br>
              <a:rPr lang="en-US" sz="2600" dirty="0">
                <a:solidFill>
                  <a:srgbClr val="663300"/>
                </a:solidFill>
              </a:rPr>
            </a:br>
            <a:endParaRPr lang="en-US" sz="2600" dirty="0">
              <a:solidFill>
                <a:srgbClr val="663300"/>
              </a:solidFill>
            </a:endParaRPr>
          </a:p>
          <a:p>
            <a:endParaRPr lang="en-US" dirty="0">
              <a:solidFill>
                <a:schemeClr val="accent4">
                  <a:lumMod val="50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rmAutofit/>
          </a:bodyPr>
          <a:lstStyle/>
          <a:p>
            <a:pPr algn="ctr"/>
            <a:r>
              <a:rPr lang="en-US" sz="4400" dirty="0">
                <a:solidFill>
                  <a:srgbClr val="663300"/>
                </a:solidFill>
              </a:rPr>
              <a:t>A SEALED BOOK</a:t>
            </a:r>
          </a:p>
        </p:txBody>
      </p:sp>
      <p:sp>
        <p:nvSpPr>
          <p:cNvPr id="3" name="Content Placeholder 2"/>
          <p:cNvSpPr>
            <a:spLocks noGrp="1"/>
          </p:cNvSpPr>
          <p:nvPr>
            <p:ph idx="1"/>
          </p:nvPr>
        </p:nvSpPr>
        <p:spPr>
          <a:xfrm>
            <a:off x="0" y="914400"/>
            <a:ext cx="9144000" cy="5943600"/>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rmAutofit fontScale="92500" lnSpcReduction="10000"/>
          </a:bodyPr>
          <a:lstStyle/>
          <a:p>
            <a:pPr>
              <a:lnSpc>
                <a:spcPct val="100000"/>
              </a:lnSpc>
              <a:spcBef>
                <a:spcPts val="300"/>
              </a:spcBef>
            </a:pPr>
            <a:r>
              <a:rPr lang="en-US" b="1" dirty="0">
                <a:solidFill>
                  <a:srgbClr val="663300"/>
                </a:solidFill>
              </a:rPr>
              <a:t>Revelation 5:1-3 </a:t>
            </a:r>
            <a:r>
              <a:rPr lang="en-US" dirty="0">
                <a:solidFill>
                  <a:srgbClr val="663300"/>
                </a:solidFill>
              </a:rPr>
              <a:t> I saw in the right hand of Him who sat on the throne a book written inside and on the back, sealed up with seven seals. And I saw a strong angel proclaiming with a loud voice, "Who is worthy to open the book and to break its seals?" And no one in heaven or on the earth or under the earth was able to open the book </a:t>
            </a:r>
            <a:r>
              <a:rPr lang="en-US" spc="-150" dirty="0">
                <a:solidFill>
                  <a:srgbClr val="663300"/>
                </a:solidFill>
              </a:rPr>
              <a:t>or to look </a:t>
            </a:r>
            <a:r>
              <a:rPr lang="en-US" dirty="0">
                <a:solidFill>
                  <a:srgbClr val="663300"/>
                </a:solidFill>
              </a:rPr>
              <a:t>into it. </a:t>
            </a:r>
          </a:p>
          <a:p>
            <a:pPr>
              <a:lnSpc>
                <a:spcPct val="100000"/>
              </a:lnSpc>
              <a:spcBef>
                <a:spcPts val="300"/>
              </a:spcBef>
            </a:pPr>
            <a:r>
              <a:rPr lang="en-US" b="1" dirty="0">
                <a:solidFill>
                  <a:srgbClr val="663300"/>
                </a:solidFill>
              </a:rPr>
              <a:t>Revelation 5:5…</a:t>
            </a:r>
            <a:r>
              <a:rPr lang="en-US" dirty="0">
                <a:solidFill>
                  <a:srgbClr val="663300"/>
                </a:solidFill>
              </a:rPr>
              <a:t> and one of the elders said to me, "Stop weeping; behold, the Lion that is from the tribe of Judah, the Root of David, has overcome so as to open the book and its seven seals." </a:t>
            </a:r>
          </a:p>
          <a:p>
            <a:pPr>
              <a:lnSpc>
                <a:spcPct val="100000"/>
              </a:lnSpc>
              <a:spcBef>
                <a:spcPts val="300"/>
              </a:spcBef>
            </a:pPr>
            <a:r>
              <a:rPr lang="en-US" b="1" dirty="0">
                <a:solidFill>
                  <a:srgbClr val="663300"/>
                </a:solidFill>
              </a:rPr>
              <a:t>Revelation 5:9-10 </a:t>
            </a:r>
            <a:r>
              <a:rPr lang="en-US" dirty="0">
                <a:solidFill>
                  <a:srgbClr val="663300"/>
                </a:solidFill>
              </a:rPr>
              <a:t> And they *sang a new song, saying, "Worthy are You to take the book and to break its seals; for You were slain, and purchased for God with Your blood </a:t>
            </a:r>
            <a:r>
              <a:rPr lang="en-US" i="1" dirty="0">
                <a:solidFill>
                  <a:srgbClr val="663300"/>
                </a:solidFill>
              </a:rPr>
              <a:t>men</a:t>
            </a:r>
            <a:r>
              <a:rPr lang="en-US" dirty="0">
                <a:solidFill>
                  <a:srgbClr val="663300"/>
                </a:solidFill>
              </a:rPr>
              <a:t> from every tribe and tongue and people and nation. </a:t>
            </a:r>
            <a:br>
              <a:rPr lang="en-US" dirty="0">
                <a:solidFill>
                  <a:srgbClr val="663300"/>
                </a:solidFill>
              </a:rPr>
            </a:br>
            <a:r>
              <a:rPr lang="en-US" dirty="0">
                <a:solidFill>
                  <a:srgbClr val="663300"/>
                </a:solidFill>
              </a:rPr>
              <a:t>You have made them </a:t>
            </a:r>
            <a:r>
              <a:rPr lang="en-US" i="1" dirty="0">
                <a:solidFill>
                  <a:srgbClr val="663300"/>
                </a:solidFill>
              </a:rPr>
              <a:t>to be</a:t>
            </a:r>
            <a:r>
              <a:rPr lang="en-US" dirty="0">
                <a:solidFill>
                  <a:srgbClr val="663300"/>
                </a:solidFill>
              </a:rPr>
              <a:t> a kingdom and priests to our God; and they will reign upon the earth.</a:t>
            </a:r>
            <a:endParaRPr lang="en-US" sz="2800" dirty="0">
              <a:solidFill>
                <a:srgbClr val="6633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40904"/>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lgn="ctr"/>
            <a:r>
              <a:rPr lang="en-US" dirty="0">
                <a:solidFill>
                  <a:srgbClr val="663300"/>
                </a:solidFill>
              </a:rPr>
              <a:t>HEAVENLY WORSHIP</a:t>
            </a:r>
          </a:p>
        </p:txBody>
      </p:sp>
      <p:sp>
        <p:nvSpPr>
          <p:cNvPr id="3" name="Content Placeholder 2"/>
          <p:cNvSpPr>
            <a:spLocks noGrp="1"/>
          </p:cNvSpPr>
          <p:nvPr>
            <p:ph idx="1"/>
          </p:nvPr>
        </p:nvSpPr>
        <p:spPr>
          <a:xfrm>
            <a:off x="-92765" y="821635"/>
            <a:ext cx="9236765" cy="6036365"/>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Autofit/>
          </a:bodyPr>
          <a:lstStyle/>
          <a:p>
            <a:pPr>
              <a:lnSpc>
                <a:spcPct val="92000"/>
              </a:lnSpc>
              <a:spcBef>
                <a:spcPts val="400"/>
              </a:spcBef>
            </a:pPr>
            <a:r>
              <a:rPr lang="en-US" sz="2600" b="1" dirty="0">
                <a:solidFill>
                  <a:srgbClr val="663300"/>
                </a:solidFill>
              </a:rPr>
              <a:t>Revelation 5:12-14 </a:t>
            </a:r>
            <a:r>
              <a:rPr lang="en-US" sz="2600" baseline="30000" dirty="0">
                <a:solidFill>
                  <a:srgbClr val="663300"/>
                </a:solidFill>
              </a:rPr>
              <a:t> </a:t>
            </a:r>
            <a:r>
              <a:rPr lang="en-US" sz="2600" dirty="0">
                <a:solidFill>
                  <a:srgbClr val="663300"/>
                </a:solidFill>
              </a:rPr>
              <a:t> saying with a loud voice, "Worthy is the Lamb that was slain to receive power and riches and wisdom and might and honor and glory and blessing." </a:t>
            </a:r>
            <a:br>
              <a:rPr lang="en-US" sz="2600" dirty="0">
                <a:solidFill>
                  <a:srgbClr val="663300"/>
                </a:solidFill>
              </a:rPr>
            </a:br>
            <a:r>
              <a:rPr lang="en-US" sz="2600" dirty="0">
                <a:solidFill>
                  <a:srgbClr val="663300"/>
                </a:solidFill>
              </a:rPr>
              <a:t>And every created thing which is in heaven and on the earth and under the earth and on the sea, and all things in them, I heard saying, "To Him who sits on the throne, and to the Lamb, </a:t>
            </a:r>
            <a:r>
              <a:rPr lang="en-US" sz="2600" i="1" dirty="0">
                <a:solidFill>
                  <a:srgbClr val="663300"/>
                </a:solidFill>
              </a:rPr>
              <a:t>be</a:t>
            </a:r>
            <a:r>
              <a:rPr lang="en-US" sz="2600" dirty="0">
                <a:solidFill>
                  <a:srgbClr val="663300"/>
                </a:solidFill>
              </a:rPr>
              <a:t> blessing and honor and glory and dominion forever and ever." And the four living creatures kept saying, "Amen." And the elders fell down and worshiped. </a:t>
            </a:r>
          </a:p>
          <a:p>
            <a:pPr>
              <a:lnSpc>
                <a:spcPct val="92000"/>
              </a:lnSpc>
              <a:spcBef>
                <a:spcPts val="400"/>
              </a:spcBef>
            </a:pPr>
            <a:r>
              <a:rPr lang="en-US" sz="2600" dirty="0">
                <a:solidFill>
                  <a:srgbClr val="663300"/>
                </a:solidFill>
              </a:rPr>
              <a:t>They are ascribing worth to Jesus: only He can break the seal on the book because he is the rightful owner of everything </a:t>
            </a:r>
          </a:p>
          <a:p>
            <a:pPr>
              <a:lnSpc>
                <a:spcPct val="92000"/>
              </a:lnSpc>
              <a:spcBef>
                <a:spcPts val="400"/>
              </a:spcBef>
            </a:pPr>
            <a:r>
              <a:rPr lang="en-US" sz="2600" dirty="0">
                <a:solidFill>
                  <a:srgbClr val="663300"/>
                </a:solidFill>
                <a:effectLst>
                  <a:outerShdw blurRad="38100" dist="38100" dir="2700000" algn="tl">
                    <a:srgbClr val="000000">
                      <a:alpha val="43137"/>
                    </a:srgbClr>
                  </a:outerShdw>
                </a:effectLst>
              </a:rPr>
              <a:t>Chapters 4 and 5 affirm that the world isn’t under the control of some mindless fate; our future is in the hands of a Father who loves us and a Savior who died for us</a:t>
            </a:r>
          </a:p>
          <a:p>
            <a:pPr>
              <a:lnSpc>
                <a:spcPct val="92000"/>
              </a:lnSpc>
              <a:spcBef>
                <a:spcPts val="400"/>
              </a:spcBef>
            </a:pPr>
            <a:endParaRPr lang="en-US" sz="2600" dirty="0">
              <a:solidFill>
                <a:srgbClr val="6633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lgn="ctr"/>
            <a:r>
              <a:rPr lang="en-US" dirty="0">
                <a:solidFill>
                  <a:srgbClr val="663300"/>
                </a:solidFill>
              </a:rPr>
              <a:t>THE SEVEN SEALS</a:t>
            </a:r>
          </a:p>
        </p:txBody>
      </p:sp>
      <p:sp>
        <p:nvSpPr>
          <p:cNvPr id="3" name="Content Placeholder 2"/>
          <p:cNvSpPr>
            <a:spLocks noGrp="1"/>
          </p:cNvSpPr>
          <p:nvPr>
            <p:ph idx="1"/>
          </p:nvPr>
        </p:nvSpPr>
        <p:spPr>
          <a:xfrm>
            <a:off x="0" y="967409"/>
            <a:ext cx="9144000" cy="5890591"/>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Autofit/>
          </a:bodyPr>
          <a:lstStyle/>
          <a:p>
            <a:r>
              <a:rPr lang="en-US" sz="2600" dirty="0">
                <a:solidFill>
                  <a:srgbClr val="663300"/>
                </a:solidFill>
              </a:rPr>
              <a:t>Introduce the 4 horsemen of the apocalypse</a:t>
            </a:r>
          </a:p>
          <a:p>
            <a:r>
              <a:rPr lang="en-US" sz="2600" dirty="0">
                <a:solidFill>
                  <a:srgbClr val="663300"/>
                </a:solidFill>
              </a:rPr>
              <a:t>White, Red, Black and Yellowish/green</a:t>
            </a:r>
          </a:p>
          <a:p>
            <a:r>
              <a:rPr lang="en-US" sz="2600" b="1" dirty="0">
                <a:solidFill>
                  <a:srgbClr val="663300"/>
                </a:solidFill>
              </a:rPr>
              <a:t>Revelation 6:1-3 </a:t>
            </a:r>
            <a:r>
              <a:rPr lang="en-US" sz="2600" dirty="0">
                <a:solidFill>
                  <a:srgbClr val="663300"/>
                </a:solidFill>
              </a:rPr>
              <a:t> Then I saw when the Lamb broke one of the seven seals, and I heard one of the four living creatures saying as with a voice of thunder, "Come." I looked, and behold, a white horse, and he who sat on it had a bow; and a crown </a:t>
            </a:r>
            <a:r>
              <a:rPr lang="en-US" sz="2600" u="sng" dirty="0">
                <a:solidFill>
                  <a:srgbClr val="663300"/>
                </a:solidFill>
                <a:effectLst>
                  <a:outerShdw blurRad="38100" dist="38100" dir="2700000" algn="tl">
                    <a:srgbClr val="000000">
                      <a:alpha val="43137"/>
                    </a:srgbClr>
                  </a:outerShdw>
                </a:effectLst>
              </a:rPr>
              <a:t>was given </a:t>
            </a:r>
            <a:r>
              <a:rPr lang="en-US" sz="2600" dirty="0">
                <a:solidFill>
                  <a:srgbClr val="663300"/>
                </a:solidFill>
              </a:rPr>
              <a:t>to him, and he went out conquering and to conquer. </a:t>
            </a:r>
          </a:p>
          <a:p>
            <a:r>
              <a:rPr lang="en-US" sz="2600" dirty="0">
                <a:solidFill>
                  <a:srgbClr val="663300"/>
                </a:solidFill>
              </a:rPr>
              <a:t>Was given: </a:t>
            </a:r>
            <a:r>
              <a:rPr lang="en-US" sz="2600" i="1" dirty="0" err="1">
                <a:solidFill>
                  <a:srgbClr val="663300"/>
                </a:solidFill>
              </a:rPr>
              <a:t>didomi</a:t>
            </a:r>
            <a:r>
              <a:rPr lang="en-US" sz="2600" i="1" dirty="0">
                <a:solidFill>
                  <a:srgbClr val="663300"/>
                </a:solidFill>
              </a:rPr>
              <a:t>: </a:t>
            </a:r>
            <a:r>
              <a:rPr lang="en-US" sz="2600" dirty="0">
                <a:solidFill>
                  <a:srgbClr val="663300"/>
                </a:solidFill>
              </a:rPr>
              <a:t>to give or grant something to someone</a:t>
            </a:r>
          </a:p>
          <a:p>
            <a:r>
              <a:rPr lang="en-US" sz="2600" dirty="0">
                <a:solidFill>
                  <a:srgbClr val="663300"/>
                </a:solidFill>
              </a:rPr>
              <a:t>The living creatures call out the four horsemen; heaven is giving permission to these horsemen</a:t>
            </a:r>
          </a:p>
          <a:p>
            <a:r>
              <a:rPr lang="en-US" sz="2600" dirty="0">
                <a:solidFill>
                  <a:srgbClr val="663300"/>
                </a:solidFill>
              </a:rPr>
              <a:t>The intent of the first horseman is domination</a:t>
            </a:r>
          </a:p>
          <a:p>
            <a:r>
              <a:rPr lang="en-US" sz="2600" dirty="0">
                <a:solidFill>
                  <a:srgbClr val="663300"/>
                </a:solidFill>
              </a:rPr>
              <a:t>This is the Antichrist; in the future we will look at the Islamic Mahdi, who also rides in on a white horse</a:t>
            </a:r>
            <a:br>
              <a:rPr lang="en-US" sz="2600" dirty="0">
                <a:solidFill>
                  <a:srgbClr val="663300"/>
                </a:solidFill>
              </a:rPr>
            </a:br>
            <a:endParaRPr lang="en-US" sz="2600" dirty="0">
              <a:solidFill>
                <a:srgbClr val="663300"/>
              </a:solidFill>
            </a:endParaRPr>
          </a:p>
          <a:p>
            <a:endParaRPr lang="en-US" sz="2600" dirty="0">
              <a:solidFill>
                <a:srgbClr val="6633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lgn="ctr"/>
            <a:r>
              <a:rPr lang="en-US" dirty="0">
                <a:solidFill>
                  <a:srgbClr val="663300"/>
                </a:solidFill>
              </a:rPr>
              <a:t>SEAL #2</a:t>
            </a:r>
          </a:p>
        </p:txBody>
      </p:sp>
      <p:sp>
        <p:nvSpPr>
          <p:cNvPr id="3" name="Content Placeholder 2"/>
          <p:cNvSpPr>
            <a:spLocks noGrp="1"/>
          </p:cNvSpPr>
          <p:nvPr>
            <p:ph idx="1"/>
          </p:nvPr>
        </p:nvSpPr>
        <p:spPr>
          <a:xfrm>
            <a:off x="-1" y="927652"/>
            <a:ext cx="9143999" cy="5930347"/>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Autofit/>
          </a:bodyPr>
          <a:lstStyle/>
          <a:p>
            <a:pPr>
              <a:lnSpc>
                <a:spcPct val="88000"/>
              </a:lnSpc>
              <a:spcBef>
                <a:spcPts val="0"/>
              </a:spcBef>
            </a:pPr>
            <a:r>
              <a:rPr lang="en-US" b="1" dirty="0">
                <a:solidFill>
                  <a:srgbClr val="663300"/>
                </a:solidFill>
              </a:rPr>
              <a:t>Revelation 6:3-4 </a:t>
            </a:r>
            <a:r>
              <a:rPr lang="en-US" dirty="0">
                <a:solidFill>
                  <a:srgbClr val="663300"/>
                </a:solidFill>
              </a:rPr>
              <a:t> When He broke the second seal, I heard the second living creature saying, "Come." And another, a red horse, went out; and to him who sat on it, it was granted to take peace from the earth, and that </a:t>
            </a:r>
            <a:r>
              <a:rPr lang="en-US" i="1" dirty="0">
                <a:solidFill>
                  <a:srgbClr val="663300"/>
                </a:solidFill>
              </a:rPr>
              <a:t>men</a:t>
            </a:r>
            <a:r>
              <a:rPr lang="en-US" dirty="0">
                <a:solidFill>
                  <a:srgbClr val="663300"/>
                </a:solidFill>
              </a:rPr>
              <a:t> would slay one another; and a great sword was given to him. </a:t>
            </a:r>
          </a:p>
          <a:p>
            <a:pPr>
              <a:lnSpc>
                <a:spcPct val="88000"/>
              </a:lnSpc>
              <a:spcBef>
                <a:spcPts val="0"/>
              </a:spcBef>
            </a:pPr>
            <a:r>
              <a:rPr lang="en-US" dirty="0">
                <a:solidFill>
                  <a:srgbClr val="663300"/>
                </a:solidFill>
              </a:rPr>
              <a:t>Granted: </a:t>
            </a:r>
            <a:r>
              <a:rPr lang="en-US" i="1" dirty="0" err="1">
                <a:solidFill>
                  <a:srgbClr val="663300"/>
                </a:solidFill>
              </a:rPr>
              <a:t>didomi</a:t>
            </a:r>
            <a:r>
              <a:rPr lang="en-US" i="1" dirty="0">
                <a:solidFill>
                  <a:srgbClr val="663300"/>
                </a:solidFill>
              </a:rPr>
              <a:t>: </a:t>
            </a:r>
            <a:r>
              <a:rPr lang="en-US" dirty="0">
                <a:solidFill>
                  <a:srgbClr val="663300"/>
                </a:solidFill>
              </a:rPr>
              <a:t>given by someone</a:t>
            </a:r>
          </a:p>
          <a:p>
            <a:pPr>
              <a:lnSpc>
                <a:spcPct val="88000"/>
              </a:lnSpc>
              <a:spcBef>
                <a:spcPts val="0"/>
              </a:spcBef>
            </a:pPr>
            <a:r>
              <a:rPr lang="en-US" dirty="0">
                <a:solidFill>
                  <a:srgbClr val="663300"/>
                </a:solidFill>
              </a:rPr>
              <a:t>This horseman ushers in war – people killing each other</a:t>
            </a:r>
          </a:p>
          <a:p>
            <a:pPr>
              <a:lnSpc>
                <a:spcPct val="88000"/>
              </a:lnSpc>
              <a:spcBef>
                <a:spcPts val="0"/>
              </a:spcBef>
            </a:pPr>
            <a:r>
              <a:rPr lang="en-US" dirty="0">
                <a:solidFill>
                  <a:srgbClr val="663300"/>
                </a:solidFill>
              </a:rPr>
              <a:t>He was given a large sword: </a:t>
            </a:r>
            <a:r>
              <a:rPr lang="en-US" dirty="0" err="1">
                <a:solidFill>
                  <a:srgbClr val="663300"/>
                </a:solidFill>
              </a:rPr>
              <a:t>megas</a:t>
            </a:r>
            <a:r>
              <a:rPr lang="en-US" dirty="0">
                <a:solidFill>
                  <a:srgbClr val="663300"/>
                </a:solidFill>
              </a:rPr>
              <a:t> </a:t>
            </a:r>
            <a:r>
              <a:rPr lang="en-US" dirty="0" err="1">
                <a:solidFill>
                  <a:srgbClr val="663300"/>
                </a:solidFill>
              </a:rPr>
              <a:t>machaira</a:t>
            </a:r>
            <a:r>
              <a:rPr lang="en-US" dirty="0">
                <a:solidFill>
                  <a:srgbClr val="663300"/>
                </a:solidFill>
              </a:rPr>
              <a:t>: a short sword or dagger used in hand-to-hand combat</a:t>
            </a:r>
          </a:p>
          <a:p>
            <a:pPr>
              <a:lnSpc>
                <a:spcPct val="88000"/>
              </a:lnSpc>
              <a:spcBef>
                <a:spcPts val="0"/>
              </a:spcBef>
            </a:pPr>
            <a:r>
              <a:rPr lang="en-US" dirty="0">
                <a:solidFill>
                  <a:srgbClr val="663300"/>
                </a:solidFill>
              </a:rPr>
              <a:t>In prophetic terms, a sword usually represents judgment</a:t>
            </a:r>
          </a:p>
          <a:p>
            <a:pPr>
              <a:lnSpc>
                <a:spcPct val="88000"/>
              </a:lnSpc>
              <a:spcBef>
                <a:spcPts val="0"/>
              </a:spcBef>
            </a:pPr>
            <a:r>
              <a:rPr lang="en-US" dirty="0">
                <a:solidFill>
                  <a:srgbClr val="663300"/>
                </a:solidFill>
              </a:rPr>
              <a:t>In prophetic terms, red usually represents war</a:t>
            </a:r>
          </a:p>
          <a:p>
            <a:pPr>
              <a:lnSpc>
                <a:spcPct val="88000"/>
              </a:lnSpc>
              <a:spcBef>
                <a:spcPts val="0"/>
              </a:spcBef>
            </a:pPr>
            <a:endParaRPr lang="en-US" dirty="0">
              <a:solidFill>
                <a:srgbClr val="663300"/>
              </a:solidFill>
            </a:endParaRPr>
          </a:p>
          <a:p>
            <a:pPr>
              <a:lnSpc>
                <a:spcPct val="88000"/>
              </a:lnSpc>
              <a:spcBef>
                <a:spcPts val="0"/>
              </a:spcBef>
            </a:pPr>
            <a:endParaRPr lang="en-US" dirty="0">
              <a:solidFill>
                <a:srgbClr val="6633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67409"/>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lgn="ctr"/>
            <a:r>
              <a:rPr lang="en-US" dirty="0">
                <a:solidFill>
                  <a:srgbClr val="663300"/>
                </a:solidFill>
              </a:rPr>
              <a:t>SEAL #3</a:t>
            </a:r>
          </a:p>
        </p:txBody>
      </p:sp>
      <p:sp>
        <p:nvSpPr>
          <p:cNvPr id="3" name="Content Placeholder 2"/>
          <p:cNvSpPr>
            <a:spLocks noGrp="1"/>
          </p:cNvSpPr>
          <p:nvPr>
            <p:ph idx="1"/>
          </p:nvPr>
        </p:nvSpPr>
        <p:spPr>
          <a:xfrm>
            <a:off x="-1" y="967410"/>
            <a:ext cx="9143999" cy="5890590"/>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rmAutofit/>
          </a:bodyPr>
          <a:lstStyle/>
          <a:p>
            <a:r>
              <a:rPr lang="en-US" b="1" dirty="0">
                <a:solidFill>
                  <a:srgbClr val="663300"/>
                </a:solidFill>
              </a:rPr>
              <a:t>Revelation 6:5-6 </a:t>
            </a:r>
            <a:r>
              <a:rPr lang="en-US" dirty="0">
                <a:solidFill>
                  <a:srgbClr val="663300"/>
                </a:solidFill>
              </a:rPr>
              <a:t> When He broke the third seal, I heard the third living creature saying, "Come." I looked, and behold, a black horse; and he who sat on it had a pair of scales in his hand.</a:t>
            </a:r>
            <a:r>
              <a:rPr lang="en-US" baseline="30000" dirty="0">
                <a:solidFill>
                  <a:srgbClr val="663300"/>
                </a:solidFill>
              </a:rPr>
              <a:t> </a:t>
            </a:r>
            <a:r>
              <a:rPr lang="en-US" dirty="0">
                <a:solidFill>
                  <a:srgbClr val="663300"/>
                </a:solidFill>
              </a:rPr>
              <a:t> And I heard </a:t>
            </a:r>
            <a:r>
              <a:rPr lang="en-US" i="1" dirty="0">
                <a:solidFill>
                  <a:srgbClr val="663300"/>
                </a:solidFill>
              </a:rPr>
              <a:t>something</a:t>
            </a:r>
            <a:r>
              <a:rPr lang="en-US" dirty="0">
                <a:solidFill>
                  <a:srgbClr val="663300"/>
                </a:solidFill>
              </a:rPr>
              <a:t> like a voice in the center of the four living creatures saying, "A quart of wheat for a denarius, and three quarts of barley for a denarius; and do not damage the oil and the wine.”</a:t>
            </a:r>
          </a:p>
          <a:p>
            <a:r>
              <a:rPr lang="en-US" dirty="0">
                <a:solidFill>
                  <a:srgbClr val="663300"/>
                </a:solidFill>
              </a:rPr>
              <a:t>Black is the color associated with death</a:t>
            </a:r>
          </a:p>
          <a:p>
            <a:r>
              <a:rPr lang="en-US" dirty="0">
                <a:solidFill>
                  <a:srgbClr val="663300"/>
                </a:solidFill>
              </a:rPr>
              <a:t>The result of war is often famine or hyper-inflation</a:t>
            </a:r>
          </a:p>
          <a:p>
            <a:r>
              <a:rPr lang="en-US" dirty="0">
                <a:solidFill>
                  <a:srgbClr val="663300"/>
                </a:solidFill>
              </a:rPr>
              <a:t>A denarius was a day’s wage; nothing would be left over to buy oil or wine, which were also important commodities</a:t>
            </a:r>
          </a:p>
          <a:p>
            <a:pPr marL="0" indent="0">
              <a:buNone/>
            </a:pPr>
            <a:endParaRPr lang="en-US" dirty="0">
              <a:solidFill>
                <a:srgbClr val="6633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27652"/>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lgn="ctr"/>
            <a:r>
              <a:rPr lang="en-US" dirty="0">
                <a:solidFill>
                  <a:srgbClr val="663300"/>
                </a:solidFill>
              </a:rPr>
              <a:t>SEAL #4</a:t>
            </a:r>
          </a:p>
        </p:txBody>
      </p:sp>
      <p:sp>
        <p:nvSpPr>
          <p:cNvPr id="3" name="Content Placeholder 2"/>
          <p:cNvSpPr>
            <a:spLocks noGrp="1"/>
          </p:cNvSpPr>
          <p:nvPr>
            <p:ph idx="1"/>
          </p:nvPr>
        </p:nvSpPr>
        <p:spPr>
          <a:xfrm>
            <a:off x="-1" y="927652"/>
            <a:ext cx="9143999" cy="5930347"/>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Autofit/>
          </a:bodyPr>
          <a:lstStyle/>
          <a:p>
            <a:pPr>
              <a:spcBef>
                <a:spcPts val="400"/>
              </a:spcBef>
            </a:pPr>
            <a:r>
              <a:rPr lang="en-US" b="1" dirty="0"/>
              <a:t>Revelation 6:7-8 </a:t>
            </a:r>
            <a:r>
              <a:rPr lang="en-US" dirty="0"/>
              <a:t> When the Lamb broke the fourth seal, I heard the voice of the fourth living creature saying, "Come." I looked, and behold, an ashen horse; and he who sat on it had the name Death; and Hades was following with him. Authority was given to them over a fourth of the earth, to kill with sword and with famine and with pestilence and by the wild beasts of the earth. </a:t>
            </a:r>
          </a:p>
          <a:p>
            <a:pPr>
              <a:spcBef>
                <a:spcPts val="400"/>
              </a:spcBef>
            </a:pPr>
            <a:r>
              <a:rPr lang="en-US" dirty="0"/>
              <a:t>Ashen: </a:t>
            </a:r>
            <a:r>
              <a:rPr lang="en-US" i="1" dirty="0" err="1"/>
              <a:t>cloros</a:t>
            </a:r>
            <a:r>
              <a:rPr lang="en-US" i="1" dirty="0"/>
              <a:t>: </a:t>
            </a:r>
            <a:r>
              <a:rPr lang="en-US" dirty="0"/>
              <a:t>pale yellowish green</a:t>
            </a:r>
          </a:p>
          <a:p>
            <a:pPr>
              <a:spcBef>
                <a:spcPts val="400"/>
              </a:spcBef>
            </a:pPr>
            <a:r>
              <a:rPr lang="en-US" dirty="0"/>
              <a:t>Pestilence: </a:t>
            </a:r>
            <a:r>
              <a:rPr lang="en-US" i="1" dirty="0" err="1"/>
              <a:t>thanatos</a:t>
            </a:r>
            <a:r>
              <a:rPr lang="en-US" i="1" dirty="0"/>
              <a:t>: </a:t>
            </a:r>
            <a:r>
              <a:rPr lang="en-US" dirty="0"/>
              <a:t>death</a:t>
            </a:r>
          </a:p>
          <a:p>
            <a:pPr>
              <a:spcBef>
                <a:spcPts val="400"/>
              </a:spcBef>
            </a:pPr>
            <a:r>
              <a:rPr lang="en-US" dirty="0"/>
              <a:t>Wild beasts: </a:t>
            </a:r>
            <a:r>
              <a:rPr lang="en-US" i="1" dirty="0" err="1"/>
              <a:t>therion</a:t>
            </a:r>
            <a:r>
              <a:rPr lang="en-US" i="1" dirty="0"/>
              <a:t>: </a:t>
            </a:r>
            <a:r>
              <a:rPr lang="en-US" dirty="0"/>
              <a:t>an untamed animal </a:t>
            </a:r>
            <a:r>
              <a:rPr lang="en-US"/>
              <a:t>that naturally </a:t>
            </a:r>
            <a:r>
              <a:rPr lang="en-US" dirty="0"/>
              <a:t>exists in the wild</a:t>
            </a:r>
          </a:p>
          <a:p>
            <a:pPr>
              <a:spcBef>
                <a:spcPts val="400"/>
              </a:spcBef>
            </a:pPr>
            <a:r>
              <a:rPr lang="en-US" dirty="0"/>
              <a:t>Wild beasts could include large and small animals as well as disease bearing insects: ticks, spiders, bees</a:t>
            </a:r>
          </a:p>
          <a:p>
            <a:pPr>
              <a:lnSpc>
                <a:spcPct val="88000"/>
              </a:lnSpc>
              <a:spcBef>
                <a:spcPts val="0"/>
              </a:spcBef>
            </a:pPr>
            <a:endParaRPr lang="en-US" dirty="0">
              <a:solidFill>
                <a:srgbClr val="663300"/>
              </a:solidFill>
            </a:endParaRPr>
          </a:p>
        </p:txBody>
      </p:sp>
    </p:spTree>
    <p:extLst>
      <p:ext uri="{BB962C8B-B14F-4D97-AF65-F5344CB8AC3E}">
        <p14:creationId xmlns:p14="http://schemas.microsoft.com/office/powerpoint/2010/main" val="14275541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1645</TotalTime>
  <Words>1772</Words>
  <Application>Microsoft Office PowerPoint</Application>
  <PresentationFormat>On-screen Show (4:3)</PresentationFormat>
  <Paragraphs>55</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Tahoma</vt:lpstr>
      <vt:lpstr>Wingdings</vt:lpstr>
      <vt:lpstr>Office Theme</vt:lpstr>
      <vt:lpstr>AN APOCALYPTIC  WORLD VIEW</vt:lpstr>
      <vt:lpstr>VERSE FOR THE JOURNEY</vt:lpstr>
      <vt:lpstr>HEAVENLY DESCRIPTION</vt:lpstr>
      <vt:lpstr>A SEALED BOOK</vt:lpstr>
      <vt:lpstr>HEAVENLY WORSHIP</vt:lpstr>
      <vt:lpstr>THE SEVEN SEALS</vt:lpstr>
      <vt:lpstr>SEAL #2</vt:lpstr>
      <vt:lpstr>SEAL #3</vt:lpstr>
      <vt:lpstr>SEAL #4</vt:lpstr>
      <vt:lpstr>SEAL #5</vt:lpstr>
      <vt:lpstr>SEAL #6</vt:lpstr>
      <vt:lpstr>SEALING THE 144,000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APOCALYPTIC  WORLD VIEW</dc:title>
  <dc:creator>JoLynn Gower</dc:creator>
  <cp:lastModifiedBy>Gower</cp:lastModifiedBy>
  <cp:revision>37</cp:revision>
  <cp:lastPrinted>2020-09-08T20:43:53Z</cp:lastPrinted>
  <dcterms:created xsi:type="dcterms:W3CDTF">2020-09-02T16:24:49Z</dcterms:created>
  <dcterms:modified xsi:type="dcterms:W3CDTF">2020-10-14T15:14:05Z</dcterms:modified>
</cp:coreProperties>
</file>