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456" r:id="rId6"/>
    <p:sldId id="2457" r:id="rId7"/>
    <p:sldId id="257" r:id="rId8"/>
    <p:sldId id="268" r:id="rId9"/>
    <p:sldId id="2458" r:id="rId10"/>
    <p:sldId id="2459" r:id="rId11"/>
    <p:sldId id="2460" r:id="rId12"/>
    <p:sldId id="2461" r:id="rId13"/>
    <p:sldId id="2462" r:id="rId14"/>
    <p:sldId id="2463" r:id="rId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10/7/2020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a:t>
            </a:r>
            <a:r>
              <a:rPr lang="en-US" sz="1875">
                <a:latin typeface="Calibri Light" panose="020F0302020204030204" pitchFamily="34" charset="0"/>
                <a:cs typeface="Calibri Light" panose="020F0302020204030204" pitchFamily="34" charset="0"/>
              </a:rPr>
              <a:t>LESSON 4</a:t>
            </a:r>
            <a:endParaRPr lang="en-US" sz="1875" dirty="0">
              <a:latin typeface="Calibri Light" panose="020F0302020204030204" pitchFamily="34" charset="0"/>
              <a:cs typeface="Calibri Light" panose="020F0302020204030204" pitchFamily="34" charset="0"/>
            </a:endParaRP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BRANCH—PRIEST AND KING</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0000"/>
              </a:lnSpc>
              <a:spcBef>
                <a:spcPts val="100"/>
              </a:spcBef>
            </a:pPr>
            <a:r>
              <a:rPr lang="en-US" sz="2600" dirty="0">
                <a:solidFill>
                  <a:srgbClr val="663300"/>
                </a:solidFill>
              </a:rPr>
              <a:t>At a time when Assyria was still in power, Isaiah said that Babylon would rise</a:t>
            </a:r>
          </a:p>
          <a:p>
            <a:pPr>
              <a:lnSpc>
                <a:spcPct val="90000"/>
              </a:lnSpc>
              <a:spcBef>
                <a:spcPts val="100"/>
              </a:spcBef>
            </a:pPr>
            <a:r>
              <a:rPr lang="en-US" sz="2600" dirty="0">
                <a:solidFill>
                  <a:srgbClr val="663300"/>
                </a:solidFill>
              </a:rPr>
              <a:t>Isaiah said that God would use Babylon to punish His people for sin</a:t>
            </a:r>
          </a:p>
          <a:p>
            <a:pPr>
              <a:lnSpc>
                <a:spcPct val="90000"/>
              </a:lnSpc>
              <a:spcBef>
                <a:spcPts val="100"/>
              </a:spcBef>
            </a:pPr>
            <a:r>
              <a:rPr lang="en-US" sz="2600" dirty="0">
                <a:solidFill>
                  <a:srgbClr val="663300"/>
                </a:solidFill>
              </a:rPr>
              <a:t>Isaiah said that God would restore His people </a:t>
            </a:r>
          </a:p>
          <a:p>
            <a:pPr>
              <a:lnSpc>
                <a:spcPct val="90000"/>
              </a:lnSpc>
              <a:spcBef>
                <a:spcPts val="100"/>
              </a:spcBef>
            </a:pPr>
            <a:r>
              <a:rPr lang="en-US" sz="2600" dirty="0">
                <a:solidFill>
                  <a:srgbClr val="663300"/>
                </a:solidFill>
              </a:rPr>
              <a:t>Isaiah said that the Medes would rise to conquer Babylon</a:t>
            </a:r>
          </a:p>
          <a:p>
            <a:pPr>
              <a:lnSpc>
                <a:spcPct val="90000"/>
              </a:lnSpc>
              <a:spcBef>
                <a:spcPts val="100"/>
              </a:spcBef>
            </a:pPr>
            <a:r>
              <a:rPr lang="en-US" sz="2600" dirty="0">
                <a:solidFill>
                  <a:srgbClr val="663300"/>
                </a:solidFill>
              </a:rPr>
              <a:t>And Isaiah told us who the power behind all of this was:</a:t>
            </a:r>
          </a:p>
          <a:p>
            <a:pPr>
              <a:lnSpc>
                <a:spcPct val="90000"/>
              </a:lnSpc>
              <a:spcBef>
                <a:spcPts val="100"/>
              </a:spcBef>
            </a:pPr>
            <a:r>
              <a:rPr lang="en-US" sz="2600" b="1" dirty="0">
                <a:solidFill>
                  <a:srgbClr val="663300"/>
                </a:solidFill>
              </a:rPr>
              <a:t>Isaiah 14:13-15 </a:t>
            </a:r>
            <a:r>
              <a:rPr lang="en-US" sz="2600" dirty="0">
                <a:solidFill>
                  <a:srgbClr val="663300"/>
                </a:solidFill>
              </a:rPr>
              <a:t> "But you said in your heart, 'I will ascend to heaven; I will raise my throne above the stars of God, and I will sit on the mount of assembly in the recesses of the north. 'I will ascend above the heights of the clouds; I will make myself like the Most High.’ Nevertheless you will be thrust down to </a:t>
            </a:r>
            <a:r>
              <a:rPr lang="en-US" sz="2600" dirty="0" err="1">
                <a:solidFill>
                  <a:srgbClr val="663300"/>
                </a:solidFill>
              </a:rPr>
              <a:t>Sheol</a:t>
            </a:r>
            <a:r>
              <a:rPr lang="en-US" sz="2600" dirty="0">
                <a:solidFill>
                  <a:srgbClr val="663300"/>
                </a:solidFill>
              </a:rPr>
              <a:t>, to the recesses of the pit. </a:t>
            </a:r>
          </a:p>
          <a:p>
            <a:pPr>
              <a:lnSpc>
                <a:spcPct val="90000"/>
              </a:lnSpc>
              <a:spcBef>
                <a:spcPts val="100"/>
              </a:spcBef>
            </a:pPr>
            <a:r>
              <a:rPr lang="en-US" sz="2600" dirty="0">
                <a:solidFill>
                  <a:srgbClr val="663300"/>
                </a:solidFill>
              </a:rPr>
              <a:t>Ezekiel 28 addresses the same concept</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LOOKING TO CHRIST</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300"/>
              </a:spcBef>
            </a:pPr>
            <a:r>
              <a:rPr lang="en-US" sz="2600" b="1" dirty="0">
                <a:solidFill>
                  <a:srgbClr val="663300"/>
                </a:solidFill>
              </a:rPr>
              <a:t>FIRST COMING: DEALS WITH REMEDY FOR SIN</a:t>
            </a:r>
          </a:p>
          <a:p>
            <a:pPr>
              <a:lnSpc>
                <a:spcPct val="88000"/>
              </a:lnSpc>
              <a:spcBef>
                <a:spcPts val="300"/>
              </a:spcBef>
            </a:pPr>
            <a:r>
              <a:rPr lang="en-US" sz="2600" b="1" dirty="0">
                <a:solidFill>
                  <a:srgbClr val="663300"/>
                </a:solidFill>
              </a:rPr>
              <a:t>SECOND COMING: DEALS WITH JUDGMENT</a:t>
            </a:r>
          </a:p>
          <a:p>
            <a:pPr>
              <a:lnSpc>
                <a:spcPct val="88000"/>
              </a:lnSpc>
              <a:spcBef>
                <a:spcPts val="300"/>
              </a:spcBef>
            </a:pPr>
            <a:r>
              <a:rPr lang="en-US" sz="2600" b="1" dirty="0">
                <a:solidFill>
                  <a:srgbClr val="663300"/>
                </a:solidFill>
              </a:rPr>
              <a:t>Isaiah 61:1-2 </a:t>
            </a:r>
            <a:r>
              <a:rPr lang="en-US" sz="2600" dirty="0">
                <a:solidFill>
                  <a:srgbClr val="663300"/>
                </a:solidFill>
              </a:rPr>
              <a:t> The Spirit of the Lord </a:t>
            </a:r>
            <a:r>
              <a:rPr lang="en-US" sz="2600" cap="small" dirty="0">
                <a:solidFill>
                  <a:srgbClr val="663300"/>
                </a:solidFill>
              </a:rPr>
              <a:t>GOD</a:t>
            </a:r>
            <a:r>
              <a:rPr lang="en-US" sz="2600" dirty="0">
                <a:solidFill>
                  <a:srgbClr val="663300"/>
                </a:solidFill>
              </a:rPr>
              <a:t> is upon me, because the </a:t>
            </a:r>
            <a:r>
              <a:rPr lang="en-US" sz="2600" cap="small" dirty="0">
                <a:solidFill>
                  <a:srgbClr val="663300"/>
                </a:solidFill>
              </a:rPr>
              <a:t>LORD</a:t>
            </a:r>
            <a:r>
              <a:rPr lang="en-US" sz="2600" dirty="0">
                <a:solidFill>
                  <a:srgbClr val="663300"/>
                </a:solidFill>
              </a:rPr>
              <a:t> has anointed me to bring good news to the afflicted; He has sent me to bind</a:t>
            </a:r>
            <a:r>
              <a:rPr lang="en-US" sz="2600" spc="-150" dirty="0">
                <a:solidFill>
                  <a:srgbClr val="663300"/>
                </a:solidFill>
              </a:rPr>
              <a:t> up the </a:t>
            </a:r>
            <a:r>
              <a:rPr lang="en-US" sz="2600" dirty="0">
                <a:solidFill>
                  <a:srgbClr val="663300"/>
                </a:solidFill>
              </a:rPr>
              <a:t>brokenhearted, to proclaim liberty to captives and freedom to prisoners; to proclaim the favorable year of the </a:t>
            </a:r>
            <a:r>
              <a:rPr lang="en-US" sz="2600" cap="small" dirty="0">
                <a:solidFill>
                  <a:srgbClr val="663300"/>
                </a:solidFill>
              </a:rPr>
              <a:t>LORD</a:t>
            </a:r>
            <a:r>
              <a:rPr lang="en-US" sz="2600" dirty="0">
                <a:solidFill>
                  <a:srgbClr val="663300"/>
                </a:solidFill>
              </a:rPr>
              <a:t> </a:t>
            </a:r>
            <a:r>
              <a:rPr lang="en-US" sz="2600" u="sng" dirty="0">
                <a:solidFill>
                  <a:srgbClr val="663300"/>
                </a:solidFill>
              </a:rPr>
              <a:t>and the day of vengeance of our God; </a:t>
            </a:r>
          </a:p>
          <a:p>
            <a:pPr>
              <a:lnSpc>
                <a:spcPct val="88000"/>
              </a:lnSpc>
              <a:spcBef>
                <a:spcPts val="0"/>
              </a:spcBef>
            </a:pPr>
            <a:r>
              <a:rPr lang="en-US" sz="2600" b="1" dirty="0">
                <a:solidFill>
                  <a:srgbClr val="663300"/>
                </a:solidFill>
              </a:rPr>
              <a:t>Luke 4:17-21 </a:t>
            </a:r>
            <a:r>
              <a:rPr lang="en-US" sz="2600" dirty="0">
                <a:solidFill>
                  <a:srgbClr val="663300"/>
                </a:solidFill>
              </a:rPr>
              <a:t> And the book of the prophet Isaiah was handed to Him. And He opened the book and found the place where it was written……… </a:t>
            </a:r>
            <a:r>
              <a:rPr lang="en-US" sz="2600" cap="small" dirty="0">
                <a:solidFill>
                  <a:srgbClr val="663300"/>
                </a:solidFill>
              </a:rPr>
              <a:t>TO PROCLAIM THE FAVORABLE YEAR OF THE</a:t>
            </a:r>
            <a:r>
              <a:rPr lang="en-US" sz="2600" dirty="0">
                <a:solidFill>
                  <a:srgbClr val="663300"/>
                </a:solidFill>
              </a:rPr>
              <a:t> </a:t>
            </a:r>
            <a:r>
              <a:rPr lang="en-US" sz="2600" cap="small" dirty="0">
                <a:solidFill>
                  <a:srgbClr val="663300"/>
                </a:solidFill>
              </a:rPr>
              <a:t>LORD</a:t>
            </a:r>
            <a:r>
              <a:rPr lang="en-US" sz="2600" dirty="0">
                <a:solidFill>
                  <a:srgbClr val="663300"/>
                </a:solidFill>
              </a:rPr>
              <a:t>.” And He closed the book, gave it back to the attendant and sat down; and the eyes of all in the synagogue were fixed on Him. And He began to say to them, </a:t>
            </a:r>
            <a:r>
              <a:rPr lang="en-US" dirty="0">
                <a:solidFill>
                  <a:srgbClr val="663300"/>
                </a:solidFill>
              </a:rPr>
              <a:t>"Today this Scripture has been fulfilled in your hearing." </a:t>
            </a:r>
          </a:p>
          <a:p>
            <a:pPr>
              <a:lnSpc>
                <a:spcPct val="88000"/>
              </a:lnSpc>
              <a:spcBef>
                <a:spcPts val="0"/>
              </a:spcBef>
            </a:pPr>
            <a:endParaRPr lang="en-US" dirty="0"/>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0000"/>
          </a:bodyPr>
          <a:lstStyle/>
          <a:p>
            <a:pPr algn="ctr"/>
            <a:r>
              <a:rPr lang="en-US" dirty="0">
                <a:solidFill>
                  <a:srgbClr val="663300"/>
                </a:solidFill>
              </a:rPr>
              <a:t>INTRODUCTION TO REVELATION</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dirty="0">
                <a:solidFill>
                  <a:srgbClr val="663300"/>
                </a:solidFill>
              </a:rPr>
              <a:t>Salutation, evaluation, exhortation, declaration</a:t>
            </a:r>
          </a:p>
          <a:p>
            <a:pPr>
              <a:lnSpc>
                <a:spcPct val="95000"/>
              </a:lnSpc>
              <a:spcBef>
                <a:spcPts val="300"/>
              </a:spcBef>
            </a:pPr>
            <a:r>
              <a:rPr lang="en-US" dirty="0">
                <a:solidFill>
                  <a:srgbClr val="663300"/>
                </a:solidFill>
              </a:rPr>
              <a:t>EPHESUS: the loveless church</a:t>
            </a:r>
          </a:p>
          <a:p>
            <a:pPr>
              <a:lnSpc>
                <a:spcPct val="95000"/>
              </a:lnSpc>
              <a:spcBef>
                <a:spcPts val="300"/>
              </a:spcBef>
            </a:pPr>
            <a:r>
              <a:rPr lang="en-US" dirty="0">
                <a:solidFill>
                  <a:srgbClr val="663300"/>
                </a:solidFill>
              </a:rPr>
              <a:t>SMYRNA: the persecuted church</a:t>
            </a:r>
          </a:p>
          <a:p>
            <a:pPr>
              <a:lnSpc>
                <a:spcPct val="95000"/>
              </a:lnSpc>
              <a:spcBef>
                <a:spcPts val="300"/>
              </a:spcBef>
            </a:pPr>
            <a:r>
              <a:rPr lang="en-US" dirty="0">
                <a:solidFill>
                  <a:srgbClr val="663300"/>
                </a:solidFill>
              </a:rPr>
              <a:t>PERGAMUM: the lenient church</a:t>
            </a:r>
          </a:p>
          <a:p>
            <a:pPr>
              <a:lnSpc>
                <a:spcPct val="95000"/>
              </a:lnSpc>
              <a:spcBef>
                <a:spcPts val="300"/>
              </a:spcBef>
            </a:pPr>
            <a:r>
              <a:rPr lang="en-US" dirty="0">
                <a:solidFill>
                  <a:srgbClr val="663300"/>
                </a:solidFill>
              </a:rPr>
              <a:t>THYATIRA: the compromising church</a:t>
            </a:r>
          </a:p>
          <a:p>
            <a:pPr>
              <a:lnSpc>
                <a:spcPct val="95000"/>
              </a:lnSpc>
              <a:spcBef>
                <a:spcPts val="300"/>
              </a:spcBef>
            </a:pPr>
            <a:r>
              <a:rPr lang="en-US" dirty="0">
                <a:solidFill>
                  <a:srgbClr val="663300"/>
                </a:solidFill>
              </a:rPr>
              <a:t>SARDIS: the lifeless church</a:t>
            </a:r>
          </a:p>
          <a:p>
            <a:pPr>
              <a:lnSpc>
                <a:spcPct val="95000"/>
              </a:lnSpc>
              <a:spcBef>
                <a:spcPts val="300"/>
              </a:spcBef>
            </a:pPr>
            <a:r>
              <a:rPr lang="en-US" dirty="0">
                <a:solidFill>
                  <a:srgbClr val="663300"/>
                </a:solidFill>
              </a:rPr>
              <a:t>PHILADELPHIA: the obedient church</a:t>
            </a:r>
          </a:p>
          <a:p>
            <a:pPr>
              <a:lnSpc>
                <a:spcPct val="95000"/>
              </a:lnSpc>
              <a:spcBef>
                <a:spcPts val="300"/>
              </a:spcBef>
            </a:pPr>
            <a:r>
              <a:rPr lang="en-US" dirty="0">
                <a:solidFill>
                  <a:srgbClr val="663300"/>
                </a:solidFill>
              </a:rPr>
              <a:t>LAODICEA: the lukewarm church</a:t>
            </a:r>
          </a:p>
          <a:p>
            <a:pPr>
              <a:lnSpc>
                <a:spcPct val="95000"/>
              </a:lnSpc>
              <a:spcBef>
                <a:spcPts val="300"/>
              </a:spcBef>
            </a:pPr>
            <a:r>
              <a:rPr lang="en-US" dirty="0">
                <a:solidFill>
                  <a:srgbClr val="663300"/>
                </a:solidFill>
              </a:rPr>
              <a:t>Theologians disagree on context: are these churches representing the church chronologically through the ages?  Are they representing the churches at different times so that </a:t>
            </a:r>
            <a:r>
              <a:rPr lang="en-US">
                <a:solidFill>
                  <a:srgbClr val="663300"/>
                </a:solidFill>
              </a:rPr>
              <a:t>all aspects apply today?</a:t>
            </a:r>
            <a:endParaRPr lang="en-US" dirty="0">
              <a:solidFill>
                <a:srgbClr val="663300"/>
              </a:solidFill>
            </a:endParaRPr>
          </a:p>
        </p:txBody>
      </p:sp>
    </p:spTree>
    <p:extLst>
      <p:ext uri="{BB962C8B-B14F-4D97-AF65-F5344CB8AC3E}">
        <p14:creationId xmlns:p14="http://schemas.microsoft.com/office/powerpoint/2010/main" val="35003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7F18-8905-49AD-A64F-24513616E5A6}"/>
              </a:ext>
            </a:extLst>
          </p:cNvPr>
          <p:cNvSpPr>
            <a:spLocks noGrp="1"/>
          </p:cNvSpPr>
          <p:nvPr>
            <p:ph type="title"/>
          </p:nvPr>
        </p:nvSpPr>
        <p:spPr/>
        <p:txBody>
          <a:bodyPr/>
          <a:lstStyle/>
          <a:p>
            <a:r>
              <a:rPr lang="en-US" dirty="0"/>
              <a:t>PERGAMUM ALTAR</a:t>
            </a:r>
          </a:p>
        </p:txBody>
      </p:sp>
      <p:pic>
        <p:nvPicPr>
          <p:cNvPr id="5" name="Content Placeholder 4">
            <a:extLst>
              <a:ext uri="{FF2B5EF4-FFF2-40B4-BE49-F238E27FC236}">
                <a16:creationId xmlns:a16="http://schemas.microsoft.com/office/drawing/2014/main" id="{7C7827C5-99A5-42D9-A71F-CE1C487B1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159" y="1201738"/>
            <a:ext cx="7541682" cy="5656262"/>
          </a:xfrm>
        </p:spPr>
      </p:pic>
    </p:spTree>
    <p:extLst>
      <p:ext uri="{BB962C8B-B14F-4D97-AF65-F5344CB8AC3E}">
        <p14:creationId xmlns:p14="http://schemas.microsoft.com/office/powerpoint/2010/main" val="84286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A1540C-091F-4F85-AB44-A8D140F0E34E}"/>
              </a:ext>
            </a:extLst>
          </p:cNvPr>
          <p:cNvSpPr>
            <a:spLocks noGrp="1"/>
          </p:cNvSpPr>
          <p:nvPr>
            <p:ph type="pic" sz="quarter" idx="10"/>
          </p:nvPr>
        </p:nvSpPr>
        <p:spPr/>
      </p:sp>
      <p:sp>
        <p:nvSpPr>
          <p:cNvPr id="3" name="Title 2">
            <a:extLst>
              <a:ext uri="{FF2B5EF4-FFF2-40B4-BE49-F238E27FC236}">
                <a16:creationId xmlns:a16="http://schemas.microsoft.com/office/drawing/2014/main" id="{B90F586C-E77A-4B3B-901E-EF7EE3F4719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CF67F33-1AAD-40DD-81F8-0C252A04380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51B7547-4784-4258-A569-26F384068707}"/>
              </a:ext>
            </a:extLst>
          </p:cNvPr>
          <p:cNvPicPr>
            <a:picLocks noChangeAspect="1"/>
          </p:cNvPicPr>
          <p:nvPr/>
        </p:nvPicPr>
        <p:blipFill rotWithShape="1">
          <a:blip r:embed="rId2"/>
          <a:srcRect l="18511" t="27363" r="1336" b="2631"/>
          <a:stretch/>
        </p:blipFill>
        <p:spPr>
          <a:xfrm>
            <a:off x="-1707996" y="437321"/>
            <a:ext cx="11339454" cy="5711687"/>
          </a:xfrm>
          <a:prstGeom prst="rect">
            <a:avLst/>
          </a:prstGeom>
        </p:spPr>
      </p:pic>
    </p:spTree>
    <p:extLst>
      <p:ext uri="{BB962C8B-B14F-4D97-AF65-F5344CB8AC3E}">
        <p14:creationId xmlns:p14="http://schemas.microsoft.com/office/powerpoint/2010/main" val="165627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INTRODUCTORY MATERIAL</a:t>
            </a:r>
          </a:p>
        </p:txBody>
      </p:sp>
      <p:sp>
        <p:nvSpPr>
          <p:cNvPr id="3" name="Content Placeholder 2"/>
          <p:cNvSpPr>
            <a:spLocks noGrp="1"/>
          </p:cNvSpPr>
          <p:nvPr>
            <p:ph idx="1"/>
          </p:nvPr>
        </p:nvSpPr>
        <p:spPr>
          <a:xfrm>
            <a:off x="0" y="1007165"/>
            <a:ext cx="9144000" cy="585083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0000"/>
              </a:lnSpc>
              <a:spcBef>
                <a:spcPts val="0"/>
              </a:spcBef>
            </a:pPr>
            <a:r>
              <a:rPr lang="en-US" sz="2600" b="1" dirty="0">
                <a:solidFill>
                  <a:srgbClr val="663300"/>
                </a:solidFill>
              </a:rPr>
              <a:t>Haggai 1:7-10 </a:t>
            </a:r>
            <a:r>
              <a:rPr lang="en-US" sz="2600" dirty="0">
                <a:solidFill>
                  <a:srgbClr val="663300"/>
                </a:solidFill>
              </a:rPr>
              <a:t> Thus says the </a:t>
            </a:r>
            <a:r>
              <a:rPr lang="en-US" sz="2600" cap="small" dirty="0">
                <a:solidFill>
                  <a:srgbClr val="663300"/>
                </a:solidFill>
              </a:rPr>
              <a:t>LORD</a:t>
            </a:r>
            <a:r>
              <a:rPr lang="en-US" sz="2600" dirty="0">
                <a:solidFill>
                  <a:srgbClr val="663300"/>
                </a:solidFill>
              </a:rPr>
              <a:t> of hosts, "Consider your ways!  Go up to the mountains, bring wood and rebuild the temple, that I may be pleased with it and be glorified," says the </a:t>
            </a:r>
            <a:r>
              <a:rPr lang="en-US" sz="2600" cap="small" dirty="0">
                <a:solidFill>
                  <a:srgbClr val="663300"/>
                </a:solidFill>
              </a:rPr>
              <a:t>LORD</a:t>
            </a:r>
            <a:r>
              <a:rPr lang="en-US" sz="2600" dirty="0">
                <a:solidFill>
                  <a:srgbClr val="663300"/>
                </a:solidFill>
              </a:rPr>
              <a:t>. “</a:t>
            </a:r>
            <a:r>
              <a:rPr lang="en-US" sz="2600" i="1" dirty="0">
                <a:solidFill>
                  <a:srgbClr val="663300"/>
                </a:solidFill>
              </a:rPr>
              <a:t>You</a:t>
            </a:r>
            <a:r>
              <a:rPr lang="en-US" sz="2600" dirty="0">
                <a:solidFill>
                  <a:srgbClr val="663300"/>
                </a:solidFill>
              </a:rPr>
              <a:t> look for much, but behold, </a:t>
            </a:r>
            <a:r>
              <a:rPr lang="en-US" sz="2600" i="1" dirty="0">
                <a:solidFill>
                  <a:srgbClr val="663300"/>
                </a:solidFill>
              </a:rPr>
              <a:t>it comes</a:t>
            </a:r>
            <a:r>
              <a:rPr lang="en-US" sz="2600" dirty="0">
                <a:solidFill>
                  <a:srgbClr val="663300"/>
                </a:solidFill>
              </a:rPr>
              <a:t> to little; when you bring </a:t>
            </a:r>
            <a:r>
              <a:rPr lang="en-US" sz="2600" i="1" dirty="0">
                <a:solidFill>
                  <a:srgbClr val="663300"/>
                </a:solidFill>
              </a:rPr>
              <a:t>it</a:t>
            </a:r>
            <a:r>
              <a:rPr lang="en-US" sz="2600" dirty="0">
                <a:solidFill>
                  <a:srgbClr val="663300"/>
                </a:solidFill>
              </a:rPr>
              <a:t> home, I blow it </a:t>
            </a:r>
            <a:r>
              <a:rPr lang="en-US" sz="2600" i="1" dirty="0">
                <a:solidFill>
                  <a:srgbClr val="663300"/>
                </a:solidFill>
              </a:rPr>
              <a:t>away.</a:t>
            </a:r>
            <a:r>
              <a:rPr lang="en-US" sz="2600" dirty="0">
                <a:solidFill>
                  <a:srgbClr val="663300"/>
                </a:solidFill>
              </a:rPr>
              <a:t> Why?" declares the </a:t>
            </a:r>
            <a:r>
              <a:rPr lang="en-US" sz="2600" cap="small" dirty="0">
                <a:solidFill>
                  <a:srgbClr val="663300"/>
                </a:solidFill>
              </a:rPr>
              <a:t>LORD</a:t>
            </a:r>
            <a:r>
              <a:rPr lang="en-US" sz="2600" dirty="0">
                <a:solidFill>
                  <a:srgbClr val="663300"/>
                </a:solidFill>
              </a:rPr>
              <a:t> of hosts, "Because of My house which </a:t>
            </a:r>
            <a:r>
              <a:rPr lang="en-US" sz="2600" i="1" dirty="0">
                <a:solidFill>
                  <a:srgbClr val="663300"/>
                </a:solidFill>
              </a:rPr>
              <a:t>lies</a:t>
            </a:r>
            <a:r>
              <a:rPr lang="en-US" sz="2600" dirty="0">
                <a:solidFill>
                  <a:srgbClr val="663300"/>
                </a:solidFill>
              </a:rPr>
              <a:t> desolate, while each of you runs to his own house.  Therefore, because of you the sky has withheld its dew and the earth has withheld its produce.”</a:t>
            </a:r>
          </a:p>
          <a:p>
            <a:pPr>
              <a:lnSpc>
                <a:spcPct val="90000"/>
              </a:lnSpc>
              <a:spcBef>
                <a:spcPts val="0"/>
              </a:spcBef>
            </a:pPr>
            <a:r>
              <a:rPr lang="en-US" sz="2600" b="1" dirty="0">
                <a:solidFill>
                  <a:srgbClr val="663300"/>
                </a:solidFill>
              </a:rPr>
              <a:t>Ezra 6:14-15 </a:t>
            </a:r>
            <a:r>
              <a:rPr lang="en-US" sz="2600" dirty="0">
                <a:solidFill>
                  <a:srgbClr val="663300"/>
                </a:solidFill>
              </a:rPr>
              <a:t> And the elders of the Jews were successful in building through the prophesying of Haggai the prophet and Zechariah the son of </a:t>
            </a:r>
            <a:r>
              <a:rPr lang="en-US" sz="2600" dirty="0" err="1">
                <a:solidFill>
                  <a:srgbClr val="663300"/>
                </a:solidFill>
              </a:rPr>
              <a:t>Iddo</a:t>
            </a:r>
            <a:r>
              <a:rPr lang="en-US" sz="2600" dirty="0">
                <a:solidFill>
                  <a:srgbClr val="663300"/>
                </a:solidFill>
              </a:rPr>
              <a:t>. And they finished building according to the command of the God of Israel and the decree of Cyrus, Darius, and Artaxerxes king of Persia.</a:t>
            </a:r>
            <a:r>
              <a:rPr lang="en-US" sz="2600" baseline="30000" dirty="0">
                <a:solidFill>
                  <a:srgbClr val="663300"/>
                </a:solidFill>
              </a:rPr>
              <a:t> </a:t>
            </a:r>
            <a:r>
              <a:rPr lang="en-US" sz="2600" dirty="0">
                <a:solidFill>
                  <a:srgbClr val="663300"/>
                </a:solidFill>
              </a:rPr>
              <a:t>This temple was completed on the third day of the month Adar; it was the sixth year of the reign of King Darius. </a:t>
            </a:r>
          </a:p>
          <a:p>
            <a:endParaRPr lang="en-US" dirty="0">
              <a:solidFill>
                <a:schemeClr val="accent4">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ZECHARIAH’S MESSAGES</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r>
              <a:rPr lang="en-US" dirty="0">
                <a:solidFill>
                  <a:srgbClr val="663300"/>
                </a:solidFill>
              </a:rPr>
              <a:t>The book of Zechariah "the most messianic, the most truly apocalyptic and eschatological of all the writings of the Old Testament"   </a:t>
            </a:r>
            <a:endParaRPr lang="en-US" sz="2400" dirty="0">
              <a:solidFill>
                <a:srgbClr val="663300"/>
              </a:solidFill>
            </a:endParaRPr>
          </a:p>
          <a:p>
            <a:r>
              <a:rPr lang="en-US" dirty="0">
                <a:solidFill>
                  <a:srgbClr val="663300"/>
                </a:solidFill>
              </a:rPr>
              <a:t>There are 41 citations of Zechariah in the New Testament</a:t>
            </a:r>
          </a:p>
          <a:p>
            <a:r>
              <a:rPr lang="en-US" b="1" dirty="0">
                <a:solidFill>
                  <a:srgbClr val="663300"/>
                </a:solidFill>
              </a:rPr>
              <a:t>Zechariah 1:3  </a:t>
            </a:r>
            <a:r>
              <a:rPr lang="en-US" dirty="0">
                <a:solidFill>
                  <a:srgbClr val="663300"/>
                </a:solidFill>
              </a:rPr>
              <a:t>"Therefore say to them, 'Thus says the </a:t>
            </a:r>
            <a:r>
              <a:rPr lang="en-US" cap="small" dirty="0">
                <a:solidFill>
                  <a:srgbClr val="663300"/>
                </a:solidFill>
              </a:rPr>
              <a:t>LORD</a:t>
            </a:r>
            <a:r>
              <a:rPr lang="en-US" dirty="0">
                <a:solidFill>
                  <a:srgbClr val="663300"/>
                </a:solidFill>
              </a:rPr>
              <a:t> of hosts, "Return to Me," declares the </a:t>
            </a:r>
            <a:r>
              <a:rPr lang="en-US" cap="small" dirty="0">
                <a:solidFill>
                  <a:srgbClr val="663300"/>
                </a:solidFill>
              </a:rPr>
              <a:t>LORD</a:t>
            </a:r>
            <a:r>
              <a:rPr lang="en-US" dirty="0">
                <a:solidFill>
                  <a:srgbClr val="663300"/>
                </a:solidFill>
              </a:rPr>
              <a:t> of hosts, "that I may return to you," says the </a:t>
            </a:r>
            <a:r>
              <a:rPr lang="en-US" cap="small" dirty="0">
                <a:solidFill>
                  <a:srgbClr val="663300"/>
                </a:solidFill>
              </a:rPr>
              <a:t>LORD</a:t>
            </a:r>
            <a:r>
              <a:rPr lang="en-US" dirty="0">
                <a:solidFill>
                  <a:srgbClr val="663300"/>
                </a:solidFill>
              </a:rPr>
              <a:t> of hosts.</a:t>
            </a:r>
          </a:p>
          <a:p>
            <a:r>
              <a:rPr lang="en-US" dirty="0">
                <a:solidFill>
                  <a:srgbClr val="663300"/>
                </a:solidFill>
              </a:rPr>
              <a:t>Hosts: </a:t>
            </a:r>
            <a:r>
              <a:rPr lang="en-US" i="1" dirty="0" err="1">
                <a:solidFill>
                  <a:srgbClr val="663300"/>
                </a:solidFill>
              </a:rPr>
              <a:t>tsaba</a:t>
            </a:r>
            <a:r>
              <a:rPr lang="en-US" i="1" dirty="0">
                <a:solidFill>
                  <a:srgbClr val="663300"/>
                </a:solidFill>
              </a:rPr>
              <a:t>: </a:t>
            </a:r>
            <a:r>
              <a:rPr lang="en-US" dirty="0">
                <a:solidFill>
                  <a:srgbClr val="663300"/>
                </a:solidFill>
              </a:rPr>
              <a:t>armies, warfare </a:t>
            </a:r>
          </a:p>
          <a:p>
            <a:r>
              <a:rPr lang="en-US" b="1" dirty="0">
                <a:solidFill>
                  <a:srgbClr val="663300"/>
                </a:solidFill>
              </a:rPr>
              <a:t>Zechariah 1:4-6 </a:t>
            </a:r>
            <a:r>
              <a:rPr lang="en-US" dirty="0">
                <a:solidFill>
                  <a:srgbClr val="663300"/>
                </a:solidFill>
              </a:rPr>
              <a:t> "Do not be like your fathers, to whom the former prophets proclaimed, saying, 'Thus says the </a:t>
            </a:r>
            <a:r>
              <a:rPr lang="en-US" cap="small" dirty="0">
                <a:solidFill>
                  <a:srgbClr val="663300"/>
                </a:solidFill>
              </a:rPr>
              <a:t>LORD</a:t>
            </a:r>
            <a:r>
              <a:rPr lang="en-US" dirty="0">
                <a:solidFill>
                  <a:srgbClr val="663300"/>
                </a:solidFill>
              </a:rPr>
              <a:t> of hosts, "Return now from your evil ways and from your evil deeds."' But they did not listen or give heed to Me," declares the </a:t>
            </a:r>
            <a:r>
              <a:rPr lang="en-US" cap="small" dirty="0">
                <a:solidFill>
                  <a:srgbClr val="663300"/>
                </a:solidFill>
              </a:rPr>
              <a:t>LORD</a:t>
            </a:r>
            <a:r>
              <a:rPr lang="en-US" dirty="0">
                <a:solidFill>
                  <a:srgbClr val="663300"/>
                </a:solidFill>
              </a:rPr>
              <a:t>. </a:t>
            </a:r>
            <a:br>
              <a:rPr lang="en-US" dirty="0">
                <a:solidFill>
                  <a:srgbClr val="663300"/>
                </a:solidFill>
              </a:rPr>
            </a:br>
            <a:endParaRPr lang="en-US" dirty="0">
              <a:solidFill>
                <a:srgbClr val="663300"/>
              </a:solidFill>
            </a:endParaRPr>
          </a:p>
          <a:p>
            <a:pPr marL="0" indent="0">
              <a:buNone/>
            </a:pPr>
            <a:endParaRPr lang="en-US" sz="2800"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DON’T PERSIST IN EVIL DOING</a:t>
            </a:r>
          </a:p>
        </p:txBody>
      </p:sp>
      <p:sp>
        <p:nvSpPr>
          <p:cNvPr id="3" name="Content Placeholder 2"/>
          <p:cNvSpPr>
            <a:spLocks noGrp="1"/>
          </p:cNvSpPr>
          <p:nvPr>
            <p:ph idx="1"/>
          </p:nvPr>
        </p:nvSpPr>
        <p:spPr>
          <a:xfrm>
            <a:off x="-92765"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400"/>
              </a:spcBef>
            </a:pPr>
            <a:r>
              <a:rPr lang="en-US" sz="2600" dirty="0">
                <a:solidFill>
                  <a:srgbClr val="663300"/>
                </a:solidFill>
              </a:rPr>
              <a:t>God sent prophets, but the people wouldn’t listen and kept doing wrong things; Stop doing known wrong!</a:t>
            </a:r>
          </a:p>
          <a:p>
            <a:pPr>
              <a:lnSpc>
                <a:spcPct val="92000"/>
              </a:lnSpc>
              <a:spcBef>
                <a:spcPts val="400"/>
              </a:spcBef>
            </a:pPr>
            <a:r>
              <a:rPr lang="en-US" sz="2600" b="1" dirty="0">
                <a:solidFill>
                  <a:srgbClr val="663300"/>
                </a:solidFill>
              </a:rPr>
              <a:t>James 4:17 </a:t>
            </a:r>
            <a:r>
              <a:rPr lang="en-US" sz="2600" dirty="0">
                <a:solidFill>
                  <a:srgbClr val="663300"/>
                </a:solidFill>
              </a:rPr>
              <a:t> Therefore, to one who knows </a:t>
            </a:r>
            <a:r>
              <a:rPr lang="en-US" sz="2600" i="1" dirty="0">
                <a:solidFill>
                  <a:srgbClr val="663300"/>
                </a:solidFill>
              </a:rPr>
              <a:t>the</a:t>
            </a:r>
            <a:r>
              <a:rPr lang="en-US" sz="2600" dirty="0">
                <a:solidFill>
                  <a:srgbClr val="663300"/>
                </a:solidFill>
              </a:rPr>
              <a:t> right thing to do and does not do it, to him it is sin. </a:t>
            </a:r>
          </a:p>
          <a:p>
            <a:pPr>
              <a:lnSpc>
                <a:spcPct val="92000"/>
              </a:lnSpc>
              <a:spcBef>
                <a:spcPts val="400"/>
              </a:spcBef>
            </a:pPr>
            <a:r>
              <a:rPr lang="en-US" sz="2600" b="1" dirty="0">
                <a:solidFill>
                  <a:srgbClr val="663300"/>
                </a:solidFill>
              </a:rPr>
              <a:t>Zechariah </a:t>
            </a:r>
            <a:r>
              <a:rPr lang="en-US" sz="2600" b="1" spc="-150" dirty="0">
                <a:solidFill>
                  <a:srgbClr val="663300"/>
                </a:solidFill>
              </a:rPr>
              <a:t>1:7-11 </a:t>
            </a:r>
            <a:r>
              <a:rPr lang="en-US" sz="2600" spc="-150" dirty="0">
                <a:solidFill>
                  <a:srgbClr val="663300"/>
                </a:solidFill>
              </a:rPr>
              <a:t> On the </a:t>
            </a:r>
            <a:r>
              <a:rPr lang="en-US" sz="2600" dirty="0">
                <a:solidFill>
                  <a:srgbClr val="663300"/>
                </a:solidFill>
              </a:rPr>
              <a:t>twenty-fourth day of the eleventh month, </a:t>
            </a:r>
            <a:r>
              <a:rPr lang="en-US" sz="2600" spc="-150" dirty="0">
                <a:solidFill>
                  <a:srgbClr val="663300"/>
                </a:solidFill>
              </a:rPr>
              <a:t>which is the </a:t>
            </a:r>
            <a:r>
              <a:rPr lang="en-US" sz="2600" dirty="0">
                <a:solidFill>
                  <a:srgbClr val="663300"/>
                </a:solidFill>
              </a:rPr>
              <a:t>month </a:t>
            </a:r>
            <a:r>
              <a:rPr lang="en-US" sz="2600" spc="-150" dirty="0">
                <a:solidFill>
                  <a:srgbClr val="663300"/>
                </a:solidFill>
              </a:rPr>
              <a:t>Shebat, in the second year of </a:t>
            </a:r>
            <a:r>
              <a:rPr lang="en-US" sz="2600" dirty="0">
                <a:solidFill>
                  <a:srgbClr val="663300"/>
                </a:solidFill>
              </a:rPr>
              <a:t>Darius, the word of the </a:t>
            </a:r>
            <a:r>
              <a:rPr lang="en-US" sz="2400" cap="small" dirty="0">
                <a:solidFill>
                  <a:srgbClr val="663300"/>
                </a:solidFill>
              </a:rPr>
              <a:t>LORD</a:t>
            </a:r>
            <a:r>
              <a:rPr lang="en-US" sz="2600" dirty="0">
                <a:solidFill>
                  <a:srgbClr val="663300"/>
                </a:solidFill>
              </a:rPr>
              <a:t> came to Zechariah the prophet, son of </a:t>
            </a:r>
            <a:r>
              <a:rPr lang="en-US" sz="2600" dirty="0" err="1">
                <a:solidFill>
                  <a:srgbClr val="663300"/>
                </a:solidFill>
              </a:rPr>
              <a:t>Berechiah</a:t>
            </a:r>
            <a:r>
              <a:rPr lang="en-US" sz="2600" spc="-150" dirty="0">
                <a:solidFill>
                  <a:srgbClr val="663300"/>
                </a:solidFill>
              </a:rPr>
              <a:t>, the son of </a:t>
            </a:r>
            <a:r>
              <a:rPr lang="en-US" sz="2600" dirty="0" err="1">
                <a:solidFill>
                  <a:srgbClr val="663300"/>
                </a:solidFill>
              </a:rPr>
              <a:t>Iddo</a:t>
            </a:r>
            <a:r>
              <a:rPr lang="en-US" sz="2600" dirty="0">
                <a:solidFill>
                  <a:srgbClr val="663300"/>
                </a:solidFill>
              </a:rPr>
              <a:t>, as follows: I saw at night, behold, a man was riding on a red horse, and he was standing among the myrtle trees which were in the ravine, with red, sorrel and white horses behind him… And the angel who was speaking with me said to me, "I will show you what these are.” The man who was standing </a:t>
            </a:r>
            <a:r>
              <a:rPr lang="en-US" sz="2600" spc="-150" dirty="0">
                <a:solidFill>
                  <a:srgbClr val="663300"/>
                </a:solidFill>
              </a:rPr>
              <a:t>among</a:t>
            </a:r>
            <a:r>
              <a:rPr lang="en-US" sz="2600" dirty="0">
                <a:solidFill>
                  <a:srgbClr val="663300"/>
                </a:solidFill>
              </a:rPr>
              <a:t> the myrtle trees answered and said, “these are those whom the </a:t>
            </a:r>
            <a:r>
              <a:rPr lang="en-US" sz="2600" cap="small" dirty="0">
                <a:solidFill>
                  <a:srgbClr val="663300"/>
                </a:solidFill>
              </a:rPr>
              <a:t>LORD</a:t>
            </a:r>
            <a:r>
              <a:rPr lang="en-US" sz="2600" dirty="0">
                <a:solidFill>
                  <a:srgbClr val="663300"/>
                </a:solidFill>
              </a:rPr>
              <a:t> has sent to patrol the earth." So they answered </a:t>
            </a:r>
            <a:r>
              <a:rPr lang="en-US" sz="2600" b="1" dirty="0">
                <a:solidFill>
                  <a:srgbClr val="663300"/>
                </a:solidFill>
              </a:rPr>
              <a:t>the angel of the </a:t>
            </a:r>
            <a:r>
              <a:rPr lang="en-US" sz="2600" b="1" cap="small" dirty="0">
                <a:solidFill>
                  <a:srgbClr val="663300"/>
                </a:solidFill>
              </a:rPr>
              <a:t>LORD</a:t>
            </a:r>
            <a:r>
              <a:rPr lang="en-US" sz="2600" b="1" dirty="0">
                <a:solidFill>
                  <a:srgbClr val="663300"/>
                </a:solidFill>
              </a:rPr>
              <a:t> </a:t>
            </a:r>
            <a:r>
              <a:rPr lang="en-US" sz="2600" dirty="0">
                <a:solidFill>
                  <a:srgbClr val="663300"/>
                </a:solidFill>
              </a:rPr>
              <a:t>who was standing among the myrtle trees…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PROPHECY</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sz="2400" b="1" dirty="0">
                <a:solidFill>
                  <a:srgbClr val="663300"/>
                </a:solidFill>
              </a:rPr>
              <a:t>Zechariah 1:18-19 </a:t>
            </a:r>
            <a:r>
              <a:rPr lang="en-US" sz="2400" dirty="0">
                <a:solidFill>
                  <a:srgbClr val="663300"/>
                </a:solidFill>
              </a:rPr>
              <a:t> Then I lifted up my eyes and looked, and behold, </a:t>
            </a:r>
            <a:r>
              <a:rPr lang="en-US" sz="2400" i="1" dirty="0">
                <a:solidFill>
                  <a:srgbClr val="663300"/>
                </a:solidFill>
              </a:rPr>
              <a:t>there were</a:t>
            </a:r>
            <a:r>
              <a:rPr lang="en-US" sz="2400" dirty="0">
                <a:solidFill>
                  <a:srgbClr val="663300"/>
                </a:solidFill>
              </a:rPr>
              <a:t> four horns. So I said to the angel who was speaking with me, "What are these?" And he answered me, "These are the horns which have scattered Judah, Israel and Jerusalem." </a:t>
            </a:r>
          </a:p>
          <a:p>
            <a:r>
              <a:rPr lang="en-US" sz="2400" dirty="0">
                <a:solidFill>
                  <a:srgbClr val="663300"/>
                </a:solidFill>
              </a:rPr>
              <a:t>Horn represents “power” or “kingdom” usually also associated with pride</a:t>
            </a:r>
          </a:p>
          <a:p>
            <a:r>
              <a:rPr lang="en-US" sz="2400" dirty="0">
                <a:solidFill>
                  <a:srgbClr val="663300"/>
                </a:solidFill>
              </a:rPr>
              <a:t>Egypt, Assyria, Babylon, </a:t>
            </a:r>
            <a:r>
              <a:rPr lang="en-US" sz="2400" dirty="0" err="1">
                <a:solidFill>
                  <a:srgbClr val="663300"/>
                </a:solidFill>
              </a:rPr>
              <a:t>Medo</a:t>
            </a:r>
            <a:r>
              <a:rPr lang="en-US" sz="2400" dirty="0">
                <a:solidFill>
                  <a:srgbClr val="663300"/>
                </a:solidFill>
              </a:rPr>
              <a:t>-Persia</a:t>
            </a:r>
          </a:p>
          <a:p>
            <a:pPr>
              <a:lnSpc>
                <a:spcPct val="95000"/>
              </a:lnSpc>
              <a:spcBef>
                <a:spcPts val="400"/>
              </a:spcBef>
            </a:pPr>
            <a:r>
              <a:rPr lang="en-US" sz="2400" dirty="0">
                <a:solidFill>
                  <a:srgbClr val="663300"/>
                </a:solidFill>
              </a:rPr>
              <a:t>Golden lampstand with bowl and seven lamps</a:t>
            </a:r>
          </a:p>
          <a:p>
            <a:pPr>
              <a:lnSpc>
                <a:spcPct val="95000"/>
              </a:lnSpc>
              <a:spcBef>
                <a:spcPts val="400"/>
              </a:spcBef>
            </a:pPr>
            <a:r>
              <a:rPr lang="en-US" sz="2400" dirty="0">
                <a:solidFill>
                  <a:srgbClr val="663300"/>
                </a:solidFill>
              </a:rPr>
              <a:t>This oil represents the work of the Holy Spirit</a:t>
            </a:r>
          </a:p>
          <a:p>
            <a:pPr>
              <a:lnSpc>
                <a:spcPct val="95000"/>
              </a:lnSpc>
              <a:spcBef>
                <a:spcPts val="400"/>
              </a:spcBef>
            </a:pPr>
            <a:r>
              <a:rPr lang="en-US" sz="2400" dirty="0">
                <a:solidFill>
                  <a:srgbClr val="663300"/>
                </a:solidFill>
              </a:rPr>
              <a:t>Two olive trees were standing on either side</a:t>
            </a:r>
          </a:p>
          <a:p>
            <a:pPr>
              <a:lnSpc>
                <a:spcPct val="95000"/>
              </a:lnSpc>
              <a:spcBef>
                <a:spcPts val="400"/>
              </a:spcBef>
            </a:pPr>
            <a:r>
              <a:rPr lang="en-US" sz="2400" b="1" dirty="0">
                <a:solidFill>
                  <a:srgbClr val="663300"/>
                </a:solidFill>
              </a:rPr>
              <a:t>Zechariah 4:5 </a:t>
            </a:r>
            <a:r>
              <a:rPr lang="en-US" sz="2400" dirty="0">
                <a:solidFill>
                  <a:srgbClr val="663300"/>
                </a:solidFill>
              </a:rPr>
              <a:t>So the angel who was speaking with me answered and said to me, "Do you not know what these are?" And I said, "No, my lord.” Then he said to me, "This is the word of the </a:t>
            </a:r>
            <a:r>
              <a:rPr lang="en-US" sz="2400" cap="small" dirty="0">
                <a:solidFill>
                  <a:srgbClr val="663300"/>
                </a:solidFill>
              </a:rPr>
              <a:t>LORD</a:t>
            </a:r>
            <a:r>
              <a:rPr lang="en-US" sz="2400" dirty="0">
                <a:solidFill>
                  <a:srgbClr val="663300"/>
                </a:solidFill>
              </a:rPr>
              <a:t> to Zerubbabel saying, 'Not by might nor by power, but by My Spirit,' says the </a:t>
            </a:r>
            <a:r>
              <a:rPr lang="en-US" sz="2400" cap="small" dirty="0">
                <a:solidFill>
                  <a:srgbClr val="663300"/>
                </a:solidFill>
              </a:rPr>
              <a:t>LORD</a:t>
            </a:r>
            <a:r>
              <a:rPr lang="en-US" sz="2400" dirty="0">
                <a:solidFill>
                  <a:srgbClr val="663300"/>
                </a:solidFill>
              </a:rPr>
              <a:t> of hosts. </a:t>
            </a:r>
            <a:endParaRPr lang="en-US" sz="2600"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VISION OF WITNESSES</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Zechariah 4:11-14 </a:t>
            </a:r>
            <a:r>
              <a:rPr lang="en-US" dirty="0">
                <a:solidFill>
                  <a:srgbClr val="663300"/>
                </a:solidFill>
              </a:rPr>
              <a:t> Then I said to him, "What are these two olive trees on the right of the lampstand and on its left?” And I answered the second time and said to him, "What are the two olive branches which are beside the two golden pipes, which empty the golden </a:t>
            </a:r>
            <a:r>
              <a:rPr lang="en-US" i="1" dirty="0">
                <a:solidFill>
                  <a:srgbClr val="663300"/>
                </a:solidFill>
              </a:rPr>
              <a:t>oil</a:t>
            </a:r>
            <a:r>
              <a:rPr lang="en-US" dirty="0">
                <a:solidFill>
                  <a:srgbClr val="663300"/>
                </a:solidFill>
              </a:rPr>
              <a:t> from themselves?” So he answered me, saying, "Do you not know what these are?" And I said, "No, my lord.”  Then he said, "These are the two anointed ones who are standing by the Lord of the whole earth." </a:t>
            </a:r>
          </a:p>
          <a:p>
            <a:pPr>
              <a:lnSpc>
                <a:spcPct val="88000"/>
              </a:lnSpc>
              <a:spcBef>
                <a:spcPts val="0"/>
              </a:spcBef>
            </a:pPr>
            <a:r>
              <a:rPr lang="en-US" dirty="0">
                <a:solidFill>
                  <a:srgbClr val="663300"/>
                </a:solidFill>
              </a:rPr>
              <a:t>Here they are Joshua and Zerubbabel</a:t>
            </a:r>
          </a:p>
          <a:p>
            <a:pPr>
              <a:lnSpc>
                <a:spcPct val="88000"/>
              </a:lnSpc>
              <a:spcBef>
                <a:spcPts val="0"/>
              </a:spcBef>
            </a:pPr>
            <a:r>
              <a:rPr lang="en-US" b="1" dirty="0">
                <a:solidFill>
                  <a:srgbClr val="663300"/>
                </a:solidFill>
              </a:rPr>
              <a:t>Zechariah 9:9 </a:t>
            </a:r>
            <a:r>
              <a:rPr lang="en-US" dirty="0">
                <a:solidFill>
                  <a:srgbClr val="663300"/>
                </a:solidFill>
              </a:rPr>
              <a:t> Rejoice greatly, O daughter of Zion! Shout </a:t>
            </a:r>
            <a:r>
              <a:rPr lang="en-US" i="1" dirty="0">
                <a:solidFill>
                  <a:srgbClr val="663300"/>
                </a:solidFill>
              </a:rPr>
              <a:t>in triumph,</a:t>
            </a:r>
            <a:r>
              <a:rPr lang="en-US" dirty="0">
                <a:solidFill>
                  <a:srgbClr val="663300"/>
                </a:solidFill>
              </a:rPr>
              <a:t> O daughter of Jerusalem! Behold, your king is coming to you; He is just and endowed with salvation, humble, and mounted on a donkey, even on a colt, the foal of a donkey. </a:t>
            </a:r>
          </a:p>
          <a:p>
            <a:pPr>
              <a:lnSpc>
                <a:spcPct val="88000"/>
              </a:lnSpc>
              <a:spcBef>
                <a:spcPts val="0"/>
              </a:spcBef>
            </a:pPr>
            <a:endParaRPr lang="en-US"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SLAVE PRICE</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10000"/>
          </a:bodyPr>
          <a:lstStyle/>
          <a:p>
            <a:pPr>
              <a:lnSpc>
                <a:spcPct val="90000"/>
              </a:lnSpc>
              <a:spcBef>
                <a:spcPts val="0"/>
              </a:spcBef>
            </a:pPr>
            <a:r>
              <a:rPr lang="en-US" sz="2800" b="1" dirty="0">
                <a:solidFill>
                  <a:srgbClr val="663300"/>
                </a:solidFill>
              </a:rPr>
              <a:t>Zechariah 11:12-13 </a:t>
            </a:r>
            <a:r>
              <a:rPr lang="en-US" sz="2800" dirty="0">
                <a:solidFill>
                  <a:srgbClr val="663300"/>
                </a:solidFill>
              </a:rPr>
              <a:t> I said to them, "If it is good in your sight, give </a:t>
            </a:r>
            <a:r>
              <a:rPr lang="en-US" sz="2800" i="1" dirty="0">
                <a:solidFill>
                  <a:srgbClr val="663300"/>
                </a:solidFill>
              </a:rPr>
              <a:t>me</a:t>
            </a:r>
            <a:r>
              <a:rPr lang="en-US" sz="2800" dirty="0">
                <a:solidFill>
                  <a:srgbClr val="663300"/>
                </a:solidFill>
              </a:rPr>
              <a:t> my wages; but if not, never mind!" So they weighed out thirty </a:t>
            </a:r>
            <a:r>
              <a:rPr lang="en-US" sz="2800" i="1" dirty="0">
                <a:solidFill>
                  <a:srgbClr val="663300"/>
                </a:solidFill>
              </a:rPr>
              <a:t>shekels</a:t>
            </a:r>
            <a:r>
              <a:rPr lang="en-US" sz="2800" dirty="0">
                <a:solidFill>
                  <a:srgbClr val="663300"/>
                </a:solidFill>
              </a:rPr>
              <a:t> of silver as my wages. Then the </a:t>
            </a:r>
            <a:r>
              <a:rPr lang="en-US" sz="2800" cap="small" spc="-150" dirty="0">
                <a:solidFill>
                  <a:srgbClr val="663300"/>
                </a:solidFill>
              </a:rPr>
              <a:t>LORD</a:t>
            </a:r>
            <a:r>
              <a:rPr lang="en-US" sz="2800" spc="-150" dirty="0">
                <a:solidFill>
                  <a:srgbClr val="663300"/>
                </a:solidFill>
              </a:rPr>
              <a:t> said to me</a:t>
            </a:r>
            <a:r>
              <a:rPr lang="en-US" sz="2800" dirty="0">
                <a:solidFill>
                  <a:srgbClr val="663300"/>
                </a:solidFill>
              </a:rPr>
              <a:t>, </a:t>
            </a:r>
            <a:r>
              <a:rPr lang="en-US" sz="2800" spc="-150" dirty="0">
                <a:solidFill>
                  <a:srgbClr val="663300"/>
                </a:solidFill>
              </a:rPr>
              <a:t>"Throw it to the potter</a:t>
            </a:r>
            <a:r>
              <a:rPr lang="en-US" sz="2800" dirty="0">
                <a:solidFill>
                  <a:srgbClr val="663300"/>
                </a:solidFill>
              </a:rPr>
              <a:t>, </a:t>
            </a:r>
            <a:r>
              <a:rPr lang="en-US" sz="2800" i="1" dirty="0">
                <a:solidFill>
                  <a:srgbClr val="663300"/>
                </a:solidFill>
              </a:rPr>
              <a:t>that</a:t>
            </a:r>
            <a:r>
              <a:rPr lang="en-US" sz="2800" dirty="0">
                <a:solidFill>
                  <a:srgbClr val="663300"/>
                </a:solidFill>
              </a:rPr>
              <a:t> magnificent price at which I was valued by them." </a:t>
            </a:r>
            <a:r>
              <a:rPr lang="en-US" sz="2800" spc="-150" dirty="0">
                <a:solidFill>
                  <a:srgbClr val="663300"/>
                </a:solidFill>
              </a:rPr>
              <a:t>So I took the </a:t>
            </a:r>
            <a:r>
              <a:rPr lang="en-US" sz="2800" dirty="0">
                <a:solidFill>
                  <a:srgbClr val="663300"/>
                </a:solidFill>
              </a:rPr>
              <a:t>thirty </a:t>
            </a:r>
            <a:r>
              <a:rPr lang="en-US" sz="2800" i="1" dirty="0">
                <a:solidFill>
                  <a:srgbClr val="663300"/>
                </a:solidFill>
              </a:rPr>
              <a:t>shekels</a:t>
            </a:r>
            <a:r>
              <a:rPr lang="en-US" sz="2800" dirty="0">
                <a:solidFill>
                  <a:srgbClr val="663300"/>
                </a:solidFill>
              </a:rPr>
              <a:t> of silver </a:t>
            </a:r>
            <a:r>
              <a:rPr lang="en-US" sz="2800" spc="-150" dirty="0">
                <a:solidFill>
                  <a:srgbClr val="663300"/>
                </a:solidFill>
              </a:rPr>
              <a:t>and threw them </a:t>
            </a:r>
            <a:r>
              <a:rPr lang="en-US" sz="2800" dirty="0">
                <a:solidFill>
                  <a:srgbClr val="663300"/>
                </a:solidFill>
              </a:rPr>
              <a:t>to the potter </a:t>
            </a:r>
            <a:r>
              <a:rPr lang="en-US" sz="2800" spc="-150" dirty="0">
                <a:solidFill>
                  <a:srgbClr val="663300"/>
                </a:solidFill>
              </a:rPr>
              <a:t>in the house </a:t>
            </a:r>
            <a:r>
              <a:rPr lang="en-US" sz="2800" dirty="0">
                <a:solidFill>
                  <a:srgbClr val="663300"/>
                </a:solidFill>
              </a:rPr>
              <a:t>of the </a:t>
            </a:r>
            <a:r>
              <a:rPr lang="en-US" sz="2800" cap="small" dirty="0">
                <a:solidFill>
                  <a:srgbClr val="663300"/>
                </a:solidFill>
              </a:rPr>
              <a:t>LORD</a:t>
            </a:r>
            <a:r>
              <a:rPr lang="en-US" sz="2800" dirty="0">
                <a:solidFill>
                  <a:srgbClr val="663300"/>
                </a:solidFill>
              </a:rPr>
              <a:t> </a:t>
            </a:r>
          </a:p>
          <a:p>
            <a:pPr>
              <a:lnSpc>
                <a:spcPct val="90000"/>
              </a:lnSpc>
              <a:spcBef>
                <a:spcPts val="0"/>
              </a:spcBef>
            </a:pPr>
            <a:r>
              <a:rPr lang="en-US" sz="2800" b="1" dirty="0">
                <a:solidFill>
                  <a:srgbClr val="663300"/>
                </a:solidFill>
              </a:rPr>
              <a:t>Matthew 26:14-15 </a:t>
            </a:r>
            <a:r>
              <a:rPr lang="en-US" sz="2800" dirty="0">
                <a:solidFill>
                  <a:srgbClr val="663300"/>
                </a:solidFill>
              </a:rPr>
              <a:t> Then one of the twelve, named Judas Iscariot, went to the chief priests and said, "What are you willing to give me to betray Him to you?" And they weighed out thirty pieces of silver to him. </a:t>
            </a:r>
          </a:p>
          <a:p>
            <a:pPr>
              <a:lnSpc>
                <a:spcPct val="90000"/>
              </a:lnSpc>
              <a:spcBef>
                <a:spcPts val="0"/>
              </a:spcBef>
            </a:pPr>
            <a:r>
              <a:rPr lang="en-US" sz="2800" b="1" dirty="0">
                <a:solidFill>
                  <a:srgbClr val="663300"/>
                </a:solidFill>
              </a:rPr>
              <a:t>Matthew 27:5-8 </a:t>
            </a:r>
            <a:r>
              <a:rPr lang="en-US" sz="2800" dirty="0">
                <a:solidFill>
                  <a:srgbClr val="663300"/>
                </a:solidFill>
              </a:rPr>
              <a:t> And he threw the pieces of silver into the temple sanctuary and departed; and he went away and hanged himself. The chief priests took the pieces of silver and said, "It is not lawful to put them into the temple treasury, since it is the price of </a:t>
            </a:r>
            <a:r>
              <a:rPr lang="en-US" sz="2800" dirty="0" err="1">
                <a:solidFill>
                  <a:srgbClr val="663300"/>
                </a:solidFill>
              </a:rPr>
              <a:t>blood.”And</a:t>
            </a:r>
            <a:r>
              <a:rPr lang="en-US" sz="2800" dirty="0">
                <a:solidFill>
                  <a:srgbClr val="663300"/>
                </a:solidFill>
              </a:rPr>
              <a:t> they conferred together and with the money bought the Potter's Field as a burial place for strangers.  </a:t>
            </a:r>
          </a:p>
          <a:p>
            <a:pPr marL="0" indent="0">
              <a:buNone/>
            </a:pPr>
            <a:endParaRPr lang="en-US"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COMING KING</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0000"/>
              </a:lnSpc>
              <a:spcBef>
                <a:spcPts val="400"/>
              </a:spcBef>
            </a:pPr>
            <a:r>
              <a:rPr lang="en-US" sz="2600" b="1" dirty="0">
                <a:solidFill>
                  <a:srgbClr val="663300"/>
                </a:solidFill>
              </a:rPr>
              <a:t>Isaiah 11:1-4 </a:t>
            </a:r>
            <a:r>
              <a:rPr lang="en-US" sz="2600" dirty="0">
                <a:solidFill>
                  <a:srgbClr val="663300"/>
                </a:solidFill>
              </a:rPr>
              <a:t> Then a shoot will spring from the stem of Jesse, and a branch from his roots will bear fruit. The Spirit of the </a:t>
            </a:r>
            <a:r>
              <a:rPr lang="en-US" sz="2600" cap="small" dirty="0">
                <a:solidFill>
                  <a:srgbClr val="663300"/>
                </a:solidFill>
              </a:rPr>
              <a:t>LORD</a:t>
            </a:r>
            <a:r>
              <a:rPr lang="en-US" sz="2600" dirty="0">
                <a:solidFill>
                  <a:srgbClr val="663300"/>
                </a:solidFill>
              </a:rPr>
              <a:t> will rest on Him, the spirit of wisdom and understanding, the spirit of counsel and strength, the spirit of knowledge and the fear of the </a:t>
            </a:r>
            <a:r>
              <a:rPr lang="en-US" sz="2600" cap="small" dirty="0">
                <a:solidFill>
                  <a:srgbClr val="663300"/>
                </a:solidFill>
              </a:rPr>
              <a:t>LORD</a:t>
            </a:r>
            <a:r>
              <a:rPr lang="en-US" sz="2600" dirty="0">
                <a:solidFill>
                  <a:srgbClr val="663300"/>
                </a:solidFill>
              </a:rPr>
              <a:t>. And He will delight in the fear of the </a:t>
            </a:r>
            <a:r>
              <a:rPr lang="en-US" sz="2600" cap="small" dirty="0">
                <a:solidFill>
                  <a:srgbClr val="663300"/>
                </a:solidFill>
              </a:rPr>
              <a:t>LORD</a:t>
            </a:r>
            <a:r>
              <a:rPr lang="en-US" sz="2600" dirty="0">
                <a:solidFill>
                  <a:srgbClr val="663300"/>
                </a:solidFill>
              </a:rPr>
              <a:t>, and He will not judge by what His eyes see, nor make a decision by what His ears hear;  But with righteousness He will judge the poor, and decide with fairness for the afflicted of the earth; And He will strike the earth with the rod of His mouth, and with the breath of His lips He will slay the wicked. </a:t>
            </a:r>
          </a:p>
          <a:p>
            <a:pPr>
              <a:lnSpc>
                <a:spcPct val="90000"/>
              </a:lnSpc>
              <a:spcBef>
                <a:spcPts val="400"/>
              </a:spcBef>
            </a:pPr>
            <a:r>
              <a:rPr lang="en-US" sz="2600" b="1" dirty="0">
                <a:solidFill>
                  <a:srgbClr val="663300"/>
                </a:solidFill>
              </a:rPr>
              <a:t>2 Thessalonians 2:7-8 </a:t>
            </a:r>
            <a:r>
              <a:rPr lang="en-US" sz="2600" dirty="0">
                <a:solidFill>
                  <a:srgbClr val="663300"/>
                </a:solidFill>
              </a:rPr>
              <a:t> For the mystery of lawlessness is already at work; only he who now restrains </a:t>
            </a:r>
            <a:r>
              <a:rPr lang="en-US" sz="2600" i="1" dirty="0">
                <a:solidFill>
                  <a:srgbClr val="663300"/>
                </a:solidFill>
              </a:rPr>
              <a:t>will do so</a:t>
            </a:r>
            <a:r>
              <a:rPr lang="en-US" sz="2600" dirty="0">
                <a:solidFill>
                  <a:srgbClr val="663300"/>
                </a:solidFill>
              </a:rPr>
              <a:t> until he is taken out of the way. Then that lawless one will be revealed whom the Lord will slay with the breath of His mouth </a:t>
            </a:r>
            <a:r>
              <a:rPr lang="en-US" sz="2600" spc="-150" dirty="0">
                <a:solidFill>
                  <a:srgbClr val="663300"/>
                </a:solidFill>
              </a:rPr>
              <a:t>and bring to an end by </a:t>
            </a:r>
            <a:r>
              <a:rPr lang="en-US" sz="2600" dirty="0">
                <a:solidFill>
                  <a:srgbClr val="663300"/>
                </a:solidFill>
              </a:rPr>
              <a:t>the appearance of His coming;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1427554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770</TotalTime>
  <Words>1807</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Wingdings</vt:lpstr>
      <vt:lpstr>Office Theme</vt:lpstr>
      <vt:lpstr>AN APOCALYPTIC  WORLD VIEW</vt:lpstr>
      <vt:lpstr>VERSE FOR THE JOURNEY</vt:lpstr>
      <vt:lpstr>INTRODUCTORY MATERIAL</vt:lpstr>
      <vt:lpstr>ZECHARIAH’S MESSAGES</vt:lpstr>
      <vt:lpstr>DON’T PERSIST IN EVIL DOING</vt:lpstr>
      <vt:lpstr>THE PROPHECY</vt:lpstr>
      <vt:lpstr>VISION OF WITNESSES</vt:lpstr>
      <vt:lpstr>SLAVE PRICE</vt:lpstr>
      <vt:lpstr>THE COMING KING</vt:lpstr>
      <vt:lpstr>BRANCH—PRIEST AND KING</vt:lpstr>
      <vt:lpstr>LOOKING TO CHRIST</vt:lpstr>
      <vt:lpstr>INTRODUCTION TO REVELATION</vt:lpstr>
      <vt:lpstr>PERGAMUM ALTAR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31</cp:revision>
  <cp:lastPrinted>2020-10-06T19:05:22Z</cp:lastPrinted>
  <dcterms:created xsi:type="dcterms:W3CDTF">2020-09-02T16:24:49Z</dcterms:created>
  <dcterms:modified xsi:type="dcterms:W3CDTF">2020-10-07T22:38:49Z</dcterms:modified>
</cp:coreProperties>
</file>