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36" r:id="rId4"/>
    <p:sldId id="259" r:id="rId5"/>
    <p:sldId id="261" r:id="rId6"/>
    <p:sldId id="260" r:id="rId7"/>
    <p:sldId id="263" r:id="rId8"/>
    <p:sldId id="262" r:id="rId9"/>
    <p:sldId id="264" r:id="rId10"/>
    <p:sldId id="265" r:id="rId11"/>
    <p:sldId id="266" r:id="rId12"/>
    <p:sldId id="267" r:id="rId13"/>
    <p:sldId id="2451" r:id="rId14"/>
    <p:sldId id="2452" r:id="rId1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141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9/23/2020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2</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FOURTH BEAST</a:t>
            </a:r>
          </a:p>
        </p:txBody>
      </p:sp>
      <p:sp>
        <p:nvSpPr>
          <p:cNvPr id="3" name="Content Placeholder 2"/>
          <p:cNvSpPr>
            <a:spLocks noGrp="1"/>
          </p:cNvSpPr>
          <p:nvPr>
            <p:ph idx="1"/>
          </p:nvPr>
        </p:nvSpPr>
        <p:spPr>
          <a:xfrm>
            <a:off x="0" y="1060174"/>
            <a:ext cx="9144000" cy="579782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lnSpc>
                <a:spcPct val="98000"/>
              </a:lnSpc>
              <a:spcBef>
                <a:spcPts val="300"/>
              </a:spcBef>
            </a:pPr>
            <a:r>
              <a:rPr lang="en-US" b="1" dirty="0">
                <a:solidFill>
                  <a:srgbClr val="663300"/>
                </a:solidFill>
              </a:rPr>
              <a:t>Daniel 7:23-25 </a:t>
            </a:r>
            <a:r>
              <a:rPr lang="en-US" dirty="0">
                <a:solidFill>
                  <a:srgbClr val="663300"/>
                </a:solidFill>
              </a:rPr>
              <a:t>"Thus he said: 'The fourth beast will be a fourth kingdom on the earth, which will be different from all the </a:t>
            </a:r>
            <a:r>
              <a:rPr lang="en-US" i="1" dirty="0">
                <a:solidFill>
                  <a:srgbClr val="663300"/>
                </a:solidFill>
              </a:rPr>
              <a:t>other</a:t>
            </a:r>
            <a:r>
              <a:rPr lang="en-US" dirty="0">
                <a:solidFill>
                  <a:srgbClr val="663300"/>
                </a:solidFill>
              </a:rPr>
              <a:t> kingdoms and will devour the whole earth and tread it down and crush it.  'As for the ten horns, out of this kingdom ten kings will arise; and another will arise after them, and he will be different from the previous ones and will subdue three kings. 'He will speak out against the Most High and wear down the saints of the Highest One, and he will intend to make alterations in times and in law; and they will be given into his hand for a time, times, and half a time.”</a:t>
            </a:r>
          </a:p>
          <a:p>
            <a:r>
              <a:rPr lang="en-US" dirty="0">
                <a:solidFill>
                  <a:srgbClr val="663300"/>
                </a:solidFill>
              </a:rPr>
              <a:t>At the end of the age, ten kings will rise out of the former Roman Empire</a:t>
            </a:r>
          </a:p>
          <a:p>
            <a:pPr algn="ctr">
              <a:buNone/>
            </a:pPr>
            <a:r>
              <a:rPr lang="en-US" b="1" dirty="0">
                <a:solidFill>
                  <a:srgbClr val="663300"/>
                </a:solidFill>
              </a:rPr>
              <a:t>THIS LITTLE HORN IS THE ANTICHRIST</a:t>
            </a:r>
            <a:endParaRPr lang="en-US" dirty="0">
              <a:solidFill>
                <a:srgbClr val="6633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391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 PARALLEL VISION</a:t>
            </a:r>
          </a:p>
        </p:txBody>
      </p:sp>
      <p:sp>
        <p:nvSpPr>
          <p:cNvPr id="3" name="Content Placeholder 2"/>
          <p:cNvSpPr>
            <a:spLocks noGrp="1"/>
          </p:cNvSpPr>
          <p:nvPr>
            <p:ph idx="1"/>
          </p:nvPr>
        </p:nvSpPr>
        <p:spPr>
          <a:xfrm>
            <a:off x="-1" y="834887"/>
            <a:ext cx="9143999" cy="602311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10000"/>
          </a:bodyPr>
          <a:lstStyle/>
          <a:p>
            <a:pPr>
              <a:lnSpc>
                <a:spcPct val="98000"/>
              </a:lnSpc>
              <a:spcBef>
                <a:spcPts val="0"/>
              </a:spcBef>
            </a:pPr>
            <a:r>
              <a:rPr lang="en-US" b="1" dirty="0">
                <a:solidFill>
                  <a:srgbClr val="663300"/>
                </a:solidFill>
              </a:rPr>
              <a:t>Daniel 8:5-8 </a:t>
            </a:r>
            <a:r>
              <a:rPr lang="en-US" dirty="0">
                <a:solidFill>
                  <a:srgbClr val="663300"/>
                </a:solidFill>
              </a:rPr>
              <a:t> While I was observing, behold, a male goat was coming from the west over the surface of the whole earth without touching the ground; and the goat </a:t>
            </a:r>
            <a:r>
              <a:rPr lang="en-US" i="1" dirty="0">
                <a:solidFill>
                  <a:srgbClr val="663300"/>
                </a:solidFill>
              </a:rPr>
              <a:t>had</a:t>
            </a:r>
            <a:r>
              <a:rPr lang="en-US" dirty="0">
                <a:solidFill>
                  <a:srgbClr val="663300"/>
                </a:solidFill>
              </a:rPr>
              <a:t> a conspicuous horn between his eyes. He came up to the ram that had the two horns, which I had seen standing in front of the canal, and rushed at him in his mighty wrath.  I saw him come beside the ram, and he was enraged at him; and he struck the ram and shattered his two horns, and the ram had no strength to withstand him. So he hurled him to the ground and trampled on him, and there was none to rescue the ram from his power.  Then the male goat magnified </a:t>
            </a:r>
            <a:r>
              <a:rPr lang="en-US" i="1" dirty="0">
                <a:solidFill>
                  <a:srgbClr val="663300"/>
                </a:solidFill>
              </a:rPr>
              <a:t>himself</a:t>
            </a:r>
            <a:r>
              <a:rPr lang="en-US" dirty="0">
                <a:solidFill>
                  <a:srgbClr val="663300"/>
                </a:solidFill>
              </a:rPr>
              <a:t> exceedingly. But </a:t>
            </a:r>
            <a:r>
              <a:rPr lang="en-US" spc="-150" dirty="0">
                <a:solidFill>
                  <a:srgbClr val="663300"/>
                </a:solidFill>
              </a:rPr>
              <a:t>as soon </a:t>
            </a:r>
            <a:r>
              <a:rPr lang="en-US" dirty="0">
                <a:solidFill>
                  <a:srgbClr val="663300"/>
                </a:solidFill>
              </a:rPr>
              <a:t>as he was mighty, the large horn was broken; and in its place there came up four conspicuous </a:t>
            </a:r>
            <a:r>
              <a:rPr lang="en-US" i="1" dirty="0">
                <a:solidFill>
                  <a:srgbClr val="663300"/>
                </a:solidFill>
              </a:rPr>
              <a:t>horns</a:t>
            </a:r>
            <a:r>
              <a:rPr lang="en-US" dirty="0">
                <a:solidFill>
                  <a:srgbClr val="663300"/>
                </a:solidFill>
              </a:rPr>
              <a:t> toward the four winds of heaven. </a:t>
            </a:r>
          </a:p>
          <a:p>
            <a:pPr>
              <a:lnSpc>
                <a:spcPct val="98000"/>
              </a:lnSpc>
              <a:spcBef>
                <a:spcPts val="0"/>
              </a:spcBef>
            </a:pPr>
            <a:r>
              <a:rPr lang="en-US" dirty="0">
                <a:solidFill>
                  <a:srgbClr val="663300"/>
                </a:solidFill>
                <a:effectLst>
                  <a:outerShdw blurRad="38100" dist="38100" dir="2700000" algn="tl">
                    <a:srgbClr val="000000">
                      <a:alpha val="43137"/>
                    </a:srgbClr>
                  </a:outerShdw>
                </a:effectLst>
              </a:rPr>
              <a:t>ALEXANDER THE GREAT CONQUERED MEDO-PERSIA; AT HIS DEATH HIS EMPIRE  WENT TO 4 OF HIS GENERALS</a:t>
            </a:r>
          </a:p>
          <a:p>
            <a:pPr>
              <a:buFont typeface="Wingdings" panose="05000000000000000000" pitchFamily="2" charset="2"/>
              <a:buChar char="Ø"/>
            </a:pPr>
            <a:endParaRPr lang="en-US" dirty="0">
              <a:solidFill>
                <a:srgbClr val="6633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LITTLE HORN</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r>
              <a:rPr lang="en-US" b="1" dirty="0">
                <a:solidFill>
                  <a:srgbClr val="663300"/>
                </a:solidFill>
              </a:rPr>
              <a:t>Daniel 8:9-11 </a:t>
            </a:r>
            <a:r>
              <a:rPr lang="en-US" dirty="0">
                <a:solidFill>
                  <a:srgbClr val="663300"/>
                </a:solidFill>
              </a:rPr>
              <a:t>Out of one of them came forth a rather small horn which grew exceedingly great toward the south, toward the east, and toward the Beautiful </a:t>
            </a:r>
            <a:r>
              <a:rPr lang="en-US" i="1" dirty="0">
                <a:solidFill>
                  <a:srgbClr val="663300"/>
                </a:solidFill>
              </a:rPr>
              <a:t>Land.</a:t>
            </a:r>
            <a:r>
              <a:rPr lang="en-US" dirty="0">
                <a:solidFill>
                  <a:srgbClr val="663300"/>
                </a:solidFill>
              </a:rPr>
              <a:t> It grew up to the host of heaven and caused some of the host and some of the stars to fall to the earth, and it trampled them down. It even magnified </a:t>
            </a:r>
            <a:r>
              <a:rPr lang="en-US" i="1" dirty="0">
                <a:solidFill>
                  <a:srgbClr val="663300"/>
                </a:solidFill>
              </a:rPr>
              <a:t>itself</a:t>
            </a:r>
            <a:r>
              <a:rPr lang="en-US" dirty="0">
                <a:solidFill>
                  <a:srgbClr val="663300"/>
                </a:solidFill>
              </a:rPr>
              <a:t> to be equal with the Commander of the host; and it removed the regular sacrifice from Him, and the place of His sanctuary was thrown down. </a:t>
            </a:r>
          </a:p>
          <a:p>
            <a:r>
              <a:rPr lang="en-US" dirty="0">
                <a:solidFill>
                  <a:srgbClr val="663300"/>
                </a:solidFill>
              </a:rPr>
              <a:t>Antiochus IV Epiphanes controlled Israel for 11 years</a:t>
            </a:r>
          </a:p>
          <a:p>
            <a:r>
              <a:rPr lang="en-US" dirty="0">
                <a:solidFill>
                  <a:srgbClr val="663300"/>
                </a:solidFill>
              </a:rPr>
              <a:t>He desecrated the temple for 2300 days until it was restored under the Maccabees in 165 BC</a:t>
            </a:r>
          </a:p>
          <a:p>
            <a:r>
              <a:rPr lang="en-US" dirty="0">
                <a:solidFill>
                  <a:srgbClr val="663300"/>
                </a:solidFill>
              </a:rPr>
              <a:t>This miraculous event is celebrated as Hanukah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 CHANGE OF GOVERNMENT</a:t>
            </a:r>
          </a:p>
        </p:txBody>
      </p:sp>
      <p:sp>
        <p:nvSpPr>
          <p:cNvPr id="3" name="Content Placeholder 2"/>
          <p:cNvSpPr>
            <a:spLocks noGrp="1"/>
          </p:cNvSpPr>
          <p:nvPr>
            <p:ph idx="1"/>
          </p:nvPr>
        </p:nvSpPr>
        <p:spPr>
          <a:xfrm>
            <a:off x="-1" y="993914"/>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3000"/>
              </a:lnSpc>
              <a:spcBef>
                <a:spcPts val="600"/>
              </a:spcBef>
            </a:pPr>
            <a:r>
              <a:rPr lang="en-US" sz="2600" dirty="0">
                <a:solidFill>
                  <a:srgbClr val="663300"/>
                </a:solidFill>
              </a:rPr>
              <a:t>Chapters 7, 8 took place under the Babylonians, chapter 9 is written after the </a:t>
            </a:r>
            <a:r>
              <a:rPr lang="en-US" sz="2600" dirty="0" err="1">
                <a:solidFill>
                  <a:srgbClr val="663300"/>
                </a:solidFill>
              </a:rPr>
              <a:t>Medo-persian</a:t>
            </a:r>
            <a:r>
              <a:rPr lang="en-US" sz="2600" dirty="0">
                <a:solidFill>
                  <a:srgbClr val="663300"/>
                </a:solidFill>
              </a:rPr>
              <a:t> empire has risen to power</a:t>
            </a:r>
          </a:p>
          <a:p>
            <a:pPr>
              <a:lnSpc>
                <a:spcPct val="93000"/>
              </a:lnSpc>
              <a:spcBef>
                <a:spcPts val="600"/>
              </a:spcBef>
            </a:pPr>
            <a:r>
              <a:rPr lang="en-US" sz="2600" b="1" dirty="0">
                <a:solidFill>
                  <a:srgbClr val="663300"/>
                </a:solidFill>
              </a:rPr>
              <a:t>Daniel 5:25-31 </a:t>
            </a:r>
            <a:r>
              <a:rPr lang="en-US" sz="2600" dirty="0">
                <a:solidFill>
                  <a:srgbClr val="663300"/>
                </a:solidFill>
              </a:rPr>
              <a:t> "Now this is the inscription that was written out: 'MENE, MENE, TEKEL, UPHARSIN.’ This is the interpretation of the message: 'MENE'—God has numbered your kingdom and put an end to it.  'TEKEL'—you have been weighed on the scales and found deficient.  'PERES'—your kingdom has been divided and given over to the Medes and Persians.” Then Belshazzar gave orders, and they clothed Daniel with purple and </a:t>
            </a:r>
            <a:r>
              <a:rPr lang="en-US" sz="2600" i="1" dirty="0">
                <a:solidFill>
                  <a:srgbClr val="663300"/>
                </a:solidFill>
              </a:rPr>
              <a:t>put</a:t>
            </a:r>
            <a:r>
              <a:rPr lang="en-US" sz="2600" dirty="0">
                <a:solidFill>
                  <a:srgbClr val="663300"/>
                </a:solidFill>
              </a:rPr>
              <a:t> a necklace of gold around his neck, and issued a proclamation concerning him that he </a:t>
            </a:r>
            <a:r>
              <a:rPr lang="en-US" sz="2600" i="1" dirty="0">
                <a:solidFill>
                  <a:srgbClr val="663300"/>
                </a:solidFill>
              </a:rPr>
              <a:t>now</a:t>
            </a:r>
            <a:r>
              <a:rPr lang="en-US" sz="2600" dirty="0">
                <a:solidFill>
                  <a:srgbClr val="663300"/>
                </a:solidFill>
              </a:rPr>
              <a:t> had authority as the third </a:t>
            </a:r>
            <a:r>
              <a:rPr lang="en-US" sz="2600" i="1" dirty="0">
                <a:solidFill>
                  <a:srgbClr val="663300"/>
                </a:solidFill>
              </a:rPr>
              <a:t>ruler</a:t>
            </a:r>
            <a:r>
              <a:rPr lang="en-US" sz="2600" dirty="0">
                <a:solidFill>
                  <a:srgbClr val="663300"/>
                </a:solidFill>
              </a:rPr>
              <a:t> in the kingdom. That same night Belshazzar the Chaldean king was slain. So Darius the Mede received the kingdom at about the age of sixty-two. (538 – 537 BC)</a:t>
            </a:r>
          </a:p>
          <a:p>
            <a:endParaRPr lang="en-US" dirty="0">
              <a:solidFill>
                <a:schemeClr val="accent3">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LION’S DEN</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20000"/>
          </a:bodyPr>
          <a:lstStyle/>
          <a:p>
            <a:pPr>
              <a:lnSpc>
                <a:spcPct val="111000"/>
              </a:lnSpc>
              <a:spcBef>
                <a:spcPts val="400"/>
              </a:spcBef>
            </a:pPr>
            <a:r>
              <a:rPr lang="en-US" b="1" dirty="0">
                <a:solidFill>
                  <a:srgbClr val="663300"/>
                </a:solidFill>
              </a:rPr>
              <a:t>Daniel 6:1-2 </a:t>
            </a:r>
            <a:r>
              <a:rPr lang="en-US" dirty="0">
                <a:solidFill>
                  <a:srgbClr val="663300"/>
                </a:solidFill>
              </a:rPr>
              <a:t> It seemed good to Darius to appoint 120 satraps over the kingdom, that they would be in charge of the whole kingdom, and over them three commissioners (of whom Daniel was one), that these satraps might be </a:t>
            </a:r>
            <a:r>
              <a:rPr lang="en-US" spc="-150" dirty="0">
                <a:solidFill>
                  <a:srgbClr val="663300"/>
                </a:solidFill>
              </a:rPr>
              <a:t>accountable</a:t>
            </a:r>
            <a:r>
              <a:rPr lang="en-US" dirty="0">
                <a:solidFill>
                  <a:srgbClr val="663300"/>
                </a:solidFill>
              </a:rPr>
              <a:t> to them, </a:t>
            </a:r>
            <a:r>
              <a:rPr lang="en-US" spc="-150" dirty="0">
                <a:solidFill>
                  <a:srgbClr val="663300"/>
                </a:solidFill>
              </a:rPr>
              <a:t>and that </a:t>
            </a:r>
            <a:r>
              <a:rPr lang="en-US" dirty="0">
                <a:solidFill>
                  <a:srgbClr val="663300"/>
                </a:solidFill>
              </a:rPr>
              <a:t>the king might not suffer loss. </a:t>
            </a:r>
          </a:p>
          <a:p>
            <a:pPr>
              <a:lnSpc>
                <a:spcPct val="111000"/>
              </a:lnSpc>
              <a:spcBef>
                <a:spcPts val="400"/>
              </a:spcBef>
            </a:pPr>
            <a:r>
              <a:rPr lang="en-US" b="1" dirty="0">
                <a:solidFill>
                  <a:srgbClr val="663300"/>
                </a:solidFill>
              </a:rPr>
              <a:t>Daniel 6:5  </a:t>
            </a:r>
            <a:r>
              <a:rPr lang="en-US" dirty="0">
                <a:solidFill>
                  <a:srgbClr val="663300"/>
                </a:solidFill>
              </a:rPr>
              <a:t>Then these men said, "We will not find any ground of accusation against this Daniel unless we find </a:t>
            </a:r>
            <a:r>
              <a:rPr lang="en-US" i="1" dirty="0">
                <a:solidFill>
                  <a:srgbClr val="663300"/>
                </a:solidFill>
              </a:rPr>
              <a:t>it</a:t>
            </a:r>
            <a:r>
              <a:rPr lang="en-US" dirty="0">
                <a:solidFill>
                  <a:srgbClr val="663300"/>
                </a:solidFill>
              </a:rPr>
              <a:t> against him with regard to the law of his God." </a:t>
            </a:r>
          </a:p>
          <a:p>
            <a:pPr>
              <a:lnSpc>
                <a:spcPct val="111000"/>
              </a:lnSpc>
              <a:spcBef>
                <a:spcPts val="400"/>
              </a:spcBef>
            </a:pPr>
            <a:r>
              <a:rPr lang="en-US" b="1" dirty="0">
                <a:solidFill>
                  <a:srgbClr val="663300"/>
                </a:solidFill>
              </a:rPr>
              <a:t>Daniel 6:13-14 </a:t>
            </a:r>
            <a:r>
              <a:rPr lang="en-US" dirty="0">
                <a:solidFill>
                  <a:srgbClr val="663300"/>
                </a:solidFill>
              </a:rPr>
              <a:t> Then they answered and spoke before the king, "Daniel, who is one of the exiles from Judah, pays no attention to you, O king, or to the injunction which you signed, but keeps making his petition three times a day.” Then, as soon as the king heard this statement, he was deeply distressed </a:t>
            </a:r>
            <a:r>
              <a:rPr lang="en-US" spc="-150" dirty="0">
                <a:solidFill>
                  <a:srgbClr val="663300"/>
                </a:solidFill>
              </a:rPr>
              <a:t>and set </a:t>
            </a:r>
            <a:r>
              <a:rPr lang="en-US" i="1" spc="-150" dirty="0">
                <a:solidFill>
                  <a:srgbClr val="663300"/>
                </a:solidFill>
              </a:rPr>
              <a:t>his</a:t>
            </a:r>
            <a:r>
              <a:rPr lang="en-US" spc="-150" dirty="0">
                <a:solidFill>
                  <a:srgbClr val="663300"/>
                </a:solidFill>
              </a:rPr>
              <a:t> mind </a:t>
            </a:r>
            <a:r>
              <a:rPr lang="en-US" dirty="0">
                <a:solidFill>
                  <a:srgbClr val="663300"/>
                </a:solidFill>
              </a:rPr>
              <a:t>on delivering Daniel; and even </a:t>
            </a:r>
            <a:r>
              <a:rPr lang="en-US" spc="-150" dirty="0">
                <a:solidFill>
                  <a:srgbClr val="663300"/>
                </a:solidFill>
              </a:rPr>
              <a:t>until sunset </a:t>
            </a:r>
            <a:r>
              <a:rPr lang="en-US" dirty="0">
                <a:solidFill>
                  <a:srgbClr val="663300"/>
                </a:solidFill>
              </a:rPr>
              <a:t>he kept exerting himself to rescue him.</a:t>
            </a:r>
            <a:endParaRPr lang="en-US"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59642-A0C9-42C7-AE14-2902FFE6032B}"/>
              </a:ext>
            </a:extLst>
          </p:cNvPr>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8100000" scaled="1"/>
            <a:tileRect/>
          </a:gradFill>
        </p:spPr>
        <p:txBody>
          <a:bodyPr/>
          <a:lstStyle/>
          <a:p>
            <a:r>
              <a:rPr lang="en-US" dirty="0">
                <a:solidFill>
                  <a:srgbClr val="663300"/>
                </a:solidFill>
              </a:rPr>
              <a:t>INTRO TO DANIEL</a:t>
            </a:r>
          </a:p>
        </p:txBody>
      </p:sp>
      <p:sp>
        <p:nvSpPr>
          <p:cNvPr id="6" name="Content Placeholder 5">
            <a:extLst>
              <a:ext uri="{FF2B5EF4-FFF2-40B4-BE49-F238E27FC236}">
                <a16:creationId xmlns:a16="http://schemas.microsoft.com/office/drawing/2014/main" id="{4B09B767-7430-4585-AC69-4D3E4E9F8382}"/>
              </a:ext>
            </a:extLst>
          </p:cNvPr>
          <p:cNvSpPr>
            <a:spLocks noGrp="1"/>
          </p:cNvSpPr>
          <p:nvPr>
            <p:ph idx="1"/>
          </p:nvPr>
        </p:nvSpPr>
        <p:spPr>
          <a:xfrm>
            <a:off x="-1" y="1099929"/>
            <a:ext cx="9143999" cy="575806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t="100000"/>
            </a:path>
            <a:tileRect r="-100000" b="-100000"/>
          </a:gradFill>
        </p:spPr>
        <p:txBody>
          <a:bodyPr>
            <a:normAutofit lnSpcReduction="10000"/>
          </a:bodyPr>
          <a:lstStyle/>
          <a:p>
            <a:pPr>
              <a:lnSpc>
                <a:spcPct val="95000"/>
              </a:lnSpc>
              <a:spcBef>
                <a:spcPts val="600"/>
              </a:spcBef>
            </a:pPr>
            <a:r>
              <a:rPr lang="en-US" dirty="0">
                <a:solidFill>
                  <a:srgbClr val="663300"/>
                </a:solidFill>
              </a:rPr>
              <a:t>The book of Daniel isn’t in chronological order; the chapter order is 1-4, 7-8, 5-6, 9-12</a:t>
            </a:r>
          </a:p>
          <a:p>
            <a:pPr>
              <a:lnSpc>
                <a:spcPct val="95000"/>
              </a:lnSpc>
              <a:spcBef>
                <a:spcPts val="600"/>
              </a:spcBef>
            </a:pPr>
            <a:r>
              <a:rPr lang="en-US" dirty="0">
                <a:solidFill>
                  <a:srgbClr val="663300"/>
                </a:solidFill>
              </a:rPr>
              <a:t>The book is written in two languages:</a:t>
            </a:r>
          </a:p>
          <a:p>
            <a:pPr>
              <a:lnSpc>
                <a:spcPct val="95000"/>
              </a:lnSpc>
              <a:spcBef>
                <a:spcPts val="600"/>
              </a:spcBef>
              <a:buNone/>
            </a:pPr>
            <a:r>
              <a:rPr lang="en-US" dirty="0">
                <a:solidFill>
                  <a:srgbClr val="663300"/>
                </a:solidFill>
              </a:rPr>
              <a:t>   1-2:3 is written in Hebrew</a:t>
            </a:r>
          </a:p>
          <a:p>
            <a:pPr>
              <a:lnSpc>
                <a:spcPct val="95000"/>
              </a:lnSpc>
              <a:spcBef>
                <a:spcPts val="600"/>
              </a:spcBef>
              <a:buNone/>
            </a:pPr>
            <a:r>
              <a:rPr lang="en-US" dirty="0">
                <a:solidFill>
                  <a:srgbClr val="663300"/>
                </a:solidFill>
              </a:rPr>
              <a:t>   2:4 – 7 is in Aramaic</a:t>
            </a:r>
          </a:p>
          <a:p>
            <a:pPr>
              <a:lnSpc>
                <a:spcPct val="95000"/>
              </a:lnSpc>
              <a:spcBef>
                <a:spcPts val="600"/>
              </a:spcBef>
              <a:buNone/>
            </a:pPr>
            <a:r>
              <a:rPr lang="en-US" dirty="0">
                <a:solidFill>
                  <a:srgbClr val="663300"/>
                </a:solidFill>
              </a:rPr>
              <a:t>   8-12 is in Hebrew</a:t>
            </a:r>
          </a:p>
          <a:p>
            <a:pPr>
              <a:lnSpc>
                <a:spcPct val="95000"/>
              </a:lnSpc>
              <a:spcBef>
                <a:spcPts val="600"/>
              </a:spcBef>
            </a:pPr>
            <a:r>
              <a:rPr lang="en-US" dirty="0">
                <a:solidFill>
                  <a:srgbClr val="663300"/>
                </a:solidFill>
              </a:rPr>
              <a:t>Generally, the Hebrew verses pertain to Israel and the Aramaic verses pertain to the Gentiles</a:t>
            </a:r>
          </a:p>
          <a:p>
            <a:pPr>
              <a:lnSpc>
                <a:spcPct val="95000"/>
              </a:lnSpc>
              <a:spcBef>
                <a:spcPts val="600"/>
              </a:spcBef>
            </a:pPr>
            <a:r>
              <a:rPr lang="en-US" b="1" dirty="0">
                <a:solidFill>
                  <a:srgbClr val="663300"/>
                </a:solidFill>
              </a:rPr>
              <a:t>Daniel 7:1 </a:t>
            </a:r>
            <a:r>
              <a:rPr lang="en-US" dirty="0">
                <a:solidFill>
                  <a:srgbClr val="663300"/>
                </a:solidFill>
              </a:rPr>
              <a:t> In the first year of Belshazzar king of Babylon Daniel saw a dream and visions in his mind </a:t>
            </a:r>
            <a:r>
              <a:rPr lang="en-US" i="1" dirty="0">
                <a:solidFill>
                  <a:srgbClr val="663300"/>
                </a:solidFill>
              </a:rPr>
              <a:t>as he lay</a:t>
            </a:r>
            <a:r>
              <a:rPr lang="en-US" dirty="0">
                <a:solidFill>
                  <a:srgbClr val="663300"/>
                </a:solidFill>
              </a:rPr>
              <a:t> on his bed; then he wrote the dream down </a:t>
            </a:r>
            <a:r>
              <a:rPr lang="en-US" i="1" dirty="0">
                <a:solidFill>
                  <a:srgbClr val="663300"/>
                </a:solidFill>
              </a:rPr>
              <a:t>and</a:t>
            </a:r>
            <a:r>
              <a:rPr lang="en-US" dirty="0">
                <a:solidFill>
                  <a:srgbClr val="663300"/>
                </a:solidFill>
              </a:rPr>
              <a:t> related the </a:t>
            </a:r>
            <a:r>
              <a:rPr lang="en-US" i="1" dirty="0">
                <a:solidFill>
                  <a:srgbClr val="663300"/>
                </a:solidFill>
              </a:rPr>
              <a:t>following</a:t>
            </a:r>
            <a:r>
              <a:rPr lang="en-US" dirty="0">
                <a:solidFill>
                  <a:srgbClr val="663300"/>
                </a:solidFill>
              </a:rPr>
              <a:t> summary of it. </a:t>
            </a:r>
          </a:p>
          <a:p>
            <a:pPr>
              <a:lnSpc>
                <a:spcPct val="95000"/>
              </a:lnSpc>
              <a:spcBef>
                <a:spcPts val="600"/>
              </a:spcBef>
            </a:pPr>
            <a:r>
              <a:rPr lang="en-US" dirty="0">
                <a:solidFill>
                  <a:srgbClr val="663300"/>
                </a:solidFill>
              </a:rPr>
              <a:t>Belshazzar was the son and co-regent of Nabonidus</a:t>
            </a:r>
            <a:br>
              <a:rPr lang="en-US" dirty="0">
                <a:solidFill>
                  <a:srgbClr val="663300"/>
                </a:solidFill>
              </a:rPr>
            </a:br>
            <a:endParaRPr lang="en-US" b="1" dirty="0">
              <a:solidFill>
                <a:srgbClr val="663300"/>
              </a:solidFill>
            </a:endParaRPr>
          </a:p>
        </p:txBody>
      </p:sp>
    </p:spTree>
    <p:extLst>
      <p:ext uri="{BB962C8B-B14F-4D97-AF65-F5344CB8AC3E}">
        <p14:creationId xmlns:p14="http://schemas.microsoft.com/office/powerpoint/2010/main" val="393475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ABOUT NABONIDUS</a:t>
            </a:r>
          </a:p>
        </p:txBody>
      </p:sp>
      <p:sp>
        <p:nvSpPr>
          <p:cNvPr id="3" name="Content Placeholder 2"/>
          <p:cNvSpPr>
            <a:spLocks noGrp="1"/>
          </p:cNvSpPr>
          <p:nvPr>
            <p:ph idx="1"/>
          </p:nvPr>
        </p:nvSpPr>
        <p:spPr>
          <a:xfrm>
            <a:off x="-1" y="914400"/>
            <a:ext cx="9143999" cy="594359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nSpc>
                <a:spcPct val="90000"/>
              </a:lnSpc>
              <a:spcBef>
                <a:spcPts val="400"/>
              </a:spcBef>
            </a:pPr>
            <a:r>
              <a:rPr lang="en-US" dirty="0">
                <a:solidFill>
                  <a:srgbClr val="663300"/>
                </a:solidFill>
              </a:rPr>
              <a:t>Nabonidus was the king of Babylon from 556 – 539 BC</a:t>
            </a:r>
          </a:p>
          <a:p>
            <a:pPr>
              <a:lnSpc>
                <a:spcPct val="90000"/>
              </a:lnSpc>
              <a:spcBef>
                <a:spcPts val="400"/>
              </a:spcBef>
            </a:pPr>
            <a:r>
              <a:rPr lang="en-US" dirty="0">
                <a:solidFill>
                  <a:srgbClr val="663300"/>
                </a:solidFill>
              </a:rPr>
              <a:t>He was at odds with the priests of the god considered to be the chief god, </a:t>
            </a:r>
            <a:r>
              <a:rPr lang="en-US" dirty="0" err="1">
                <a:solidFill>
                  <a:srgbClr val="663300"/>
                </a:solidFill>
              </a:rPr>
              <a:t>Marduk</a:t>
            </a:r>
            <a:r>
              <a:rPr lang="en-US" dirty="0">
                <a:solidFill>
                  <a:srgbClr val="663300"/>
                </a:solidFill>
              </a:rPr>
              <a:t> (Bel, or </a:t>
            </a:r>
            <a:r>
              <a:rPr lang="en-US" dirty="0" err="1">
                <a:solidFill>
                  <a:srgbClr val="663300"/>
                </a:solidFill>
              </a:rPr>
              <a:t>Ba’al</a:t>
            </a:r>
            <a:r>
              <a:rPr lang="en-US" dirty="0">
                <a:solidFill>
                  <a:srgbClr val="663300"/>
                </a:solidFill>
              </a:rPr>
              <a:t>)</a:t>
            </a:r>
          </a:p>
          <a:p>
            <a:pPr>
              <a:lnSpc>
                <a:spcPct val="90000"/>
              </a:lnSpc>
              <a:spcBef>
                <a:spcPts val="400"/>
              </a:spcBef>
            </a:pPr>
            <a:r>
              <a:rPr lang="en-US" dirty="0">
                <a:solidFill>
                  <a:srgbClr val="663300"/>
                </a:solidFill>
              </a:rPr>
              <a:t>Nabonidus favored the moon god, Sin, instead</a:t>
            </a:r>
          </a:p>
          <a:p>
            <a:pPr>
              <a:lnSpc>
                <a:spcPct val="90000"/>
              </a:lnSpc>
              <a:spcBef>
                <a:spcPts val="400"/>
              </a:spcBef>
            </a:pPr>
            <a:r>
              <a:rPr lang="en-US" dirty="0">
                <a:solidFill>
                  <a:srgbClr val="663300"/>
                </a:solidFill>
              </a:rPr>
              <a:t>Nabonidus made his mother the chief priestess of the temple of Sin in Harran</a:t>
            </a:r>
          </a:p>
          <a:p>
            <a:pPr>
              <a:lnSpc>
                <a:spcPct val="90000"/>
              </a:lnSpc>
              <a:spcBef>
                <a:spcPts val="400"/>
              </a:spcBef>
            </a:pPr>
            <a:r>
              <a:rPr lang="en-US" dirty="0">
                <a:solidFill>
                  <a:srgbClr val="663300"/>
                </a:solidFill>
              </a:rPr>
              <a:t>After campaigning in Syria and Saudi Arabia, he lived in </a:t>
            </a:r>
            <a:r>
              <a:rPr lang="en-US" dirty="0" err="1">
                <a:solidFill>
                  <a:srgbClr val="663300"/>
                </a:solidFill>
              </a:rPr>
              <a:t>Saudia</a:t>
            </a:r>
            <a:r>
              <a:rPr lang="en-US" dirty="0">
                <a:solidFill>
                  <a:srgbClr val="663300"/>
                </a:solidFill>
              </a:rPr>
              <a:t> Arabia for 10 years, bringing the worship of Sin with him</a:t>
            </a:r>
          </a:p>
          <a:p>
            <a:pPr marL="0" indent="0">
              <a:spcBef>
                <a:spcPts val="0"/>
              </a:spcBef>
              <a:buNone/>
            </a:pPr>
            <a:r>
              <a:rPr lang="en-US" dirty="0">
                <a:solidFill>
                  <a:srgbClr val="663300"/>
                </a:solidFill>
              </a:rPr>
              <a:t>                                           </a:t>
            </a:r>
            <a:r>
              <a:rPr lang="en-US" sz="2800" dirty="0">
                <a:solidFill>
                  <a:srgbClr val="663300"/>
                </a:solidFill>
                <a:latin typeface="Tahoma" pitchFamily="34" charset="0"/>
                <a:ea typeface="Tahoma" pitchFamily="34" charset="0"/>
                <a:cs typeface="Tahoma" pitchFamily="34" charset="0"/>
              </a:rPr>
              <a:t>Relief of Nabonidus with</a:t>
            </a:r>
          </a:p>
          <a:p>
            <a:pPr marL="0" indent="0">
              <a:spcBef>
                <a:spcPts val="0"/>
              </a:spcBef>
              <a:buNone/>
            </a:pPr>
            <a:r>
              <a:rPr lang="en-US" dirty="0">
                <a:solidFill>
                  <a:srgbClr val="663300"/>
                </a:solidFill>
              </a:rPr>
              <a:t>                                     </a:t>
            </a:r>
            <a:r>
              <a:rPr lang="en-US" sz="2800" dirty="0">
                <a:solidFill>
                  <a:srgbClr val="663300"/>
                </a:solidFill>
                <a:latin typeface="Tahoma" pitchFamily="34" charset="0"/>
                <a:ea typeface="Tahoma" pitchFamily="34" charset="0"/>
                <a:cs typeface="Tahoma" pitchFamily="34" charset="0"/>
              </a:rPr>
              <a:t>      the symbol of the moon</a:t>
            </a:r>
          </a:p>
          <a:p>
            <a:pPr marL="0" indent="0">
              <a:spcBef>
                <a:spcPts val="0"/>
              </a:spcBef>
              <a:buNone/>
            </a:pPr>
            <a:r>
              <a:rPr lang="en-US" dirty="0">
                <a:solidFill>
                  <a:srgbClr val="663300"/>
                </a:solidFill>
              </a:rPr>
              <a:t>                                          </a:t>
            </a:r>
            <a:r>
              <a:rPr lang="en-US" sz="2800" dirty="0">
                <a:solidFill>
                  <a:srgbClr val="663300"/>
                </a:solidFill>
                <a:latin typeface="Tahoma" pitchFamily="34" charset="0"/>
                <a:ea typeface="Tahoma" pitchFamily="34" charset="0"/>
                <a:cs typeface="Tahoma" pitchFamily="34" charset="0"/>
              </a:rPr>
              <a:t> god, Sin: the crescent  </a:t>
            </a:r>
          </a:p>
          <a:p>
            <a:pPr marL="0" indent="0">
              <a:spcBef>
                <a:spcPts val="0"/>
              </a:spcBef>
              <a:buNone/>
            </a:pPr>
            <a:r>
              <a:rPr lang="en-US" dirty="0">
                <a:solidFill>
                  <a:srgbClr val="663300"/>
                </a:solidFill>
              </a:rPr>
              <a:t>                               </a:t>
            </a:r>
            <a:r>
              <a:rPr lang="en-US" sz="2800" dirty="0">
                <a:solidFill>
                  <a:srgbClr val="663300"/>
                </a:solidFill>
                <a:latin typeface="Tahoma" pitchFamily="34" charset="0"/>
                <a:ea typeface="Tahoma" pitchFamily="34" charset="0"/>
                <a:cs typeface="Tahoma" pitchFamily="34" charset="0"/>
              </a:rPr>
              <a:t>            moon and star</a:t>
            </a:r>
          </a:p>
          <a:p>
            <a:pPr marL="0" indent="0">
              <a:buNone/>
            </a:pPr>
            <a:endParaRPr lang="en-US" dirty="0">
              <a:solidFill>
                <a:srgbClr val="663300"/>
              </a:solidFill>
            </a:endParaRPr>
          </a:p>
        </p:txBody>
      </p:sp>
      <p:pic>
        <p:nvPicPr>
          <p:cNvPr id="5" name="Picture 3">
            <a:extLst>
              <a:ext uri="{FF2B5EF4-FFF2-40B4-BE49-F238E27FC236}">
                <a16:creationId xmlns:a16="http://schemas.microsoft.com/office/drawing/2014/main" id="{F697AC63-A9C0-42A1-9091-0DDB7330887B}"/>
              </a:ext>
            </a:extLst>
          </p:cNvPr>
          <p:cNvPicPr>
            <a:picLocks noChangeAspect="1" noChangeArrowheads="1"/>
          </p:cNvPicPr>
          <p:nvPr/>
        </p:nvPicPr>
        <p:blipFill>
          <a:blip r:embed="rId2" cstate="print"/>
          <a:srcRect/>
          <a:stretch>
            <a:fillRect/>
          </a:stretch>
        </p:blipFill>
        <p:spPr bwMode="auto">
          <a:xfrm>
            <a:off x="1828800" y="4343400"/>
            <a:ext cx="2712509" cy="2514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r>
              <a:rPr lang="en-US" dirty="0">
                <a:solidFill>
                  <a:srgbClr val="663300"/>
                </a:solidFill>
              </a:rPr>
              <a:t>REPRESENTATION OF SIN</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marL="0" indent="0">
              <a:buNone/>
            </a:pPr>
            <a:r>
              <a:rPr lang="en-US" dirty="0">
                <a:latin typeface="Tahoma" pitchFamily="34" charset="0"/>
                <a:ea typeface="Tahoma" pitchFamily="34" charset="0"/>
                <a:cs typeface="Tahoma" pitchFamily="34" charset="0"/>
              </a:rPr>
              <a:t>                                           </a:t>
            </a:r>
          </a:p>
          <a:p>
            <a:pPr>
              <a:spcBef>
                <a:spcPts val="0"/>
              </a:spcBef>
            </a:pPr>
            <a:r>
              <a:rPr lang="en-US" sz="3200" dirty="0"/>
              <a:t>                                   </a:t>
            </a:r>
            <a:r>
              <a:rPr lang="en-US" sz="3200" dirty="0">
                <a:solidFill>
                  <a:srgbClr val="663300"/>
                </a:solidFill>
                <a:latin typeface="Tahoma" pitchFamily="34" charset="0"/>
                <a:ea typeface="Tahoma" pitchFamily="34" charset="0"/>
                <a:cs typeface="Tahoma" pitchFamily="34" charset="0"/>
              </a:rPr>
              <a:t>The Israelites, when             </a:t>
            </a:r>
          </a:p>
          <a:p>
            <a:pPr>
              <a:spcBef>
                <a:spcPts val="0"/>
              </a:spcBef>
            </a:pPr>
            <a:r>
              <a:rPr lang="en-US" sz="3200" dirty="0">
                <a:solidFill>
                  <a:srgbClr val="663300"/>
                </a:solidFill>
              </a:rPr>
              <a:t>                                  </a:t>
            </a:r>
            <a:r>
              <a:rPr lang="en-US" sz="3200" dirty="0">
                <a:solidFill>
                  <a:srgbClr val="663300"/>
                </a:solidFill>
                <a:latin typeface="Tahoma" pitchFamily="34" charset="0"/>
                <a:ea typeface="Tahoma" pitchFamily="34" charset="0"/>
                <a:cs typeface="Tahoma" pitchFamily="34" charset="0"/>
              </a:rPr>
              <a:t> Moses came down from</a:t>
            </a:r>
          </a:p>
          <a:p>
            <a:pPr>
              <a:spcBef>
                <a:spcPts val="0"/>
              </a:spcBef>
            </a:pPr>
            <a:r>
              <a:rPr lang="en-US" sz="3200" dirty="0">
                <a:solidFill>
                  <a:srgbClr val="663300"/>
                </a:solidFill>
              </a:rPr>
              <a:t>                                   </a:t>
            </a:r>
            <a:r>
              <a:rPr lang="en-US" sz="3200" dirty="0">
                <a:solidFill>
                  <a:srgbClr val="663300"/>
                </a:solidFill>
                <a:latin typeface="Tahoma" pitchFamily="34" charset="0"/>
                <a:ea typeface="Tahoma" pitchFamily="34" charset="0"/>
                <a:cs typeface="Tahoma" pitchFamily="34" charset="0"/>
              </a:rPr>
              <a:t>Sinai, worshiped the</a:t>
            </a:r>
          </a:p>
          <a:p>
            <a:pPr>
              <a:spcBef>
                <a:spcPts val="0"/>
              </a:spcBef>
            </a:pPr>
            <a:r>
              <a:rPr lang="en-US" sz="3200" dirty="0">
                <a:solidFill>
                  <a:srgbClr val="663300"/>
                </a:solidFill>
              </a:rPr>
              <a:t>                                  </a:t>
            </a:r>
            <a:r>
              <a:rPr lang="en-US" sz="3200" dirty="0">
                <a:solidFill>
                  <a:srgbClr val="663300"/>
                </a:solidFill>
                <a:latin typeface="Tahoma" pitchFamily="34" charset="0"/>
                <a:ea typeface="Tahoma" pitchFamily="34" charset="0"/>
                <a:cs typeface="Tahoma" pitchFamily="34" charset="0"/>
              </a:rPr>
              <a:t> god of the area where</a:t>
            </a:r>
          </a:p>
          <a:p>
            <a:pPr>
              <a:spcBef>
                <a:spcPts val="0"/>
              </a:spcBef>
            </a:pPr>
            <a:r>
              <a:rPr lang="en-US" sz="3200" dirty="0">
                <a:solidFill>
                  <a:srgbClr val="663300"/>
                </a:solidFill>
              </a:rPr>
              <a:t>                                  </a:t>
            </a:r>
            <a:r>
              <a:rPr lang="en-US" sz="3200" dirty="0">
                <a:solidFill>
                  <a:srgbClr val="663300"/>
                </a:solidFill>
                <a:latin typeface="Tahoma" pitchFamily="34" charset="0"/>
                <a:ea typeface="Tahoma" pitchFamily="34" charset="0"/>
                <a:cs typeface="Tahoma" pitchFamily="34" charset="0"/>
              </a:rPr>
              <a:t> they were: Sin, the</a:t>
            </a:r>
          </a:p>
          <a:p>
            <a:pPr>
              <a:spcBef>
                <a:spcPts val="0"/>
              </a:spcBef>
            </a:pPr>
            <a:r>
              <a:rPr lang="en-US" sz="3200" dirty="0">
                <a:solidFill>
                  <a:srgbClr val="663300"/>
                </a:solidFill>
              </a:rPr>
              <a:t>                                  </a:t>
            </a:r>
            <a:r>
              <a:rPr lang="en-US" sz="3200" dirty="0">
                <a:solidFill>
                  <a:srgbClr val="663300"/>
                </a:solidFill>
                <a:latin typeface="Tahoma" pitchFamily="34" charset="0"/>
                <a:ea typeface="Tahoma" pitchFamily="34" charset="0"/>
                <a:cs typeface="Tahoma" pitchFamily="34" charset="0"/>
              </a:rPr>
              <a:t> moon god</a:t>
            </a:r>
          </a:p>
          <a:p>
            <a:pPr marL="0" indent="0">
              <a:buNone/>
            </a:pPr>
            <a:endParaRPr lang="en-US" sz="3200" dirty="0">
              <a:latin typeface="Tahoma" pitchFamily="34" charset="0"/>
              <a:ea typeface="Tahoma" pitchFamily="34" charset="0"/>
              <a:cs typeface="Tahoma" pitchFamily="34" charset="0"/>
            </a:endParaRPr>
          </a:p>
        </p:txBody>
      </p:sp>
      <p:pic>
        <p:nvPicPr>
          <p:cNvPr id="4" name="Picture 2">
            <a:extLst>
              <a:ext uri="{FF2B5EF4-FFF2-40B4-BE49-F238E27FC236}">
                <a16:creationId xmlns:a16="http://schemas.microsoft.com/office/drawing/2014/main" id="{BCD22EFA-CEE4-4CD1-8C5F-A5D70E7BF67B}"/>
              </a:ext>
            </a:extLst>
          </p:cNvPr>
          <p:cNvPicPr>
            <a:picLocks noChangeAspect="1" noChangeArrowheads="1"/>
          </p:cNvPicPr>
          <p:nvPr/>
        </p:nvPicPr>
        <p:blipFill>
          <a:blip r:embed="rId2" cstate="print"/>
          <a:srcRect/>
          <a:stretch>
            <a:fillRect/>
          </a:stretch>
        </p:blipFill>
        <p:spPr bwMode="auto">
          <a:xfrm>
            <a:off x="-3" y="1371600"/>
            <a:ext cx="4586454" cy="4779882"/>
          </a:xfrm>
          <a:prstGeom prst="rect">
            <a:avLst/>
          </a:prstGeom>
          <a:noFill/>
          <a:ln w="9525">
            <a:noFill/>
            <a:miter lim="800000"/>
            <a:headEnd/>
            <a:tailEnd/>
          </a:ln>
        </p:spPr>
      </p:pic>
      <p:pic>
        <p:nvPicPr>
          <p:cNvPr id="6" name="Picture 4">
            <a:extLst>
              <a:ext uri="{FF2B5EF4-FFF2-40B4-BE49-F238E27FC236}">
                <a16:creationId xmlns:a16="http://schemas.microsoft.com/office/drawing/2014/main" id="{314B8FB0-453A-44F6-AB09-5C5BA9E0BFA3}"/>
              </a:ext>
            </a:extLst>
          </p:cNvPr>
          <p:cNvPicPr>
            <a:picLocks noChangeAspect="1" noChangeArrowheads="1"/>
          </p:cNvPicPr>
          <p:nvPr/>
        </p:nvPicPr>
        <p:blipFill>
          <a:blip r:embed="rId3" cstate="print"/>
          <a:srcRect/>
          <a:stretch>
            <a:fillRect/>
          </a:stretch>
        </p:blipFill>
        <p:spPr bwMode="auto">
          <a:xfrm>
            <a:off x="4571998" y="4130758"/>
            <a:ext cx="4541855" cy="219054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DANIEL’S VISION</a:t>
            </a:r>
          </a:p>
        </p:txBody>
      </p:sp>
      <p:sp>
        <p:nvSpPr>
          <p:cNvPr id="3" name="Content Placeholder 2"/>
          <p:cNvSpPr>
            <a:spLocks noGrp="1"/>
          </p:cNvSpPr>
          <p:nvPr>
            <p:ph idx="1"/>
          </p:nvPr>
        </p:nvSpPr>
        <p:spPr>
          <a:xfrm>
            <a:off x="-1" y="993914"/>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spcBef>
                <a:spcPts val="0"/>
              </a:spcBef>
            </a:pPr>
            <a:r>
              <a:rPr lang="en-US" b="1" dirty="0">
                <a:solidFill>
                  <a:srgbClr val="663300"/>
                </a:solidFill>
              </a:rPr>
              <a:t>Daniel 7:2-5 </a:t>
            </a:r>
            <a:r>
              <a:rPr lang="en-US" dirty="0">
                <a:solidFill>
                  <a:srgbClr val="663300"/>
                </a:solidFill>
              </a:rPr>
              <a:t> Daniel said, "I was looking in my vision by night, and behold, the four winds of heaven were stirring up the great sea. And four great beasts were coming up from the sea, different from one another. The first </a:t>
            </a:r>
            <a:r>
              <a:rPr lang="en-US" i="1" dirty="0">
                <a:solidFill>
                  <a:srgbClr val="663300"/>
                </a:solidFill>
              </a:rPr>
              <a:t>was</a:t>
            </a:r>
            <a:r>
              <a:rPr lang="en-US" dirty="0">
                <a:solidFill>
                  <a:srgbClr val="663300"/>
                </a:solidFill>
              </a:rPr>
              <a:t> like a lion and had </a:t>
            </a:r>
            <a:r>
              <a:rPr lang="en-US" i="1" dirty="0">
                <a:solidFill>
                  <a:srgbClr val="663300"/>
                </a:solidFill>
              </a:rPr>
              <a:t>the</a:t>
            </a:r>
            <a:r>
              <a:rPr lang="en-US" dirty="0">
                <a:solidFill>
                  <a:srgbClr val="663300"/>
                </a:solidFill>
              </a:rPr>
              <a:t> wings of an eagle. I kept looking until its wings were plucked, and it was lifted up from the ground and made to stand on two feet like a man; a human mind also was given to it. And behold, another beast, a second one, resembling a bear. And it was raised up on one</a:t>
            </a:r>
          </a:p>
          <a:p>
            <a:pPr marL="0" indent="0">
              <a:spcBef>
                <a:spcPts val="0"/>
              </a:spcBef>
              <a:buNone/>
            </a:pPr>
            <a:r>
              <a:rPr lang="en-US" dirty="0">
                <a:solidFill>
                  <a:srgbClr val="663300"/>
                </a:solidFill>
              </a:rPr>
              <a:t>  side, and three ribs </a:t>
            </a:r>
            <a:r>
              <a:rPr lang="en-US" i="1" dirty="0">
                <a:solidFill>
                  <a:srgbClr val="663300"/>
                </a:solidFill>
              </a:rPr>
              <a:t>were</a:t>
            </a:r>
            <a:r>
              <a:rPr lang="en-US" dirty="0">
                <a:solidFill>
                  <a:srgbClr val="663300"/>
                </a:solidFill>
              </a:rPr>
              <a:t> in its</a:t>
            </a:r>
          </a:p>
          <a:p>
            <a:pPr marL="0" indent="0">
              <a:spcBef>
                <a:spcPts val="0"/>
              </a:spcBef>
              <a:buNone/>
            </a:pPr>
            <a:r>
              <a:rPr lang="en-US" dirty="0">
                <a:solidFill>
                  <a:srgbClr val="663300"/>
                </a:solidFill>
              </a:rPr>
              <a:t>  mouth between its teeth; and </a:t>
            </a:r>
          </a:p>
          <a:p>
            <a:pPr marL="0" indent="0">
              <a:spcBef>
                <a:spcPts val="0"/>
              </a:spcBef>
              <a:buNone/>
            </a:pPr>
            <a:r>
              <a:rPr lang="en-US" dirty="0">
                <a:solidFill>
                  <a:srgbClr val="663300"/>
                </a:solidFill>
              </a:rPr>
              <a:t>  thus they said to it, 'Arise, devour</a:t>
            </a:r>
          </a:p>
          <a:p>
            <a:pPr marL="0" indent="0">
              <a:spcBef>
                <a:spcPts val="0"/>
              </a:spcBef>
              <a:buNone/>
            </a:pPr>
            <a:r>
              <a:rPr lang="en-US" dirty="0">
                <a:solidFill>
                  <a:srgbClr val="663300"/>
                </a:solidFill>
              </a:rPr>
              <a:t>  much meat!' </a:t>
            </a:r>
          </a:p>
          <a:p>
            <a:endParaRPr lang="en-US" dirty="0">
              <a:solidFill>
                <a:schemeClr val="accent3">
                  <a:lumMod val="50000"/>
                </a:schemeClr>
              </a:solidFill>
            </a:endParaRPr>
          </a:p>
        </p:txBody>
      </p:sp>
      <p:pic>
        <p:nvPicPr>
          <p:cNvPr id="5" name="Picture 5">
            <a:extLst>
              <a:ext uri="{FF2B5EF4-FFF2-40B4-BE49-F238E27FC236}">
                <a16:creationId xmlns:a16="http://schemas.microsoft.com/office/drawing/2014/main" id="{A56B8496-F3DD-4961-A88B-CB6B85CBB014}"/>
              </a:ext>
            </a:extLst>
          </p:cNvPr>
          <p:cNvPicPr>
            <a:picLocks noChangeAspect="1" noChangeArrowheads="1"/>
          </p:cNvPicPr>
          <p:nvPr/>
        </p:nvPicPr>
        <p:blipFill>
          <a:blip r:embed="rId2" cstate="print"/>
          <a:srcRect/>
          <a:stretch>
            <a:fillRect/>
          </a:stretch>
        </p:blipFill>
        <p:spPr bwMode="auto">
          <a:xfrm>
            <a:off x="5645427" y="4515141"/>
            <a:ext cx="3534842" cy="23428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17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DANIEL’S VISION (2)</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lnSpc>
                <a:spcPct val="90000"/>
              </a:lnSpc>
              <a:spcBef>
                <a:spcPts val="0"/>
              </a:spcBef>
            </a:pPr>
            <a:r>
              <a:rPr lang="en-US" dirty="0">
                <a:solidFill>
                  <a:srgbClr val="663300"/>
                </a:solidFill>
              </a:rPr>
              <a:t>The rise of </a:t>
            </a:r>
            <a:r>
              <a:rPr lang="en-US" dirty="0" err="1">
                <a:solidFill>
                  <a:srgbClr val="663300"/>
                </a:solidFill>
              </a:rPr>
              <a:t>Medo</a:t>
            </a:r>
            <a:r>
              <a:rPr lang="en-US" dirty="0">
                <a:solidFill>
                  <a:srgbClr val="663300"/>
                </a:solidFill>
              </a:rPr>
              <a:t>-Persian empire under Cyrus: the bear</a:t>
            </a:r>
          </a:p>
          <a:p>
            <a:pPr>
              <a:lnSpc>
                <a:spcPct val="90000"/>
              </a:lnSpc>
              <a:spcBef>
                <a:spcPts val="0"/>
              </a:spcBef>
            </a:pPr>
            <a:r>
              <a:rPr lang="en-US" dirty="0">
                <a:solidFill>
                  <a:srgbClr val="663300"/>
                </a:solidFill>
              </a:rPr>
              <a:t>Nabonidus had been back in Babylon for only a short time when it was conquered, without a fight</a:t>
            </a:r>
          </a:p>
          <a:p>
            <a:pPr>
              <a:lnSpc>
                <a:spcPct val="90000"/>
              </a:lnSpc>
              <a:spcBef>
                <a:spcPts val="0"/>
              </a:spcBef>
            </a:pPr>
            <a:r>
              <a:rPr lang="en-US" b="1" dirty="0">
                <a:solidFill>
                  <a:srgbClr val="663300"/>
                </a:solidFill>
              </a:rPr>
              <a:t>Isaiah 44:28 </a:t>
            </a:r>
            <a:r>
              <a:rPr lang="en-US" dirty="0">
                <a:solidFill>
                  <a:srgbClr val="663300"/>
                </a:solidFill>
              </a:rPr>
              <a:t> "</a:t>
            </a:r>
            <a:r>
              <a:rPr lang="en-US" i="1" dirty="0">
                <a:solidFill>
                  <a:srgbClr val="663300"/>
                </a:solidFill>
              </a:rPr>
              <a:t>It is I</a:t>
            </a:r>
            <a:r>
              <a:rPr lang="en-US" dirty="0">
                <a:solidFill>
                  <a:srgbClr val="663300"/>
                </a:solidFill>
              </a:rPr>
              <a:t> who says of Cyrus, '</a:t>
            </a:r>
            <a:r>
              <a:rPr lang="en-US" i="1" dirty="0">
                <a:solidFill>
                  <a:srgbClr val="663300"/>
                </a:solidFill>
              </a:rPr>
              <a:t>He is</a:t>
            </a:r>
            <a:r>
              <a:rPr lang="en-US" dirty="0">
                <a:solidFill>
                  <a:srgbClr val="663300"/>
                </a:solidFill>
              </a:rPr>
              <a:t> My shepherd! And he will perform all My desire.' And he declares of Jerusalem, 'She will be built,' And of the temple, 'Your foundation will be laid.'"  (725 BC)</a:t>
            </a:r>
          </a:p>
          <a:p>
            <a:pPr>
              <a:lnSpc>
                <a:spcPct val="90000"/>
              </a:lnSpc>
              <a:spcBef>
                <a:spcPts val="0"/>
              </a:spcBef>
            </a:pPr>
            <a:r>
              <a:rPr lang="en-US" b="1" dirty="0">
                <a:solidFill>
                  <a:srgbClr val="663300"/>
                </a:solidFill>
              </a:rPr>
              <a:t>Isaiah 45:1 </a:t>
            </a:r>
            <a:r>
              <a:rPr lang="en-US" dirty="0">
                <a:solidFill>
                  <a:srgbClr val="663300"/>
                </a:solidFill>
              </a:rPr>
              <a:t> Thus says the </a:t>
            </a:r>
            <a:r>
              <a:rPr lang="en-US" cap="small" dirty="0">
                <a:solidFill>
                  <a:srgbClr val="663300"/>
                </a:solidFill>
              </a:rPr>
              <a:t>LORD</a:t>
            </a:r>
            <a:r>
              <a:rPr lang="en-US" dirty="0">
                <a:solidFill>
                  <a:srgbClr val="663300"/>
                </a:solidFill>
              </a:rPr>
              <a:t> to Cyrus His anointed, Whom I have taken by the right hand, To subdue nations before him And to loose the loins of kings; To open doors before him so that gates will not be shut </a:t>
            </a:r>
            <a:br>
              <a:rPr lang="en-US" dirty="0">
                <a:solidFill>
                  <a:srgbClr val="663300"/>
                </a:solidFill>
              </a:rPr>
            </a:br>
            <a:r>
              <a:rPr lang="en-US" b="1" dirty="0">
                <a:solidFill>
                  <a:srgbClr val="663300"/>
                </a:solidFill>
              </a:rPr>
              <a:t>Isaiah 45:4 </a:t>
            </a:r>
            <a:r>
              <a:rPr lang="en-US" dirty="0">
                <a:solidFill>
                  <a:srgbClr val="663300"/>
                </a:solidFill>
              </a:rPr>
              <a:t>“For the sake of Jacob My servant, And Israel My chosen </a:t>
            </a:r>
            <a:r>
              <a:rPr lang="en-US" i="1" dirty="0">
                <a:solidFill>
                  <a:srgbClr val="663300"/>
                </a:solidFill>
              </a:rPr>
              <a:t>one,</a:t>
            </a:r>
            <a:r>
              <a:rPr lang="en-US" dirty="0">
                <a:solidFill>
                  <a:srgbClr val="663300"/>
                </a:solidFill>
              </a:rPr>
              <a:t> I have also called you by your name; I have given you a title of honor, though you have not known Me.”</a:t>
            </a:r>
          </a:p>
          <a:p>
            <a:pPr>
              <a:buFont typeface="Wingdings" panose="05000000000000000000" pitchFamily="2" charset="2"/>
              <a:buChar char="Ø"/>
            </a:pPr>
            <a:endParaRPr lang="en-US"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DANIEL’S VISION (3)</a:t>
            </a:r>
          </a:p>
        </p:txBody>
      </p:sp>
      <p:sp>
        <p:nvSpPr>
          <p:cNvPr id="3" name="Content Placeholder 2"/>
          <p:cNvSpPr>
            <a:spLocks noGrp="1"/>
          </p:cNvSpPr>
          <p:nvPr>
            <p:ph idx="1"/>
          </p:nvPr>
        </p:nvSpPr>
        <p:spPr>
          <a:xfrm>
            <a:off x="-1" y="1033670"/>
            <a:ext cx="9143999" cy="582432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sz="2600" b="1" dirty="0">
                <a:solidFill>
                  <a:srgbClr val="663300"/>
                </a:solidFill>
              </a:rPr>
              <a:t>Daniel 7:6-8 </a:t>
            </a:r>
            <a:r>
              <a:rPr lang="en-US" sz="2600" dirty="0">
                <a:solidFill>
                  <a:srgbClr val="663300"/>
                </a:solidFill>
              </a:rPr>
              <a:t>"After this I kept looking, and behold, another one, like a leopard, which had on its back four wings of a bird; the beast also had four heads, and dominion was given to it. After this I kept looking in the night visions, and behold, a fourth beast, dreadful and terrifying and extremely strong; and it had large iron teeth. It devoured and crushed and trampled down the remainder with its feet; and it was different from all the beasts that were before it, and it had ten horns. While I was contemplating the horns, behold, another horn, a little one, came up among them, and three of the first horns were pulled out by the roots before it; and behold, this horn possessed eyes like the eyes of a man and a mouth uttering great </a:t>
            </a:r>
            <a:r>
              <a:rPr lang="en-US" sz="2600" i="1" dirty="0">
                <a:solidFill>
                  <a:srgbClr val="663300"/>
                </a:solidFill>
              </a:rPr>
              <a:t>boasts.</a:t>
            </a:r>
            <a:r>
              <a:rPr lang="en-US" sz="2600" dirty="0">
                <a:solidFill>
                  <a:srgbClr val="663300"/>
                </a:solidFill>
              </a:rPr>
              <a:t> </a:t>
            </a:r>
          </a:p>
          <a:p>
            <a:pPr>
              <a:lnSpc>
                <a:spcPct val="88000"/>
              </a:lnSpc>
              <a:spcBef>
                <a:spcPts val="0"/>
              </a:spcBef>
            </a:pPr>
            <a:r>
              <a:rPr lang="en-US" sz="2600" b="1" dirty="0">
                <a:solidFill>
                  <a:srgbClr val="663300"/>
                </a:solidFill>
              </a:rPr>
              <a:t>THE FAST MOVING LEOPARD REPRESENTS GREECE UNDER ALEXANDER THE GREAT</a:t>
            </a:r>
          </a:p>
          <a:p>
            <a:pPr>
              <a:lnSpc>
                <a:spcPct val="88000"/>
              </a:lnSpc>
              <a:spcBef>
                <a:spcPts val="0"/>
              </a:spcBef>
            </a:pPr>
            <a:r>
              <a:rPr lang="en-US" sz="2600" b="1" dirty="0">
                <a:solidFill>
                  <a:srgbClr val="663300"/>
                </a:solidFill>
              </a:rPr>
              <a:t>THE FOURTH BEAST REPRESENTS ROME</a:t>
            </a:r>
            <a:endParaRPr lang="en-US" sz="2600"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COMPARE CHAPTER 2 VISION</a:t>
            </a:r>
          </a:p>
        </p:txBody>
      </p:sp>
      <p:pic>
        <p:nvPicPr>
          <p:cNvPr id="4" name="Picture 2">
            <a:extLst>
              <a:ext uri="{FF2B5EF4-FFF2-40B4-BE49-F238E27FC236}">
                <a16:creationId xmlns:a16="http://schemas.microsoft.com/office/drawing/2014/main" id="{74244DF1-D1E1-475E-8E98-A4C1FF8791D3}"/>
              </a:ext>
            </a:extLst>
          </p:cNvPr>
          <p:cNvPicPr>
            <a:picLocks noGrp="1" noChangeAspect="1" noChangeArrowheads="1"/>
          </p:cNvPicPr>
          <p:nvPr>
            <p:ph idx="1"/>
          </p:nvPr>
        </p:nvPicPr>
        <p:blipFill>
          <a:blip r:embed="rId2" cstate="print"/>
          <a:srcRect/>
          <a:stretch>
            <a:fillRect/>
          </a:stretch>
        </p:blipFill>
        <p:spPr bwMode="auto">
          <a:xfrm>
            <a:off x="0" y="1018859"/>
            <a:ext cx="9144000" cy="6022020"/>
          </a:xfrm>
          <a:prstGeom prst="rect">
            <a:avLst/>
          </a:prstGeom>
          <a:solidFill>
            <a:srgbClr val="996633"/>
          </a:solid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348</TotalTime>
  <Words>1719</Words>
  <Application>Microsoft Office PowerPoint</Application>
  <PresentationFormat>On-screen Show (4:3)</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Wingdings</vt:lpstr>
      <vt:lpstr>Office Theme</vt:lpstr>
      <vt:lpstr>AN APOCALYPTIC  WORLD VIEW</vt:lpstr>
      <vt:lpstr>VERSE FOR THE JOURNEY</vt:lpstr>
      <vt:lpstr>INTRO TO DANIEL</vt:lpstr>
      <vt:lpstr>ABOUT NABONIDUS</vt:lpstr>
      <vt:lpstr>REPRESENTATION OF SIN</vt:lpstr>
      <vt:lpstr>DANIEL’S VISION</vt:lpstr>
      <vt:lpstr>DANIEL’S VISION (2)</vt:lpstr>
      <vt:lpstr>DANIEL’S VISION (3)</vt:lpstr>
      <vt:lpstr>COMPARE CHAPTER 2 VISION</vt:lpstr>
      <vt:lpstr>THE FOURTH BEAST</vt:lpstr>
      <vt:lpstr>A PARALLEL VISION</vt:lpstr>
      <vt:lpstr>THE LITTLE HORN</vt:lpstr>
      <vt:lpstr>A CHANGE OF GOVERNMENT</vt:lpstr>
      <vt:lpstr>THE LION’S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21</cp:revision>
  <cp:lastPrinted>2020-09-08T16:39:50Z</cp:lastPrinted>
  <dcterms:created xsi:type="dcterms:W3CDTF">2020-09-02T16:24:49Z</dcterms:created>
  <dcterms:modified xsi:type="dcterms:W3CDTF">2020-09-23T16:49:03Z</dcterms:modified>
</cp:coreProperties>
</file>