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66" r:id="rId2"/>
    <p:sldId id="2435" r:id="rId3"/>
    <p:sldId id="258" r:id="rId4"/>
    <p:sldId id="2453" r:id="rId5"/>
    <p:sldId id="2455" r:id="rId6"/>
    <p:sldId id="257" r:id="rId7"/>
    <p:sldId id="2457" r:id="rId8"/>
    <p:sldId id="2456" r:id="rId9"/>
    <p:sldId id="268" r:id="rId10"/>
    <p:sldId id="2458" r:id="rId11"/>
    <p:sldId id="2459" r:id="rId12"/>
    <p:sldId id="2460" r:id="rId13"/>
    <p:sldId id="2461" r:id="rId14"/>
    <p:sldId id="2463" r:id="rId15"/>
    <p:sldId id="2462" r:id="rId16"/>
    <p:sldId id="2464" r:id="rId17"/>
    <p:sldId id="2465" r:id="rId18"/>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1051"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11/18/2020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1530-D0AC-4D55-88D4-6CB6F6F5EFC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F17F1E7-FBED-462E-85F4-B8C4F0CA62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749" y="331304"/>
            <a:ext cx="7664501" cy="6425407"/>
          </a:xfrm>
        </p:spPr>
      </p:pic>
    </p:spTree>
    <p:extLst>
      <p:ext uri="{BB962C8B-B14F-4D97-AF65-F5344CB8AC3E}">
        <p14:creationId xmlns:p14="http://schemas.microsoft.com/office/powerpoint/2010/main" val="389045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6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SECOND DEATH</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0"/>
              </a:spcBef>
            </a:pPr>
            <a:r>
              <a:rPr lang="en-US" b="1" dirty="0">
                <a:solidFill>
                  <a:srgbClr val="663300"/>
                </a:solidFill>
              </a:rPr>
              <a:t>Revelation 20:14-15 </a:t>
            </a:r>
            <a:r>
              <a:rPr lang="en-US" dirty="0">
                <a:solidFill>
                  <a:srgbClr val="663300"/>
                </a:solidFill>
              </a:rPr>
              <a:t> Then death and Hades were thrown into the lake of fire. This is the second death, the lake of fire. And if anyone's name was not found written in the book of life, he was thrown into the lake of fire.</a:t>
            </a:r>
            <a:endParaRPr lang="en-US" b="1" dirty="0">
              <a:solidFill>
                <a:srgbClr val="663300"/>
              </a:solidFill>
            </a:endParaRPr>
          </a:p>
          <a:p>
            <a:pPr>
              <a:spcBef>
                <a:spcPts val="0"/>
              </a:spcBef>
            </a:pPr>
            <a:r>
              <a:rPr lang="en-US" b="1" dirty="0">
                <a:solidFill>
                  <a:srgbClr val="663300"/>
                </a:solidFill>
              </a:rPr>
              <a:t>Revelation 21:7-8 </a:t>
            </a:r>
            <a:r>
              <a:rPr lang="en-US" dirty="0">
                <a:solidFill>
                  <a:srgbClr val="663300"/>
                </a:solidFill>
              </a:rPr>
              <a:t>"He who overcomes will inherit these things, and I will be his God and he will be My son. But for the cowardly and unbelieving and abominable and murderers and immoral persons and sorcerers and idolaters and all liars, their part </a:t>
            </a:r>
            <a:r>
              <a:rPr lang="en-US" i="1" dirty="0">
                <a:solidFill>
                  <a:srgbClr val="663300"/>
                </a:solidFill>
              </a:rPr>
              <a:t>will be</a:t>
            </a:r>
            <a:r>
              <a:rPr lang="en-US" dirty="0">
                <a:solidFill>
                  <a:srgbClr val="663300"/>
                </a:solidFill>
              </a:rPr>
              <a:t> in the lake that burns with fire and brimstone, which is the second death.”</a:t>
            </a:r>
          </a:p>
          <a:p>
            <a:pPr marL="0" indent="0">
              <a:spcBef>
                <a:spcPts val="0"/>
              </a:spcBef>
              <a:buNone/>
            </a:pPr>
            <a:endParaRPr lang="en-US" sz="1100" dirty="0">
              <a:solidFill>
                <a:srgbClr val="663300"/>
              </a:solidFill>
            </a:endParaRPr>
          </a:p>
          <a:p>
            <a:pPr marL="0" indent="0" algn="ctr">
              <a:spcBef>
                <a:spcPts val="0"/>
              </a:spcBef>
              <a:buNone/>
            </a:pPr>
            <a:r>
              <a:rPr lang="en-US" b="1" dirty="0">
                <a:solidFill>
                  <a:srgbClr val="663300"/>
                </a:solidFill>
              </a:rPr>
              <a:t>BORN ONCE – DIE TWICE</a:t>
            </a:r>
          </a:p>
          <a:p>
            <a:pPr marL="0" indent="0" algn="ctr">
              <a:spcBef>
                <a:spcPts val="0"/>
              </a:spcBef>
              <a:buNone/>
            </a:pPr>
            <a:r>
              <a:rPr lang="en-US" b="1" dirty="0">
                <a:solidFill>
                  <a:srgbClr val="663300"/>
                </a:solidFill>
              </a:rPr>
              <a:t>BORN TWICE – DIE ONCE</a:t>
            </a:r>
          </a:p>
        </p:txBody>
      </p:sp>
    </p:spTree>
    <p:extLst>
      <p:ext uri="{BB962C8B-B14F-4D97-AF65-F5344CB8AC3E}">
        <p14:creationId xmlns:p14="http://schemas.microsoft.com/office/powerpoint/2010/main" val="142755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4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HERE COMES THE BRIDE</a:t>
            </a:r>
          </a:p>
        </p:txBody>
      </p:sp>
      <p:sp>
        <p:nvSpPr>
          <p:cNvPr id="3" name="Content Placeholder 2"/>
          <p:cNvSpPr>
            <a:spLocks noGrp="1"/>
          </p:cNvSpPr>
          <p:nvPr>
            <p:ph idx="1"/>
          </p:nvPr>
        </p:nvSpPr>
        <p:spPr>
          <a:xfrm>
            <a:off x="-1" y="901148"/>
            <a:ext cx="9143999" cy="59568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sz="2700" b="1" dirty="0">
                <a:solidFill>
                  <a:srgbClr val="663300"/>
                </a:solidFill>
              </a:rPr>
              <a:t>Revelation 21:9-14 </a:t>
            </a:r>
            <a:r>
              <a:rPr lang="en-US" sz="2700" dirty="0">
                <a:solidFill>
                  <a:srgbClr val="663300"/>
                </a:solidFill>
              </a:rPr>
              <a:t> Then one of the seven angels who had the seven bowls full of the seven last plagues came </a:t>
            </a:r>
            <a:r>
              <a:rPr lang="en-US" sz="2700" spc="-150" dirty="0">
                <a:solidFill>
                  <a:srgbClr val="663300"/>
                </a:solidFill>
              </a:rPr>
              <a:t>and spoke </a:t>
            </a:r>
            <a:r>
              <a:rPr lang="en-US" sz="2700" dirty="0">
                <a:solidFill>
                  <a:srgbClr val="663300"/>
                </a:solidFill>
              </a:rPr>
              <a:t>with me</a:t>
            </a:r>
            <a:r>
              <a:rPr lang="en-US" sz="2700" spc="-150" dirty="0">
                <a:solidFill>
                  <a:srgbClr val="663300"/>
                </a:solidFill>
              </a:rPr>
              <a:t>, saying, "Come </a:t>
            </a:r>
            <a:r>
              <a:rPr lang="en-US" sz="2700" dirty="0">
                <a:solidFill>
                  <a:srgbClr val="663300"/>
                </a:solidFill>
              </a:rPr>
              <a:t>here, I will show you the bride, the wife of the Lamb</a:t>
            </a:r>
            <a:r>
              <a:rPr lang="en-US" sz="2700" spc="-150" dirty="0">
                <a:solidFill>
                  <a:srgbClr val="663300"/>
                </a:solidFill>
              </a:rPr>
              <a:t>." And </a:t>
            </a:r>
            <a:r>
              <a:rPr lang="en-US" sz="2700" dirty="0">
                <a:solidFill>
                  <a:srgbClr val="663300"/>
                </a:solidFill>
              </a:rPr>
              <a:t>he carried me away in the Spirit to a great and high mountain, and showed me </a:t>
            </a:r>
            <a:r>
              <a:rPr lang="en-US" sz="2700" spc="-150" dirty="0">
                <a:solidFill>
                  <a:srgbClr val="663300"/>
                </a:solidFill>
              </a:rPr>
              <a:t>the holy city, </a:t>
            </a:r>
            <a:r>
              <a:rPr lang="en-US" sz="2700" dirty="0">
                <a:solidFill>
                  <a:srgbClr val="663300"/>
                </a:solidFill>
              </a:rPr>
              <a:t>Jerusalem, coming down out of heaven from God</a:t>
            </a:r>
            <a:r>
              <a:rPr lang="en-US" sz="2700" spc="-150" dirty="0">
                <a:solidFill>
                  <a:srgbClr val="663300"/>
                </a:solidFill>
              </a:rPr>
              <a:t>, having the glory of God. Her</a:t>
            </a:r>
            <a:r>
              <a:rPr lang="en-US" sz="2700" dirty="0">
                <a:solidFill>
                  <a:srgbClr val="663300"/>
                </a:solidFill>
              </a:rPr>
              <a:t> brilliance was like a very costly stone, as a stone of crystal-clear jasper. It had a great and high wall, with twelve gates, and at the gates twelve angels; names </a:t>
            </a:r>
            <a:r>
              <a:rPr lang="en-US" sz="2700" i="1" dirty="0">
                <a:solidFill>
                  <a:srgbClr val="663300"/>
                </a:solidFill>
              </a:rPr>
              <a:t>were</a:t>
            </a:r>
            <a:r>
              <a:rPr lang="en-US" sz="2700" dirty="0">
                <a:solidFill>
                  <a:srgbClr val="663300"/>
                </a:solidFill>
              </a:rPr>
              <a:t> written on them, which are </a:t>
            </a:r>
            <a:r>
              <a:rPr lang="en-US" sz="2700" i="1" dirty="0">
                <a:solidFill>
                  <a:srgbClr val="663300"/>
                </a:solidFill>
              </a:rPr>
              <a:t>the names</a:t>
            </a:r>
            <a:r>
              <a:rPr lang="en-US" sz="2700" dirty="0">
                <a:solidFill>
                  <a:srgbClr val="663300"/>
                </a:solidFill>
              </a:rPr>
              <a:t> of the twelve tribes of the sons of Israel. </a:t>
            </a:r>
            <a:r>
              <a:rPr lang="en-US" sz="2700" i="1" dirty="0">
                <a:solidFill>
                  <a:srgbClr val="663300"/>
                </a:solidFill>
              </a:rPr>
              <a:t>There were</a:t>
            </a:r>
            <a:r>
              <a:rPr lang="en-US" sz="2700" dirty="0">
                <a:solidFill>
                  <a:srgbClr val="663300"/>
                </a:solidFill>
              </a:rPr>
              <a:t> three gates on the east and three gates on the north and three gates on the south and three gates on the west. And the wall of the city had twelve foundation stones, and on them </a:t>
            </a:r>
            <a:r>
              <a:rPr lang="en-US" sz="2700" i="1" dirty="0">
                <a:solidFill>
                  <a:srgbClr val="663300"/>
                </a:solidFill>
              </a:rPr>
              <a:t>were</a:t>
            </a:r>
            <a:r>
              <a:rPr lang="en-US" sz="2700" dirty="0">
                <a:solidFill>
                  <a:srgbClr val="663300"/>
                </a:solidFill>
              </a:rPr>
              <a:t> the twelve names of the twelve apostles of the Lamb. </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47713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418"/>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PEARLY GATES!</a:t>
            </a:r>
          </a:p>
        </p:txBody>
      </p:sp>
      <p:sp>
        <p:nvSpPr>
          <p:cNvPr id="3" name="Content Placeholder 2"/>
          <p:cNvSpPr>
            <a:spLocks noGrp="1"/>
          </p:cNvSpPr>
          <p:nvPr>
            <p:ph idx="1"/>
          </p:nvPr>
        </p:nvSpPr>
        <p:spPr>
          <a:xfrm>
            <a:off x="-1" y="861391"/>
            <a:ext cx="9143999" cy="59966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7000"/>
              </a:lnSpc>
              <a:spcBef>
                <a:spcPts val="0"/>
              </a:spcBef>
            </a:pPr>
            <a:r>
              <a:rPr lang="en-US" b="1" dirty="0">
                <a:solidFill>
                  <a:srgbClr val="663300"/>
                </a:solidFill>
              </a:rPr>
              <a:t>Revelation </a:t>
            </a:r>
            <a:r>
              <a:rPr lang="en-US" b="1" spc="-150" dirty="0">
                <a:solidFill>
                  <a:srgbClr val="663300"/>
                </a:solidFill>
              </a:rPr>
              <a:t>21:16-21 </a:t>
            </a:r>
            <a:r>
              <a:rPr lang="en-US" spc="-150" dirty="0">
                <a:solidFill>
                  <a:srgbClr val="663300"/>
                </a:solidFill>
              </a:rPr>
              <a:t> The city </a:t>
            </a:r>
            <a:r>
              <a:rPr lang="en-US" dirty="0">
                <a:solidFill>
                  <a:srgbClr val="663300"/>
                </a:solidFill>
              </a:rPr>
              <a:t>is laid out as a square, and its length is as great as the width; he measured the city with the rod, fifteen hundred miles; its length and width and height are equal. He measured its wall, seventy-two yards, </a:t>
            </a:r>
            <a:r>
              <a:rPr lang="en-US" i="1" dirty="0">
                <a:solidFill>
                  <a:srgbClr val="663300"/>
                </a:solidFill>
              </a:rPr>
              <a:t>according to</a:t>
            </a:r>
            <a:r>
              <a:rPr lang="en-US" dirty="0">
                <a:solidFill>
                  <a:srgbClr val="663300"/>
                </a:solidFill>
              </a:rPr>
              <a:t> human measurements, which are </a:t>
            </a:r>
            <a:r>
              <a:rPr lang="en-US" i="1" dirty="0">
                <a:solidFill>
                  <a:srgbClr val="663300"/>
                </a:solidFill>
              </a:rPr>
              <a:t>also</a:t>
            </a:r>
            <a:r>
              <a:rPr lang="en-US" dirty="0">
                <a:solidFill>
                  <a:srgbClr val="663300"/>
                </a:solidFill>
              </a:rPr>
              <a:t> angelic </a:t>
            </a:r>
            <a:r>
              <a:rPr lang="en-US" i="1" dirty="0">
                <a:solidFill>
                  <a:srgbClr val="663300"/>
                </a:solidFill>
              </a:rPr>
              <a:t>measurements.</a:t>
            </a:r>
            <a:r>
              <a:rPr lang="en-US" dirty="0">
                <a:solidFill>
                  <a:srgbClr val="663300"/>
                </a:solidFill>
              </a:rPr>
              <a:t> The material of the wall was jasper; the city was pure gold, like clear glass. The </a:t>
            </a:r>
            <a:r>
              <a:rPr lang="en-US" spc="-150" dirty="0">
                <a:solidFill>
                  <a:srgbClr val="663300"/>
                </a:solidFill>
              </a:rPr>
              <a:t>foundation stones of the city wall were </a:t>
            </a:r>
            <a:r>
              <a:rPr lang="en-US" dirty="0">
                <a:solidFill>
                  <a:srgbClr val="663300"/>
                </a:solidFill>
              </a:rPr>
              <a:t>adorned with every kind of precious stone. The first foundation stone was jasper; the second, sapphire; the third, chalcedony</a:t>
            </a:r>
            <a:r>
              <a:rPr lang="en-US" spc="-150" dirty="0">
                <a:solidFill>
                  <a:srgbClr val="663300"/>
                </a:solidFill>
              </a:rPr>
              <a:t>; the </a:t>
            </a:r>
            <a:r>
              <a:rPr lang="en-US" dirty="0">
                <a:solidFill>
                  <a:srgbClr val="663300"/>
                </a:solidFill>
              </a:rPr>
              <a:t>fourth, emerald</a:t>
            </a:r>
            <a:r>
              <a:rPr lang="en-US" spc="-150" dirty="0">
                <a:solidFill>
                  <a:srgbClr val="663300"/>
                </a:solidFill>
              </a:rPr>
              <a:t>; the </a:t>
            </a:r>
            <a:r>
              <a:rPr lang="en-US" dirty="0">
                <a:solidFill>
                  <a:srgbClr val="663300"/>
                </a:solidFill>
              </a:rPr>
              <a:t>fifth, sardonyx; the sixth, sardius; the seventh, chrysolite</a:t>
            </a:r>
            <a:r>
              <a:rPr lang="en-US" spc="-150" dirty="0">
                <a:solidFill>
                  <a:srgbClr val="663300"/>
                </a:solidFill>
              </a:rPr>
              <a:t>; the </a:t>
            </a:r>
            <a:r>
              <a:rPr lang="en-US" dirty="0">
                <a:solidFill>
                  <a:srgbClr val="663300"/>
                </a:solidFill>
              </a:rPr>
              <a:t>eighth, beryl; the ninth, topaz; the tenth, chrysoprase; the eleventh, jacinth; the twelfth, amethyst. The twelve gates were twelve pearls; each of the gates was a single </a:t>
            </a:r>
            <a:r>
              <a:rPr lang="en-US" dirty="0" err="1">
                <a:solidFill>
                  <a:srgbClr val="663300"/>
                </a:solidFill>
              </a:rPr>
              <a:t>pearl.The</a:t>
            </a:r>
            <a:r>
              <a:rPr lang="en-US" dirty="0">
                <a:solidFill>
                  <a:srgbClr val="663300"/>
                </a:solidFill>
              </a:rPr>
              <a:t> street of the city was pure gold, like transparent glass</a:t>
            </a:r>
            <a:r>
              <a:rPr lang="en-US" dirty="0"/>
              <a:t>.</a:t>
            </a:r>
            <a:endParaRPr lang="en-US" dirty="0">
              <a:solidFill>
                <a:srgbClr val="663300"/>
              </a:solidFill>
            </a:endParaRPr>
          </a:p>
        </p:txBody>
      </p:sp>
    </p:spTree>
    <p:extLst>
      <p:ext uri="{BB962C8B-B14F-4D97-AF65-F5344CB8AC3E}">
        <p14:creationId xmlns:p14="http://schemas.microsoft.com/office/powerpoint/2010/main" val="405208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NO TEMPLE</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5000"/>
              </a:lnSpc>
              <a:spcBef>
                <a:spcPts val="300"/>
              </a:spcBef>
            </a:pPr>
            <a:r>
              <a:rPr lang="en-US" b="1" dirty="0">
                <a:solidFill>
                  <a:srgbClr val="663300"/>
                </a:solidFill>
              </a:rPr>
              <a:t>Revelation 21:22-27 </a:t>
            </a:r>
            <a:r>
              <a:rPr lang="en-US" dirty="0">
                <a:solidFill>
                  <a:srgbClr val="663300"/>
                </a:solidFill>
              </a:rPr>
              <a:t> I saw no temple in it, for the Lord God the Almighty and the Lamb are its temple. </a:t>
            </a:r>
            <a:br>
              <a:rPr lang="en-US" dirty="0">
                <a:solidFill>
                  <a:srgbClr val="663300"/>
                </a:solidFill>
              </a:rPr>
            </a:br>
            <a:r>
              <a:rPr lang="en-US" dirty="0">
                <a:solidFill>
                  <a:srgbClr val="663300"/>
                </a:solidFill>
              </a:rPr>
              <a:t>And the city has no need of the sun or of the moon to shine on it, for the glory of God has illumined it, and its lamp </a:t>
            </a:r>
            <a:r>
              <a:rPr lang="en-US" i="1" dirty="0">
                <a:solidFill>
                  <a:srgbClr val="663300"/>
                </a:solidFill>
              </a:rPr>
              <a:t>is</a:t>
            </a:r>
            <a:r>
              <a:rPr lang="en-US" dirty="0">
                <a:solidFill>
                  <a:srgbClr val="663300"/>
                </a:solidFill>
              </a:rPr>
              <a:t> the Lamb. The nations will walk by its light, and the kings of the earth will bring their glory into it. </a:t>
            </a:r>
            <a:br>
              <a:rPr lang="en-US" dirty="0">
                <a:solidFill>
                  <a:srgbClr val="663300"/>
                </a:solidFill>
              </a:rPr>
            </a:br>
            <a:r>
              <a:rPr lang="en-US" dirty="0">
                <a:solidFill>
                  <a:srgbClr val="663300"/>
                </a:solidFill>
              </a:rPr>
              <a:t>In the daytime (for there will be no night there) its gates will never be closed; and they will bring the glory and the honor of the nations into it; and nothing unclean, and no one who practices abomination and lying, shall ever come into it, but only those whose names are written in the Lamb's book of life.</a:t>
            </a:r>
          </a:p>
          <a:p>
            <a:pPr marL="0" indent="0" algn="ctr">
              <a:lnSpc>
                <a:spcPct val="95000"/>
              </a:lnSpc>
              <a:spcBef>
                <a:spcPts val="300"/>
              </a:spcBef>
              <a:buNone/>
            </a:pPr>
            <a:r>
              <a:rPr lang="en-US" b="1" dirty="0">
                <a:solidFill>
                  <a:srgbClr val="663300"/>
                </a:solidFill>
              </a:rPr>
              <a:t>ONLY SAVED PEOPLE WILL BE THERE</a:t>
            </a:r>
          </a:p>
        </p:txBody>
      </p:sp>
    </p:spTree>
    <p:extLst>
      <p:ext uri="{BB962C8B-B14F-4D97-AF65-F5344CB8AC3E}">
        <p14:creationId xmlns:p14="http://schemas.microsoft.com/office/powerpoint/2010/main" val="35003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TREE OF LIFE</a:t>
            </a:r>
          </a:p>
        </p:txBody>
      </p:sp>
      <p:sp>
        <p:nvSpPr>
          <p:cNvPr id="3" name="Content Placeholder 2"/>
          <p:cNvSpPr>
            <a:spLocks noGrp="1"/>
          </p:cNvSpPr>
          <p:nvPr>
            <p:ph idx="1"/>
          </p:nvPr>
        </p:nvSpPr>
        <p:spPr>
          <a:xfrm>
            <a:off x="-1" y="954156"/>
            <a:ext cx="9143999" cy="5903843"/>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5000"/>
              </a:lnSpc>
              <a:spcBef>
                <a:spcPts val="300"/>
              </a:spcBef>
            </a:pPr>
            <a:r>
              <a:rPr lang="en-US" b="1" dirty="0">
                <a:solidFill>
                  <a:srgbClr val="663300"/>
                </a:solidFill>
              </a:rPr>
              <a:t>Revelation 22:1-4 </a:t>
            </a:r>
            <a:r>
              <a:rPr lang="en-US" dirty="0">
                <a:solidFill>
                  <a:srgbClr val="663300"/>
                </a:solidFill>
              </a:rPr>
              <a:t>Then he showed me a river of the water of life, clear as crystal, coming from the throne of God and of the Lamb, in the middle of its street. On either side of the river was the tree of life, bearing twelve </a:t>
            </a:r>
            <a:r>
              <a:rPr lang="en-US" i="1" dirty="0">
                <a:solidFill>
                  <a:srgbClr val="663300"/>
                </a:solidFill>
              </a:rPr>
              <a:t>kinds of</a:t>
            </a:r>
            <a:r>
              <a:rPr lang="en-US" dirty="0">
                <a:solidFill>
                  <a:srgbClr val="663300"/>
                </a:solidFill>
              </a:rPr>
              <a:t> fruit, yielding its fruit every month; and the leaves of the tree were for the healing of the nations. There will no longer be any curse; and the throne of God and of the Lamb will be in it, and His bond-servants will serve Him; they will see His face, and His name </a:t>
            </a:r>
            <a:r>
              <a:rPr lang="en-US" i="1" dirty="0">
                <a:solidFill>
                  <a:srgbClr val="663300"/>
                </a:solidFill>
              </a:rPr>
              <a:t>will be</a:t>
            </a:r>
            <a:r>
              <a:rPr lang="en-US" dirty="0">
                <a:solidFill>
                  <a:srgbClr val="663300"/>
                </a:solidFill>
              </a:rPr>
              <a:t> on their foreheads. </a:t>
            </a:r>
          </a:p>
          <a:p>
            <a:pPr>
              <a:lnSpc>
                <a:spcPct val="95000"/>
              </a:lnSpc>
              <a:spcBef>
                <a:spcPts val="300"/>
              </a:spcBef>
            </a:pPr>
            <a:r>
              <a:rPr lang="en-US" b="1" dirty="0">
                <a:solidFill>
                  <a:srgbClr val="663300"/>
                </a:solidFill>
              </a:rPr>
              <a:t>Genesis 3:22 </a:t>
            </a:r>
            <a:r>
              <a:rPr lang="en-US" dirty="0">
                <a:solidFill>
                  <a:srgbClr val="663300"/>
                </a:solidFill>
              </a:rPr>
              <a:t> Then the </a:t>
            </a:r>
            <a:r>
              <a:rPr lang="en-US" cap="small" dirty="0">
                <a:solidFill>
                  <a:srgbClr val="663300"/>
                </a:solidFill>
                <a:effectLst/>
              </a:rPr>
              <a:t>LORD</a:t>
            </a:r>
            <a:r>
              <a:rPr lang="en-US" dirty="0">
                <a:solidFill>
                  <a:srgbClr val="663300"/>
                </a:solidFill>
              </a:rPr>
              <a:t> God said, "Behold, the man has become like one of Us, knowing good and evil; and now, he might stretch out his hand, and take also from the tree of life, and eat, and live forever"— </a:t>
            </a:r>
            <a:br>
              <a:rPr lang="en-US" dirty="0">
                <a:solidFill>
                  <a:srgbClr val="663300"/>
                </a:solidFill>
              </a:rPr>
            </a:br>
            <a:endParaRPr lang="en-US" dirty="0">
              <a:solidFill>
                <a:srgbClr val="663300"/>
              </a:solidFill>
            </a:endParaRPr>
          </a:p>
        </p:txBody>
      </p:sp>
    </p:spTree>
    <p:extLst>
      <p:ext uri="{BB962C8B-B14F-4D97-AF65-F5344CB8AC3E}">
        <p14:creationId xmlns:p14="http://schemas.microsoft.com/office/powerpoint/2010/main" val="216582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418"/>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LIVE FOREVER</a:t>
            </a:r>
          </a:p>
        </p:txBody>
      </p:sp>
      <p:sp>
        <p:nvSpPr>
          <p:cNvPr id="3" name="Content Placeholder 2"/>
          <p:cNvSpPr>
            <a:spLocks noGrp="1"/>
          </p:cNvSpPr>
          <p:nvPr>
            <p:ph idx="1"/>
          </p:nvPr>
        </p:nvSpPr>
        <p:spPr>
          <a:xfrm>
            <a:off x="-1" y="927652"/>
            <a:ext cx="9143999" cy="5930348"/>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Genesis 3:24  </a:t>
            </a:r>
            <a:r>
              <a:rPr lang="en-US" dirty="0">
                <a:solidFill>
                  <a:srgbClr val="663300"/>
                </a:solidFill>
              </a:rPr>
              <a:t>So He drove the man out; and at the east of the garden of Eden He stationed the cherubim and the flaming sword which turned every direction to guard the way to the tree of life. </a:t>
            </a:r>
          </a:p>
          <a:p>
            <a:pPr marL="0" indent="0" algn="ctr">
              <a:spcBef>
                <a:spcPts val="300"/>
              </a:spcBef>
              <a:buNone/>
            </a:pPr>
            <a:r>
              <a:rPr lang="en-US" sz="2600" b="1" dirty="0">
                <a:solidFill>
                  <a:srgbClr val="663300"/>
                </a:solidFill>
              </a:rPr>
              <a:t>GOD DID NOT WANT PEOPLE TO LIVE FOREVER IN A STATE OF SIN/SEPARATION FROM HIM</a:t>
            </a:r>
          </a:p>
          <a:p>
            <a:pPr>
              <a:spcBef>
                <a:spcPts val="300"/>
              </a:spcBef>
            </a:pPr>
            <a:r>
              <a:rPr lang="en-US" b="1" dirty="0">
                <a:solidFill>
                  <a:srgbClr val="663300"/>
                </a:solidFill>
              </a:rPr>
              <a:t>Revelation 22:3-5 </a:t>
            </a:r>
            <a:r>
              <a:rPr lang="en-US" dirty="0">
                <a:solidFill>
                  <a:srgbClr val="663300"/>
                </a:solidFill>
              </a:rPr>
              <a:t>There will no longer be any curse; and the throne of God and of the Lamb will be in it; His bond-servants will serve Him</a:t>
            </a:r>
            <a:r>
              <a:rPr lang="en-US" spc="-150" dirty="0">
                <a:solidFill>
                  <a:srgbClr val="663300"/>
                </a:solidFill>
              </a:rPr>
              <a:t>; they will see </a:t>
            </a:r>
            <a:r>
              <a:rPr lang="en-US" dirty="0">
                <a:solidFill>
                  <a:srgbClr val="663300"/>
                </a:solidFill>
              </a:rPr>
              <a:t>His face, and His name </a:t>
            </a:r>
            <a:r>
              <a:rPr lang="en-US" i="1" dirty="0">
                <a:solidFill>
                  <a:srgbClr val="663300"/>
                </a:solidFill>
              </a:rPr>
              <a:t>will be</a:t>
            </a:r>
            <a:r>
              <a:rPr lang="en-US" dirty="0">
                <a:solidFill>
                  <a:srgbClr val="663300"/>
                </a:solidFill>
              </a:rPr>
              <a:t> on </a:t>
            </a:r>
            <a:r>
              <a:rPr lang="en-US" spc="-150" dirty="0">
                <a:solidFill>
                  <a:srgbClr val="663300"/>
                </a:solidFill>
              </a:rPr>
              <a:t>their foreheads</a:t>
            </a:r>
            <a:r>
              <a:rPr lang="en-US" dirty="0">
                <a:solidFill>
                  <a:srgbClr val="663300"/>
                </a:solidFill>
              </a:rPr>
              <a:t>. There will no longer be </a:t>
            </a:r>
            <a:r>
              <a:rPr lang="en-US" i="1" dirty="0">
                <a:solidFill>
                  <a:srgbClr val="663300"/>
                </a:solidFill>
              </a:rPr>
              <a:t>any</a:t>
            </a:r>
            <a:r>
              <a:rPr lang="en-US" dirty="0">
                <a:solidFill>
                  <a:srgbClr val="663300"/>
                </a:solidFill>
              </a:rPr>
              <a:t> night; and they will not have need of the light of a lamp </a:t>
            </a:r>
            <a:r>
              <a:rPr lang="en-US" spc="-150" dirty="0">
                <a:solidFill>
                  <a:srgbClr val="663300"/>
                </a:solidFill>
              </a:rPr>
              <a:t>nor the </a:t>
            </a:r>
            <a:r>
              <a:rPr lang="en-US" dirty="0">
                <a:solidFill>
                  <a:srgbClr val="663300"/>
                </a:solidFill>
              </a:rPr>
              <a:t>light of the sun, because the Lord God will illumine them; and they will reign forever and ever.</a:t>
            </a:r>
          </a:p>
          <a:p>
            <a:pPr>
              <a:spcBef>
                <a:spcPts val="300"/>
              </a:spcBef>
            </a:pPr>
            <a:r>
              <a:rPr lang="en-US" b="1" dirty="0">
                <a:solidFill>
                  <a:srgbClr val="663300"/>
                </a:solidFill>
              </a:rPr>
              <a:t>Revelation 22:7 </a:t>
            </a:r>
            <a:r>
              <a:rPr lang="en-US" dirty="0">
                <a:solidFill>
                  <a:srgbClr val="663300"/>
                </a:solidFill>
              </a:rPr>
              <a:t> "And behold, I am coming quickly. Blessed is he who heeds the words of the prophecy…</a:t>
            </a:r>
            <a:endParaRPr lang="en-US" b="1" dirty="0">
              <a:solidFill>
                <a:srgbClr val="663300"/>
              </a:solidFill>
            </a:endParaRPr>
          </a:p>
        </p:txBody>
      </p:sp>
    </p:spTree>
    <p:extLst>
      <p:ext uri="{BB962C8B-B14F-4D97-AF65-F5344CB8AC3E}">
        <p14:creationId xmlns:p14="http://schemas.microsoft.com/office/powerpoint/2010/main" val="228642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IMPORTANCE</a:t>
            </a:r>
          </a:p>
        </p:txBody>
      </p:sp>
      <p:sp>
        <p:nvSpPr>
          <p:cNvPr id="3" name="Content Placeholder 2"/>
          <p:cNvSpPr>
            <a:spLocks noGrp="1"/>
          </p:cNvSpPr>
          <p:nvPr>
            <p:ph idx="1"/>
          </p:nvPr>
        </p:nvSpPr>
        <p:spPr>
          <a:xfrm>
            <a:off x="-1" y="1020417"/>
            <a:ext cx="9143999" cy="5837583"/>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Revelation 22:10-15 </a:t>
            </a:r>
            <a:r>
              <a:rPr lang="en-US" dirty="0">
                <a:solidFill>
                  <a:srgbClr val="663300"/>
                </a:solidFill>
              </a:rPr>
              <a:t> And he said to me, "Do not seal up the words of the prophecy of this book, for the time is near.  Let the one who does wrong, still do wrong; and the one who is filthy, still be filthy; and let the one who is righteous, still practice righteousness; and the one who is holy, still keep himself holy. Behold, I am coming quickly, and My reward </a:t>
            </a:r>
            <a:r>
              <a:rPr lang="en-US" i="1" dirty="0">
                <a:solidFill>
                  <a:srgbClr val="663300"/>
                </a:solidFill>
              </a:rPr>
              <a:t>is</a:t>
            </a:r>
            <a:r>
              <a:rPr lang="en-US" dirty="0">
                <a:solidFill>
                  <a:srgbClr val="663300"/>
                </a:solidFill>
              </a:rPr>
              <a:t> with Me, to render to every man according to what he has done. </a:t>
            </a:r>
            <a:br>
              <a:rPr lang="en-US" dirty="0">
                <a:solidFill>
                  <a:srgbClr val="663300"/>
                </a:solidFill>
              </a:rPr>
            </a:br>
            <a:r>
              <a:rPr lang="en-US" dirty="0">
                <a:solidFill>
                  <a:srgbClr val="663300"/>
                </a:solidFill>
              </a:rPr>
              <a:t>I am the Alpha and the Omega, the first and the last, the beginning and the end. Blessed are those who wash their robes, so that they may have the right to the tree of life, and may enter by the gates into the city.  Outside are the dogs and the sorcerers and the immoral persons and the murderers and the idolaters, and everyone who loves and practices lying. </a:t>
            </a:r>
          </a:p>
          <a:p>
            <a:pPr>
              <a:spcBef>
                <a:spcPts val="300"/>
              </a:spcBef>
            </a:pPr>
            <a:endParaRPr lang="en-US" sz="2700" dirty="0">
              <a:solidFill>
                <a:srgbClr val="663300"/>
              </a:solidFill>
            </a:endParaRPr>
          </a:p>
        </p:txBody>
      </p:sp>
    </p:spTree>
    <p:extLst>
      <p:ext uri="{BB962C8B-B14F-4D97-AF65-F5344CB8AC3E}">
        <p14:creationId xmlns:p14="http://schemas.microsoft.com/office/powerpoint/2010/main" val="364158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CONCLUSION</a:t>
            </a:r>
          </a:p>
        </p:txBody>
      </p:sp>
      <p:sp>
        <p:nvSpPr>
          <p:cNvPr id="3" name="Content Placeholder 2"/>
          <p:cNvSpPr>
            <a:spLocks noGrp="1"/>
          </p:cNvSpPr>
          <p:nvPr>
            <p:ph idx="1"/>
          </p:nvPr>
        </p:nvSpPr>
        <p:spPr>
          <a:xfrm>
            <a:off x="-1" y="1020417"/>
            <a:ext cx="9143999" cy="5837583"/>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Revelation </a:t>
            </a:r>
            <a:r>
              <a:rPr lang="en-US" b="1" spc="-150" dirty="0">
                <a:solidFill>
                  <a:srgbClr val="663300"/>
                </a:solidFill>
              </a:rPr>
              <a:t>22:16-21 </a:t>
            </a:r>
            <a:r>
              <a:rPr lang="en-US" spc="-150" dirty="0">
                <a:solidFill>
                  <a:srgbClr val="663300"/>
                </a:solidFill>
              </a:rPr>
              <a:t>"I, Jesus, </a:t>
            </a:r>
            <a:r>
              <a:rPr lang="en-US" dirty="0">
                <a:solidFill>
                  <a:srgbClr val="663300"/>
                </a:solidFill>
              </a:rPr>
              <a:t>have sent My angel to testify to you these things for the churches. I am the root and the descendant of David, the bright morning star.</a:t>
            </a:r>
            <a:r>
              <a:rPr lang="en-US" baseline="30000" dirty="0">
                <a:solidFill>
                  <a:srgbClr val="663300"/>
                </a:solidFill>
              </a:rPr>
              <a:t> </a:t>
            </a:r>
            <a:r>
              <a:rPr lang="en-US" dirty="0">
                <a:solidFill>
                  <a:srgbClr val="663300"/>
                </a:solidFill>
              </a:rPr>
              <a:t> The Spirit and the bride say, "Come." And let the one who hears say, "Come</a:t>
            </a:r>
            <a:r>
              <a:rPr lang="en-US">
                <a:solidFill>
                  <a:srgbClr val="663300"/>
                </a:solidFill>
              </a:rPr>
              <a:t>." Let </a:t>
            </a:r>
            <a:r>
              <a:rPr lang="en-US" dirty="0">
                <a:solidFill>
                  <a:srgbClr val="663300"/>
                </a:solidFill>
              </a:rPr>
              <a:t>the one who is thirsty come; let the one who wishes take the water of life without cost. I testify to everyone who hears the words of the prophecy of this book: if anyone adds to them, God will add to him the plagues which are written in this book; and if anyone takes away from the words of the book of this prophecy, God will take away his part from the tree of life and from the holy city, which are written in this book. He who testifies to these things says, "Yes, I am coming quickly." Amen. Come, Lord Jesus. The grace of the Lord Jesus be with all. Amen. </a:t>
            </a:r>
          </a:p>
          <a:p>
            <a:pPr>
              <a:spcBef>
                <a:spcPts val="300"/>
              </a:spcBef>
            </a:pPr>
            <a:endParaRPr lang="en-US" sz="2700" dirty="0">
              <a:solidFill>
                <a:srgbClr val="663300"/>
              </a:solidFill>
            </a:endParaRPr>
          </a:p>
        </p:txBody>
      </p:sp>
    </p:spTree>
    <p:extLst>
      <p:ext uri="{BB962C8B-B14F-4D97-AF65-F5344CB8AC3E}">
        <p14:creationId xmlns:p14="http://schemas.microsoft.com/office/powerpoint/2010/main" val="71324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    LESSON 10</a:t>
            </a: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pPr>
              <a:lnSpc>
                <a:spcPct val="90000"/>
              </a:lnSpc>
              <a:spcBef>
                <a:spcPts val="156"/>
              </a:spcBef>
            </a:pPr>
            <a:endParaRPr lang="en-US" sz="1875" dirty="0">
              <a:latin typeface="Calibri Light" panose="020F0302020204030204" pitchFamily="34" charset="0"/>
              <a:cs typeface="Calibri Light" panose="020F0302020204030204" pitchFamily="34" charset="0"/>
            </a:endParaRP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SATAN BOUND</a:t>
            </a:r>
          </a:p>
        </p:txBody>
      </p:sp>
      <p:sp>
        <p:nvSpPr>
          <p:cNvPr id="3" name="Content Placeholder 2"/>
          <p:cNvSpPr>
            <a:spLocks noGrp="1"/>
          </p:cNvSpPr>
          <p:nvPr>
            <p:ph idx="1"/>
          </p:nvPr>
        </p:nvSpPr>
        <p:spPr>
          <a:xfrm>
            <a:off x="0" y="874643"/>
            <a:ext cx="9144000" cy="598335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200"/>
              </a:spcBef>
            </a:pPr>
            <a:r>
              <a:rPr lang="en-US" b="1" dirty="0">
                <a:solidFill>
                  <a:srgbClr val="663300"/>
                </a:solidFill>
              </a:rPr>
              <a:t>The Antichrist and the False Holy Spirit have been condemned directly to the lake of fire</a:t>
            </a:r>
          </a:p>
          <a:p>
            <a:pPr>
              <a:spcBef>
                <a:spcPts val="200"/>
              </a:spcBef>
            </a:pPr>
            <a:r>
              <a:rPr lang="en-US" b="1" dirty="0">
                <a:solidFill>
                  <a:srgbClr val="663300"/>
                </a:solidFill>
              </a:rPr>
              <a:t>Revelation 20:1-3 </a:t>
            </a:r>
            <a:r>
              <a:rPr lang="en-US" dirty="0">
                <a:solidFill>
                  <a:srgbClr val="663300"/>
                </a:solidFill>
              </a:rPr>
              <a:t> Then I saw an angel coming down from heaven, holding the key of the abyss and a great chain in his hand. And he laid hold of the dragon, the serpent of old, who is the devil and Satan, and bound him for a thousand years; and he threw him into the abyss, and shut </a:t>
            </a:r>
            <a:r>
              <a:rPr lang="en-US" i="1" dirty="0">
                <a:solidFill>
                  <a:srgbClr val="663300"/>
                </a:solidFill>
              </a:rPr>
              <a:t>it</a:t>
            </a:r>
            <a:r>
              <a:rPr lang="en-US" dirty="0">
                <a:solidFill>
                  <a:srgbClr val="663300"/>
                </a:solidFill>
              </a:rPr>
              <a:t> and sealed </a:t>
            </a:r>
            <a:r>
              <a:rPr lang="en-US" i="1" dirty="0">
                <a:solidFill>
                  <a:srgbClr val="663300"/>
                </a:solidFill>
              </a:rPr>
              <a:t>it</a:t>
            </a:r>
            <a:r>
              <a:rPr lang="en-US" dirty="0">
                <a:solidFill>
                  <a:srgbClr val="663300"/>
                </a:solidFill>
              </a:rPr>
              <a:t> over him, so that he would not deceive the nations any longer, until the thousand years were completed; after these things he must be released for a short time. </a:t>
            </a:r>
          </a:p>
          <a:p>
            <a:pPr>
              <a:spcBef>
                <a:spcPts val="200"/>
              </a:spcBef>
            </a:pPr>
            <a:r>
              <a:rPr lang="en-US" b="1" dirty="0">
                <a:solidFill>
                  <a:srgbClr val="663300"/>
                </a:solidFill>
              </a:rPr>
              <a:t>Revelation</a:t>
            </a:r>
            <a:r>
              <a:rPr lang="en-US" b="1" spc="-150" dirty="0">
                <a:solidFill>
                  <a:srgbClr val="663300"/>
                </a:solidFill>
              </a:rPr>
              <a:t> 1:17-18</a:t>
            </a:r>
            <a:r>
              <a:rPr lang="en-US" b="1" dirty="0">
                <a:solidFill>
                  <a:srgbClr val="663300"/>
                </a:solidFill>
              </a:rPr>
              <a:t>…</a:t>
            </a:r>
            <a:r>
              <a:rPr lang="en-US" dirty="0">
                <a:solidFill>
                  <a:srgbClr val="663300"/>
                </a:solidFill>
              </a:rPr>
              <a:t>He placed His right hand on me, saying</a:t>
            </a:r>
            <a:r>
              <a:rPr lang="en-US" spc="-150" dirty="0">
                <a:solidFill>
                  <a:srgbClr val="663300"/>
                </a:solidFill>
              </a:rPr>
              <a:t>, "Do </a:t>
            </a:r>
            <a:r>
              <a:rPr lang="en-US" dirty="0">
                <a:solidFill>
                  <a:srgbClr val="663300"/>
                </a:solidFill>
              </a:rPr>
              <a:t>not be afraid</a:t>
            </a:r>
            <a:r>
              <a:rPr lang="en-US" spc="-150" dirty="0">
                <a:solidFill>
                  <a:srgbClr val="663300"/>
                </a:solidFill>
              </a:rPr>
              <a:t>; I am the </a:t>
            </a:r>
            <a:r>
              <a:rPr lang="en-US" dirty="0">
                <a:solidFill>
                  <a:srgbClr val="663300"/>
                </a:solidFill>
              </a:rPr>
              <a:t>first and the last, and the living One; and I was dead, and behold, I am alive forevermore</a:t>
            </a:r>
            <a:r>
              <a:rPr lang="en-US" spc="-150" dirty="0">
                <a:solidFill>
                  <a:srgbClr val="663300"/>
                </a:solidFill>
              </a:rPr>
              <a:t>, and </a:t>
            </a:r>
            <a:r>
              <a:rPr lang="en-US" u="sng" spc="-150" dirty="0">
                <a:solidFill>
                  <a:srgbClr val="663300"/>
                </a:solidFill>
                <a:effectLst>
                  <a:outerShdw blurRad="38100" dist="38100" dir="2700000" algn="tl">
                    <a:srgbClr val="000000">
                      <a:alpha val="43137"/>
                    </a:srgbClr>
                  </a:outerShdw>
                </a:effectLst>
              </a:rPr>
              <a:t>I have </a:t>
            </a:r>
            <a:r>
              <a:rPr lang="en-US" u="sng" dirty="0">
                <a:solidFill>
                  <a:srgbClr val="663300"/>
                </a:solidFill>
                <a:effectLst>
                  <a:outerShdw blurRad="38100" dist="38100" dir="2700000" algn="tl">
                    <a:srgbClr val="000000">
                      <a:alpha val="43137"/>
                    </a:srgbClr>
                  </a:outerShdw>
                </a:effectLst>
              </a:rPr>
              <a:t>the keys </a:t>
            </a:r>
            <a:r>
              <a:rPr lang="en-US" dirty="0">
                <a:solidFill>
                  <a:srgbClr val="663300"/>
                </a:solidFill>
              </a:rPr>
              <a:t>of death and of Hades. </a:t>
            </a:r>
          </a:p>
          <a:p>
            <a:pPr>
              <a:spcBef>
                <a:spcPts val="200"/>
              </a:spcBef>
            </a:pPr>
            <a:endParaRPr lang="en-US" dirty="0">
              <a:solidFill>
                <a:srgbClr val="663300"/>
              </a:solidFill>
            </a:endParaRPr>
          </a:p>
          <a:p>
            <a:endParaRPr lang="en-US" dirty="0">
              <a:solidFill>
                <a:srgbClr val="6633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sz="4400" dirty="0">
                <a:solidFill>
                  <a:srgbClr val="663300"/>
                </a:solidFill>
              </a:rPr>
              <a:t>ORDER OF EVENTS</a:t>
            </a:r>
          </a:p>
        </p:txBody>
      </p:sp>
      <p:sp>
        <p:nvSpPr>
          <p:cNvPr id="3" name="Content Placeholder 2"/>
          <p:cNvSpPr>
            <a:spLocks noGrp="1"/>
          </p:cNvSpPr>
          <p:nvPr>
            <p:ph idx="1"/>
          </p:nvPr>
        </p:nvSpPr>
        <p:spPr>
          <a:xfrm>
            <a:off x="0" y="781878"/>
            <a:ext cx="9144000" cy="607612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200"/>
              </a:spcBef>
            </a:pPr>
            <a:r>
              <a:rPr lang="en-US" b="1" dirty="0">
                <a:solidFill>
                  <a:srgbClr val="663300"/>
                </a:solidFill>
              </a:rPr>
              <a:t>RAPTURE: </a:t>
            </a:r>
            <a:r>
              <a:rPr lang="en-US" dirty="0">
                <a:solidFill>
                  <a:srgbClr val="663300"/>
                </a:solidFill>
              </a:rPr>
              <a:t>saved people up to this time</a:t>
            </a:r>
          </a:p>
          <a:p>
            <a:pPr>
              <a:lnSpc>
                <a:spcPct val="88000"/>
              </a:lnSpc>
              <a:spcBef>
                <a:spcPts val="0"/>
              </a:spcBef>
            </a:pPr>
            <a:r>
              <a:rPr lang="en-US" b="1" dirty="0">
                <a:solidFill>
                  <a:srgbClr val="663300"/>
                </a:solidFill>
              </a:rPr>
              <a:t>FIRST RESURRECTION:</a:t>
            </a:r>
            <a:r>
              <a:rPr lang="en-US" dirty="0">
                <a:solidFill>
                  <a:srgbClr val="663300"/>
                </a:solidFill>
              </a:rPr>
              <a:t> saved between rapture and second coming</a:t>
            </a:r>
          </a:p>
          <a:p>
            <a:pPr>
              <a:lnSpc>
                <a:spcPct val="88000"/>
              </a:lnSpc>
              <a:spcBef>
                <a:spcPts val="200"/>
              </a:spcBef>
            </a:pPr>
            <a:r>
              <a:rPr lang="en-US" b="1" dirty="0">
                <a:solidFill>
                  <a:srgbClr val="663300"/>
                </a:solidFill>
              </a:rPr>
              <a:t>Revelation </a:t>
            </a:r>
            <a:r>
              <a:rPr lang="en-US" b="1" spc="-150" dirty="0">
                <a:solidFill>
                  <a:srgbClr val="663300"/>
                </a:solidFill>
              </a:rPr>
              <a:t>20:4-6 </a:t>
            </a:r>
            <a:r>
              <a:rPr lang="en-US" spc="-150" dirty="0">
                <a:solidFill>
                  <a:srgbClr val="663300"/>
                </a:solidFill>
              </a:rPr>
              <a:t>Then I </a:t>
            </a:r>
            <a:r>
              <a:rPr lang="en-US" dirty="0">
                <a:solidFill>
                  <a:srgbClr val="663300"/>
                </a:solidFill>
              </a:rPr>
              <a:t>saw thrones</a:t>
            </a:r>
            <a:r>
              <a:rPr lang="en-US" spc="-150" dirty="0">
                <a:solidFill>
                  <a:srgbClr val="663300"/>
                </a:solidFill>
              </a:rPr>
              <a:t>, and </a:t>
            </a:r>
            <a:r>
              <a:rPr lang="en-US" dirty="0">
                <a:solidFill>
                  <a:srgbClr val="663300"/>
                </a:solidFill>
              </a:rPr>
              <a:t>they sat on  them, and judgment </a:t>
            </a:r>
            <a:r>
              <a:rPr lang="en-US" spc="-150" dirty="0">
                <a:solidFill>
                  <a:srgbClr val="663300"/>
                </a:solidFill>
              </a:rPr>
              <a:t>was given to them. </a:t>
            </a:r>
            <a:r>
              <a:rPr lang="en-US" dirty="0">
                <a:solidFill>
                  <a:srgbClr val="663300"/>
                </a:solidFill>
              </a:rPr>
              <a:t>I </a:t>
            </a:r>
            <a:r>
              <a:rPr lang="en-US" i="1" dirty="0">
                <a:solidFill>
                  <a:srgbClr val="663300"/>
                </a:solidFill>
              </a:rPr>
              <a:t>saw</a:t>
            </a:r>
            <a:r>
              <a:rPr lang="en-US" dirty="0">
                <a:solidFill>
                  <a:srgbClr val="663300"/>
                </a:solidFill>
              </a:rPr>
              <a:t> the souls </a:t>
            </a:r>
            <a:r>
              <a:rPr lang="en-US" spc="-150" dirty="0">
                <a:solidFill>
                  <a:srgbClr val="663300"/>
                </a:solidFill>
              </a:rPr>
              <a:t>of those who had been beheaded because of their </a:t>
            </a:r>
            <a:r>
              <a:rPr lang="en-US" dirty="0">
                <a:solidFill>
                  <a:srgbClr val="663300"/>
                </a:solidFill>
              </a:rPr>
              <a:t>testimony  </a:t>
            </a:r>
            <a:r>
              <a:rPr lang="en-US" spc="-150" dirty="0">
                <a:solidFill>
                  <a:srgbClr val="663300"/>
                </a:solidFill>
              </a:rPr>
              <a:t>of </a:t>
            </a:r>
            <a:r>
              <a:rPr lang="en-US" dirty="0">
                <a:solidFill>
                  <a:srgbClr val="663300"/>
                </a:solidFill>
              </a:rPr>
              <a:t>Jesus </a:t>
            </a:r>
            <a:r>
              <a:rPr lang="en-US" spc="-150" dirty="0">
                <a:solidFill>
                  <a:srgbClr val="663300"/>
                </a:solidFill>
              </a:rPr>
              <a:t>and because of the word of God, and those who had not worshiped the beast or his image, and had </a:t>
            </a:r>
            <a:r>
              <a:rPr lang="en-US" dirty="0">
                <a:solidFill>
                  <a:srgbClr val="663300"/>
                </a:solidFill>
              </a:rPr>
              <a:t>not received </a:t>
            </a:r>
            <a:r>
              <a:rPr lang="en-US" spc="-150" dirty="0">
                <a:solidFill>
                  <a:srgbClr val="663300"/>
                </a:solidFill>
              </a:rPr>
              <a:t>the mark on their</a:t>
            </a:r>
            <a:r>
              <a:rPr lang="en-US" dirty="0">
                <a:solidFill>
                  <a:srgbClr val="663300"/>
                </a:solidFill>
              </a:rPr>
              <a:t> </a:t>
            </a:r>
            <a:r>
              <a:rPr lang="en-US" spc="-150" dirty="0">
                <a:solidFill>
                  <a:srgbClr val="663300"/>
                </a:solidFill>
              </a:rPr>
              <a:t>forehead and on their hand</a:t>
            </a:r>
            <a:r>
              <a:rPr lang="en-US" dirty="0">
                <a:solidFill>
                  <a:srgbClr val="663300"/>
                </a:solidFill>
              </a:rPr>
              <a:t>; they came to life and reigned with Christ for a thousand years. The rest of the dead did </a:t>
            </a:r>
            <a:r>
              <a:rPr lang="en-US" spc="-150" dirty="0">
                <a:solidFill>
                  <a:srgbClr val="663300"/>
                </a:solidFill>
              </a:rPr>
              <a:t>not come to life </a:t>
            </a:r>
            <a:r>
              <a:rPr lang="en-US" dirty="0">
                <a:solidFill>
                  <a:srgbClr val="663300"/>
                </a:solidFill>
              </a:rPr>
              <a:t>until the thousand</a:t>
            </a:r>
            <a:r>
              <a:rPr lang="en-US" spc="-150" dirty="0">
                <a:solidFill>
                  <a:srgbClr val="663300"/>
                </a:solidFill>
              </a:rPr>
              <a:t> years were completed. This is the first </a:t>
            </a:r>
            <a:r>
              <a:rPr lang="en-US" dirty="0">
                <a:solidFill>
                  <a:srgbClr val="663300"/>
                </a:solidFill>
              </a:rPr>
              <a:t>resurrection. Blessed </a:t>
            </a:r>
            <a:r>
              <a:rPr lang="en-US" spc="-150" dirty="0">
                <a:solidFill>
                  <a:srgbClr val="663300"/>
                </a:solidFill>
              </a:rPr>
              <a:t>and holy is the one who has a </a:t>
            </a:r>
            <a:r>
              <a:rPr lang="en-US" dirty="0">
                <a:solidFill>
                  <a:srgbClr val="663300"/>
                </a:solidFill>
              </a:rPr>
              <a:t>part in the first resurrection; over these the second death has no power…</a:t>
            </a:r>
          </a:p>
          <a:p>
            <a:pPr>
              <a:lnSpc>
                <a:spcPct val="88000"/>
              </a:lnSpc>
              <a:spcBef>
                <a:spcPts val="200"/>
              </a:spcBef>
            </a:pPr>
            <a:r>
              <a:rPr lang="en-US" b="1" dirty="0">
                <a:solidFill>
                  <a:srgbClr val="663300"/>
                </a:solidFill>
              </a:rPr>
              <a:t>GREAT WHITE THRONE RESURRECTION: </a:t>
            </a:r>
            <a:r>
              <a:rPr lang="en-US" dirty="0">
                <a:solidFill>
                  <a:srgbClr val="663300"/>
                </a:solidFill>
              </a:rPr>
              <a:t>unsaved dead; happens at the end of the millennium</a:t>
            </a:r>
            <a:r>
              <a:rPr lang="en-US" spc="-150" dirty="0">
                <a:solidFill>
                  <a:srgbClr val="6633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WHERE ARE THE 1000 YEARS?</a:t>
            </a:r>
          </a:p>
        </p:txBody>
      </p:sp>
      <p:sp>
        <p:nvSpPr>
          <p:cNvPr id="3" name="Content Placeholder 2"/>
          <p:cNvSpPr>
            <a:spLocks noGrp="1"/>
          </p:cNvSpPr>
          <p:nvPr>
            <p:ph idx="1"/>
          </p:nvPr>
        </p:nvSpPr>
        <p:spPr>
          <a:xfrm>
            <a:off x="-1" y="993913"/>
            <a:ext cx="9143999" cy="586408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400"/>
              </a:spcBef>
            </a:pPr>
            <a:r>
              <a:rPr lang="en-US" b="1" dirty="0">
                <a:solidFill>
                  <a:srgbClr val="663300"/>
                </a:solidFill>
              </a:rPr>
              <a:t>Revelation 20:7-10 </a:t>
            </a:r>
            <a:r>
              <a:rPr lang="en-US" dirty="0">
                <a:solidFill>
                  <a:srgbClr val="663300"/>
                </a:solidFill>
              </a:rPr>
              <a:t> When the thousand years are completed, Satan will be released from his prison, and will come out to deceive the nations which are in the four corners of the earth, Gog and Magog, to gather them together for the war; the number of them is like the sand of the seashore. And they came up on the broad </a:t>
            </a:r>
            <a:r>
              <a:rPr lang="en-US" spc="-150" dirty="0">
                <a:solidFill>
                  <a:srgbClr val="663300"/>
                </a:solidFill>
              </a:rPr>
              <a:t>plain of the earth </a:t>
            </a:r>
            <a:r>
              <a:rPr lang="en-US" dirty="0">
                <a:solidFill>
                  <a:srgbClr val="663300"/>
                </a:solidFill>
              </a:rPr>
              <a:t>and surrounded the camp of the saints and the beloved city, and fire came down from heaven and devoured them. The devil who deceived them was thrown into the lake of fire and brimstone, where the beast and the false prophet are also; and they will be tormented day and night forever and ever. </a:t>
            </a:r>
          </a:p>
          <a:p>
            <a:pPr>
              <a:lnSpc>
                <a:spcPct val="88000"/>
              </a:lnSpc>
              <a:spcBef>
                <a:spcPts val="400"/>
              </a:spcBef>
            </a:pPr>
            <a:r>
              <a:rPr lang="en-US" b="1" dirty="0">
                <a:solidFill>
                  <a:srgbClr val="663300"/>
                </a:solidFill>
              </a:rPr>
              <a:t>What happens during the 1000 year reign of Christ?  Apparently we don’t need to know!</a:t>
            </a:r>
          </a:p>
          <a:p>
            <a:pPr>
              <a:lnSpc>
                <a:spcPct val="88000"/>
              </a:lnSpc>
              <a:spcBef>
                <a:spcPts val="0"/>
              </a:spcBef>
            </a:pPr>
            <a:endParaRPr lang="en-US" dirty="0">
              <a:solidFill>
                <a:srgbClr val="6633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GREAT WHITE THRONE</a:t>
            </a:r>
          </a:p>
        </p:txBody>
      </p:sp>
      <p:sp>
        <p:nvSpPr>
          <p:cNvPr id="3" name="Content Placeholder 2"/>
          <p:cNvSpPr>
            <a:spLocks noGrp="1"/>
          </p:cNvSpPr>
          <p:nvPr>
            <p:ph idx="1"/>
          </p:nvPr>
        </p:nvSpPr>
        <p:spPr>
          <a:xfrm>
            <a:off x="0" y="967409"/>
            <a:ext cx="9144000" cy="5890591"/>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Revelation 20:11-15 </a:t>
            </a:r>
            <a:r>
              <a:rPr lang="en-US" dirty="0">
                <a:solidFill>
                  <a:srgbClr val="663300"/>
                </a:solidFill>
              </a:rPr>
              <a:t> Then I saw a great white throne and Him who sat upon it, from whose presence earth and heaven fled away, and no place was found for them. And I saw the dead, the great and the small, standing before the throne, and books were opened; and another book was opened, which is </a:t>
            </a:r>
            <a:r>
              <a:rPr lang="en-US" i="1" dirty="0">
                <a:solidFill>
                  <a:srgbClr val="663300"/>
                </a:solidFill>
              </a:rPr>
              <a:t>the book</a:t>
            </a:r>
            <a:r>
              <a:rPr lang="en-US" dirty="0">
                <a:solidFill>
                  <a:srgbClr val="663300"/>
                </a:solidFill>
              </a:rPr>
              <a:t> of life; and the dead were judged from the things which were written in the books, according to their deeds. And the sea gave up the dead which were in it, and death and Hades gave up the dead which were in them; they were judged, every one </a:t>
            </a:r>
            <a:r>
              <a:rPr lang="en-US" i="1" dirty="0">
                <a:solidFill>
                  <a:srgbClr val="663300"/>
                </a:solidFill>
              </a:rPr>
              <a:t>of them</a:t>
            </a:r>
            <a:r>
              <a:rPr lang="en-US" dirty="0">
                <a:solidFill>
                  <a:srgbClr val="663300"/>
                </a:solidFill>
              </a:rPr>
              <a:t> according to their deeds. Then death and Hades were thrown into the lake of fire. This is the second death, the lake of fire. And if anyone's name was not found written in the book of life, he was thrown into the lake of fire. </a:t>
            </a:r>
          </a:p>
          <a:p>
            <a:pPr>
              <a:lnSpc>
                <a:spcPct val="93000"/>
              </a:lnSpc>
              <a:spcBef>
                <a:spcPts val="300"/>
              </a:spcBef>
            </a:pPr>
            <a:endParaRPr lang="en-US" sz="2700" dirty="0">
              <a:solidFill>
                <a:srgbClr val="66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MAKING THINGS NEW</a:t>
            </a:r>
          </a:p>
        </p:txBody>
      </p:sp>
      <p:sp>
        <p:nvSpPr>
          <p:cNvPr id="3" name="Content Placeholder 2"/>
          <p:cNvSpPr>
            <a:spLocks noGrp="1"/>
          </p:cNvSpPr>
          <p:nvPr>
            <p:ph idx="1"/>
          </p:nvPr>
        </p:nvSpPr>
        <p:spPr>
          <a:xfrm>
            <a:off x="0" y="940904"/>
            <a:ext cx="9236765" cy="591709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9000"/>
              </a:lnSpc>
              <a:spcBef>
                <a:spcPts val="200"/>
              </a:spcBef>
            </a:pPr>
            <a:r>
              <a:rPr lang="en-US" b="1" dirty="0">
                <a:solidFill>
                  <a:srgbClr val="663300"/>
                </a:solidFill>
              </a:rPr>
              <a:t>NEW HEAVENS: …</a:t>
            </a:r>
            <a:r>
              <a:rPr lang="en-US" dirty="0">
                <a:solidFill>
                  <a:srgbClr val="663300"/>
                </a:solidFill>
              </a:rPr>
              <a:t>according to His promise we are looking for new heavens and a new earth, in which righteousness dwells. </a:t>
            </a:r>
          </a:p>
          <a:p>
            <a:pPr>
              <a:lnSpc>
                <a:spcPct val="89000"/>
              </a:lnSpc>
              <a:spcBef>
                <a:spcPts val="200"/>
              </a:spcBef>
            </a:pPr>
            <a:r>
              <a:rPr lang="en-US" b="1" dirty="0">
                <a:solidFill>
                  <a:srgbClr val="663300"/>
                </a:solidFill>
              </a:rPr>
              <a:t>2 Peter 3:7 </a:t>
            </a:r>
            <a:r>
              <a:rPr lang="en-US" dirty="0">
                <a:solidFill>
                  <a:srgbClr val="663300"/>
                </a:solidFill>
              </a:rPr>
              <a:t> But by His word the present heavens and earth are being reserved for fire, kept for the day of judgment and destruction of ungodly men. </a:t>
            </a:r>
          </a:p>
          <a:p>
            <a:pPr>
              <a:lnSpc>
                <a:spcPct val="89000"/>
              </a:lnSpc>
              <a:spcBef>
                <a:spcPts val="200"/>
              </a:spcBef>
            </a:pPr>
            <a:r>
              <a:rPr lang="en-US" b="1" dirty="0">
                <a:solidFill>
                  <a:srgbClr val="663300"/>
                </a:solidFill>
              </a:rPr>
              <a:t>2 Peter 3:10 </a:t>
            </a:r>
            <a:r>
              <a:rPr lang="en-US" dirty="0">
                <a:solidFill>
                  <a:srgbClr val="663300"/>
                </a:solidFill>
              </a:rPr>
              <a:t> But the day of the Lord will come like a thief, in which the heavens will </a:t>
            </a:r>
            <a:r>
              <a:rPr lang="en-US" u="sng" dirty="0">
                <a:solidFill>
                  <a:srgbClr val="663300"/>
                </a:solidFill>
                <a:effectLst>
                  <a:outerShdw blurRad="38100" dist="38100" dir="2700000" algn="tl">
                    <a:srgbClr val="000000">
                      <a:alpha val="43137"/>
                    </a:srgbClr>
                  </a:outerShdw>
                </a:effectLst>
              </a:rPr>
              <a:t>pass away</a:t>
            </a:r>
            <a:r>
              <a:rPr lang="en-US" dirty="0">
                <a:solidFill>
                  <a:srgbClr val="663300"/>
                </a:solidFill>
              </a:rPr>
              <a:t> with a roar and the elements will be destroyed with intense heat, and the earth and its works will be burned up. </a:t>
            </a:r>
          </a:p>
          <a:p>
            <a:pPr>
              <a:lnSpc>
                <a:spcPct val="89000"/>
              </a:lnSpc>
              <a:spcBef>
                <a:spcPts val="200"/>
              </a:spcBef>
            </a:pPr>
            <a:r>
              <a:rPr lang="en-US" dirty="0">
                <a:solidFill>
                  <a:srgbClr val="663300"/>
                </a:solidFill>
                <a:effectLst>
                  <a:outerShdw blurRad="38100" dist="38100" dir="2700000" algn="tl">
                    <a:srgbClr val="000000">
                      <a:alpha val="43137"/>
                    </a:srgbClr>
                  </a:outerShdw>
                </a:effectLst>
              </a:rPr>
              <a:t>Pass away: </a:t>
            </a:r>
            <a:r>
              <a:rPr lang="en-US" i="1" dirty="0" err="1">
                <a:solidFill>
                  <a:srgbClr val="663300"/>
                </a:solidFill>
              </a:rPr>
              <a:t>parachermai</a:t>
            </a:r>
            <a:r>
              <a:rPr lang="en-US" i="1" dirty="0">
                <a:solidFill>
                  <a:srgbClr val="663300"/>
                </a:solidFill>
              </a:rPr>
              <a:t>:</a:t>
            </a:r>
            <a:r>
              <a:rPr lang="en-US" dirty="0">
                <a:solidFill>
                  <a:srgbClr val="663300"/>
                </a:solidFill>
              </a:rPr>
              <a:t> to come near or beside</a:t>
            </a:r>
          </a:p>
          <a:p>
            <a:pPr>
              <a:lnSpc>
                <a:spcPct val="89000"/>
              </a:lnSpc>
              <a:spcBef>
                <a:spcPts val="200"/>
              </a:spcBef>
            </a:pPr>
            <a:r>
              <a:rPr lang="en-US" b="1" dirty="0">
                <a:solidFill>
                  <a:srgbClr val="663300"/>
                </a:solidFill>
              </a:rPr>
              <a:t>Isaiah 34:4 </a:t>
            </a:r>
            <a:r>
              <a:rPr lang="en-US" dirty="0">
                <a:solidFill>
                  <a:srgbClr val="663300"/>
                </a:solidFill>
              </a:rPr>
              <a:t> And all the host of heaven will wear away, And the sky will be </a:t>
            </a:r>
            <a:r>
              <a:rPr lang="en-US" dirty="0">
                <a:solidFill>
                  <a:srgbClr val="663300"/>
                </a:solidFill>
                <a:effectLst>
                  <a:outerShdw blurRad="38100" dist="38100" dir="2700000" algn="tl">
                    <a:srgbClr val="000000">
                      <a:alpha val="43137"/>
                    </a:srgbClr>
                  </a:outerShdw>
                </a:effectLst>
              </a:rPr>
              <a:t>rolled up like a scroll</a:t>
            </a:r>
            <a:r>
              <a:rPr lang="en-US" dirty="0">
                <a:solidFill>
                  <a:srgbClr val="663300"/>
                </a:solidFill>
              </a:rPr>
              <a:t>; </a:t>
            </a:r>
          </a:p>
          <a:p>
            <a:pPr>
              <a:lnSpc>
                <a:spcPct val="89000"/>
              </a:lnSpc>
              <a:spcBef>
                <a:spcPts val="200"/>
              </a:spcBef>
            </a:pPr>
            <a:r>
              <a:rPr lang="en-US" b="1" dirty="0">
                <a:solidFill>
                  <a:srgbClr val="663300"/>
                </a:solidFill>
              </a:rPr>
              <a:t>Revelation 6:14 </a:t>
            </a:r>
            <a:r>
              <a:rPr lang="en-US" dirty="0">
                <a:solidFill>
                  <a:srgbClr val="663300"/>
                </a:solidFill>
              </a:rPr>
              <a:t>The sky was split apart like a scroll when it is rolled up…</a:t>
            </a:r>
            <a:endParaRPr lang="en-US" b="1" dirty="0">
              <a:solidFill>
                <a:srgbClr val="6633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74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NEW HEAVEN AND EARTH</a:t>
            </a:r>
          </a:p>
        </p:txBody>
      </p:sp>
      <p:sp>
        <p:nvSpPr>
          <p:cNvPr id="3" name="Content Placeholder 2"/>
          <p:cNvSpPr>
            <a:spLocks noGrp="1"/>
          </p:cNvSpPr>
          <p:nvPr>
            <p:ph idx="1"/>
          </p:nvPr>
        </p:nvSpPr>
        <p:spPr>
          <a:xfrm>
            <a:off x="-1" y="821635"/>
            <a:ext cx="9143999" cy="603636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sz="2700" b="1" dirty="0">
                <a:solidFill>
                  <a:srgbClr val="663300"/>
                </a:solidFill>
              </a:rPr>
              <a:t>Revelation 21:1-2 </a:t>
            </a:r>
            <a:r>
              <a:rPr lang="en-US" sz="2700" dirty="0">
                <a:solidFill>
                  <a:srgbClr val="663300"/>
                </a:solidFill>
              </a:rPr>
              <a:t> Then I saw a new heaven and a new earth; for the first heaven and the first earth passed away, and there is no longer </a:t>
            </a:r>
            <a:r>
              <a:rPr lang="en-US" sz="2700" i="1" dirty="0">
                <a:solidFill>
                  <a:srgbClr val="663300"/>
                </a:solidFill>
              </a:rPr>
              <a:t>any</a:t>
            </a:r>
            <a:r>
              <a:rPr lang="en-US" sz="2700" dirty="0">
                <a:solidFill>
                  <a:srgbClr val="663300"/>
                </a:solidFill>
              </a:rPr>
              <a:t> sea. And I saw the holy city, new Jerusalem, coming down out of heaven from God, made ready as a bride adorned for her husband. </a:t>
            </a:r>
          </a:p>
          <a:p>
            <a:pPr>
              <a:lnSpc>
                <a:spcPct val="88000"/>
              </a:lnSpc>
              <a:spcBef>
                <a:spcPts val="0"/>
              </a:spcBef>
            </a:pPr>
            <a:r>
              <a:rPr lang="en-US" sz="2700" dirty="0">
                <a:solidFill>
                  <a:srgbClr val="663300"/>
                </a:solidFill>
              </a:rPr>
              <a:t>New: </a:t>
            </a:r>
            <a:r>
              <a:rPr lang="en-US" sz="2700" i="1" dirty="0" err="1">
                <a:solidFill>
                  <a:srgbClr val="663300"/>
                </a:solidFill>
              </a:rPr>
              <a:t>kainos</a:t>
            </a:r>
            <a:r>
              <a:rPr lang="en-US" sz="2700" i="1" dirty="0">
                <a:solidFill>
                  <a:srgbClr val="663300"/>
                </a:solidFill>
              </a:rPr>
              <a:t>: </a:t>
            </a:r>
            <a:r>
              <a:rPr lang="en-US" sz="2700" dirty="0">
                <a:solidFill>
                  <a:srgbClr val="663300"/>
                </a:solidFill>
              </a:rPr>
              <a:t>fresh: to refresh or refurbish</a:t>
            </a:r>
          </a:p>
          <a:p>
            <a:pPr>
              <a:lnSpc>
                <a:spcPct val="88000"/>
              </a:lnSpc>
              <a:spcBef>
                <a:spcPts val="0"/>
              </a:spcBef>
            </a:pPr>
            <a:r>
              <a:rPr lang="en-US" sz="2700" i="1" dirty="0">
                <a:solidFill>
                  <a:srgbClr val="663300"/>
                </a:solidFill>
              </a:rPr>
              <a:t>Naos</a:t>
            </a:r>
            <a:r>
              <a:rPr lang="en-US" sz="2700" dirty="0">
                <a:solidFill>
                  <a:srgbClr val="663300"/>
                </a:solidFill>
              </a:rPr>
              <a:t> would be used if age were in mind</a:t>
            </a:r>
          </a:p>
          <a:p>
            <a:pPr>
              <a:lnSpc>
                <a:spcPct val="88000"/>
              </a:lnSpc>
              <a:spcBef>
                <a:spcPts val="0"/>
              </a:spcBef>
            </a:pPr>
            <a:r>
              <a:rPr lang="en-US" sz="2700" b="1" dirty="0">
                <a:solidFill>
                  <a:srgbClr val="663300"/>
                </a:solidFill>
              </a:rPr>
              <a:t>Revelation 21:4-6 …</a:t>
            </a:r>
            <a:r>
              <a:rPr lang="en-US" sz="2700" dirty="0">
                <a:solidFill>
                  <a:srgbClr val="663300"/>
                </a:solidFill>
              </a:rPr>
              <a:t>and He will wipe away every tear from their eyes; and there will no longer be </a:t>
            </a:r>
            <a:r>
              <a:rPr lang="en-US" sz="2700" i="1" dirty="0">
                <a:solidFill>
                  <a:srgbClr val="663300"/>
                </a:solidFill>
              </a:rPr>
              <a:t>any</a:t>
            </a:r>
            <a:r>
              <a:rPr lang="en-US" sz="2700" dirty="0">
                <a:solidFill>
                  <a:srgbClr val="663300"/>
                </a:solidFill>
              </a:rPr>
              <a:t> death; there will no longer be </a:t>
            </a:r>
            <a:r>
              <a:rPr lang="en-US" sz="2700" i="1" dirty="0">
                <a:solidFill>
                  <a:srgbClr val="663300"/>
                </a:solidFill>
              </a:rPr>
              <a:t>any</a:t>
            </a:r>
            <a:r>
              <a:rPr lang="en-US" sz="2700" dirty="0">
                <a:solidFill>
                  <a:srgbClr val="663300"/>
                </a:solidFill>
              </a:rPr>
              <a:t> mourning, or crying, or pain; the first things have passed away." He who sits on the throne said, "</a:t>
            </a:r>
            <a:r>
              <a:rPr lang="en-US" sz="2700" spc="-150" dirty="0">
                <a:solidFill>
                  <a:srgbClr val="663300"/>
                </a:solidFill>
              </a:rPr>
              <a:t>Behold, I am </a:t>
            </a:r>
            <a:r>
              <a:rPr lang="en-US" sz="2700" dirty="0">
                <a:solidFill>
                  <a:srgbClr val="663300"/>
                </a:solidFill>
              </a:rPr>
              <a:t>making all things new." And He said, "Write, for these words are faithful and true." Then He said to me, "</a:t>
            </a:r>
            <a:r>
              <a:rPr lang="en-US" sz="2700" dirty="0">
                <a:solidFill>
                  <a:srgbClr val="663300"/>
                </a:solidFill>
                <a:effectLst>
                  <a:outerShdw blurRad="38100" dist="38100" dir="2700000" algn="tl">
                    <a:srgbClr val="000000">
                      <a:alpha val="43137"/>
                    </a:srgbClr>
                  </a:outerShdw>
                </a:effectLst>
              </a:rPr>
              <a:t>It is done</a:t>
            </a:r>
            <a:r>
              <a:rPr lang="en-US" sz="2700" spc="-150" dirty="0">
                <a:solidFill>
                  <a:srgbClr val="663300"/>
                </a:solidFill>
              </a:rPr>
              <a:t>. I am the </a:t>
            </a:r>
            <a:r>
              <a:rPr lang="en-US" sz="2700" dirty="0">
                <a:solidFill>
                  <a:srgbClr val="663300"/>
                </a:solidFill>
              </a:rPr>
              <a:t>Alpha and the Omega, the beginning and the end. I will give to the one who thirsts from the spring of the water of life without cost. </a:t>
            </a:r>
          </a:p>
          <a:p>
            <a:pPr>
              <a:lnSpc>
                <a:spcPct val="88000"/>
              </a:lnSpc>
              <a:spcBef>
                <a:spcPts val="300"/>
              </a:spcBef>
            </a:pPr>
            <a:endParaRPr lang="en-US" sz="2700" dirty="0">
              <a:solidFill>
                <a:srgbClr val="663300"/>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3353</TotalTime>
  <Words>2525</Words>
  <Application>Microsoft Office PowerPoint</Application>
  <PresentationFormat>On-screen Show (4:3)</PresentationFormat>
  <Paragraphs>60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Wingdings</vt:lpstr>
      <vt:lpstr>Office Theme</vt:lpstr>
      <vt:lpstr>PowerPoint Presentation</vt:lpstr>
      <vt:lpstr>AN APOCALYPTIC  WORLD VIEW</vt:lpstr>
      <vt:lpstr>VERSE FOR THE JOURNEY</vt:lpstr>
      <vt:lpstr>SATAN BOUND</vt:lpstr>
      <vt:lpstr>ORDER OF EVENTS</vt:lpstr>
      <vt:lpstr>WHERE ARE THE 1000 YEARS?</vt:lpstr>
      <vt:lpstr>GREAT WHITE THRONE</vt:lpstr>
      <vt:lpstr>MAKING THINGS NEW</vt:lpstr>
      <vt:lpstr>NEW HEAVEN AND EARTH</vt:lpstr>
      <vt:lpstr>SECOND DEATH</vt:lpstr>
      <vt:lpstr>HERE COMES THE BRIDE</vt:lpstr>
      <vt:lpstr>PEARLY GATES!</vt:lpstr>
      <vt:lpstr>NO TEMPLE</vt:lpstr>
      <vt:lpstr>TREE OF LIFE</vt:lpstr>
      <vt:lpstr>LIVE FOREVER</vt:lpstr>
      <vt:lpstr>IMPORTANCE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82</cp:revision>
  <cp:lastPrinted>2020-11-15T20:07:44Z</cp:lastPrinted>
  <dcterms:created xsi:type="dcterms:W3CDTF">2020-09-02T16:24:49Z</dcterms:created>
  <dcterms:modified xsi:type="dcterms:W3CDTF">2020-11-18T18:04:26Z</dcterms:modified>
</cp:coreProperties>
</file>