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435" r:id="rId2"/>
    <p:sldId id="258" r:id="rId3"/>
    <p:sldId id="2455" r:id="rId4"/>
    <p:sldId id="2456" r:id="rId5"/>
    <p:sldId id="2457" r:id="rId6"/>
    <p:sldId id="257" r:id="rId7"/>
    <p:sldId id="268" r:id="rId8"/>
    <p:sldId id="2458" r:id="rId9"/>
    <p:sldId id="2459" r:id="rId10"/>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138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9/30/2020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99450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9/30/2020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109987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9/30/2020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4206121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9144000" cy="6858000"/>
          </a:xfrm>
        </p:spPr>
        <p:txBody>
          <a:bodyPr/>
          <a:lstStyle>
            <a:lvl1pPr marL="0" indent="0" algn="ctr">
              <a:buNone/>
              <a:defRPr/>
            </a:lvl1pPr>
          </a:lstStyle>
          <a:p>
            <a:r>
              <a:rPr lang="en-US"/>
              <a:t>Click icon to add picture</a:t>
            </a:r>
            <a:endParaRPr lang="en-US" dirty="0"/>
          </a:p>
        </p:txBody>
      </p:sp>
      <p:sp>
        <p:nvSpPr>
          <p:cNvPr id="4" name="Title 1">
            <a:extLst>
              <a:ext uri="{FF2B5EF4-FFF2-40B4-BE49-F238E27FC236}">
                <a16:creationId xmlns:a16="http://schemas.microsoft.com/office/drawing/2014/main" id="{01219AD9-34B1-4C27-8648-E7D7C69C07F9}"/>
              </a:ext>
            </a:extLst>
          </p:cNvPr>
          <p:cNvSpPr>
            <a:spLocks noGrp="1"/>
          </p:cNvSpPr>
          <p:nvPr>
            <p:ph type="title" hasCustomPrompt="1"/>
          </p:nvPr>
        </p:nvSpPr>
        <p:spPr>
          <a:xfrm>
            <a:off x="526775" y="3013676"/>
            <a:ext cx="8090452" cy="830649"/>
          </a:xfrm>
        </p:spPr>
        <p:txBody>
          <a:bodyPr anchor="ctr"/>
          <a:lstStyle>
            <a:lvl1pPr algn="ctr">
              <a:defRPr sz="2637" spc="132">
                <a:solidFill>
                  <a:schemeClr val="bg1"/>
                </a:solidFill>
              </a:defRPr>
            </a:lvl1pPr>
          </a:lstStyle>
          <a:p>
            <a:r>
              <a:rPr lang="en-US" dirty="0"/>
              <a:t>CLICK TO EDIT MASTER TITLE</a:t>
            </a:r>
          </a:p>
        </p:txBody>
      </p:sp>
      <p:sp>
        <p:nvSpPr>
          <p:cNvPr id="5"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2602707" y="3890625"/>
            <a:ext cx="3938588" cy="365125"/>
          </a:xfrm>
        </p:spPr>
        <p:txBody>
          <a:bodyPr anchor="ctr"/>
          <a:lstStyle>
            <a:lvl1pPr marL="0" indent="0" algn="ctr">
              <a:lnSpc>
                <a:spcPct val="100000"/>
              </a:lnSpc>
              <a:buNone/>
              <a:defRPr sz="1055" spc="264">
                <a:solidFill>
                  <a:schemeClr val="bg1"/>
                </a:solidFill>
              </a:defRPr>
            </a:lvl1pPr>
            <a:lvl2pPr marL="200905" indent="0">
              <a:buNone/>
              <a:defRPr sz="879">
                <a:solidFill>
                  <a:schemeClr val="tx1">
                    <a:tint val="75000"/>
                  </a:schemeClr>
                </a:solidFill>
              </a:defRPr>
            </a:lvl2pPr>
            <a:lvl3pPr marL="401810" indent="0">
              <a:buNone/>
              <a:defRPr sz="791">
                <a:solidFill>
                  <a:schemeClr val="tx1">
                    <a:tint val="75000"/>
                  </a:schemeClr>
                </a:solidFill>
              </a:defRPr>
            </a:lvl3pPr>
            <a:lvl4pPr marL="602715" indent="0">
              <a:buNone/>
              <a:defRPr sz="703">
                <a:solidFill>
                  <a:schemeClr val="tx1">
                    <a:tint val="75000"/>
                  </a:schemeClr>
                </a:solidFill>
              </a:defRPr>
            </a:lvl4pPr>
            <a:lvl5pPr marL="803620" indent="0">
              <a:buNone/>
              <a:defRPr sz="703">
                <a:solidFill>
                  <a:schemeClr val="tx1">
                    <a:tint val="75000"/>
                  </a:schemeClr>
                </a:solidFill>
              </a:defRPr>
            </a:lvl5pPr>
            <a:lvl6pPr marL="1004526" indent="0">
              <a:buNone/>
              <a:defRPr sz="703">
                <a:solidFill>
                  <a:schemeClr val="tx1">
                    <a:tint val="75000"/>
                  </a:schemeClr>
                </a:solidFill>
              </a:defRPr>
            </a:lvl6pPr>
            <a:lvl7pPr marL="1205431" indent="0">
              <a:buNone/>
              <a:defRPr sz="703">
                <a:solidFill>
                  <a:schemeClr val="tx1">
                    <a:tint val="75000"/>
                  </a:schemeClr>
                </a:solidFill>
              </a:defRPr>
            </a:lvl7pPr>
            <a:lvl8pPr marL="1406336" indent="0">
              <a:buNone/>
              <a:defRPr sz="703">
                <a:solidFill>
                  <a:schemeClr val="tx1">
                    <a:tint val="75000"/>
                  </a:schemeClr>
                </a:solidFill>
              </a:defRPr>
            </a:lvl8pPr>
            <a:lvl9pPr marL="1607241" indent="0">
              <a:buNone/>
              <a:defRPr sz="703">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0835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9/30/2020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59484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9/30/2020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408257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9/30/2020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8218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9/30/2020</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32620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9/30/2020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156440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9/30/2020</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0263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9/30/2020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91117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9/30/2020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364152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2017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 y="1201782"/>
            <a:ext cx="9143999" cy="56562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6503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sz="4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descr="Abstract Building">
            <a:extLst>
              <a:ext uri="{FF2B5EF4-FFF2-40B4-BE49-F238E27FC236}">
                <a16:creationId xmlns:a16="http://schemas.microsoft.com/office/drawing/2014/main" id="{CE10ABE1-BE78-4DEC-9C0A-46282D549DF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5" name="Rectangle 4">
            <a:extLst>
              <a:ext uri="{FF2B5EF4-FFF2-40B4-BE49-F238E27FC236}">
                <a16:creationId xmlns:a16="http://schemas.microsoft.com/office/drawing/2014/main" id="{979F9DAD-F6B0-4ECC-8632-4B5E050986A8}"/>
              </a:ext>
              <a:ext uri="{C183D7F6-B498-43B3-948B-1728B52AA6E4}">
                <adec:decorative xmlns:adec="http://schemas.microsoft.com/office/drawing/2017/decorative" val="1"/>
              </a:ext>
            </a:extLst>
          </p:cNvPr>
          <p:cNvSpPr/>
          <p:nvPr/>
        </p:nvSpPr>
        <p:spPr>
          <a:xfrm>
            <a:off x="1893288" y="1922225"/>
            <a:ext cx="5357425" cy="3013552"/>
          </a:xfrm>
          <a:prstGeom prst="rect">
            <a:avLst/>
          </a:prstGeom>
          <a:gradFill>
            <a:gsLst>
              <a:gs pos="0">
                <a:srgbClr val="01023B">
                  <a:alpha val="70000"/>
                </a:srgbClr>
              </a:gs>
              <a:gs pos="100000">
                <a:srgbClr val="E99757">
                  <a:lumMod val="97000"/>
                  <a:lumOff val="3000"/>
                  <a:alpha val="70000"/>
                </a:srgbClr>
              </a:gs>
              <a:gs pos="50000">
                <a:srgbClr val="A53F52">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1" dirty="0"/>
          </a:p>
        </p:txBody>
      </p:sp>
      <p:sp>
        <p:nvSpPr>
          <p:cNvPr id="6" name="Title 5">
            <a:extLst>
              <a:ext uri="{FF2B5EF4-FFF2-40B4-BE49-F238E27FC236}">
                <a16:creationId xmlns:a16="http://schemas.microsoft.com/office/drawing/2014/main" id="{4F7706BE-EF2E-459C-8778-01DDD354C634}"/>
              </a:ext>
            </a:extLst>
          </p:cNvPr>
          <p:cNvSpPr>
            <a:spLocks noGrp="1"/>
          </p:cNvSpPr>
          <p:nvPr>
            <p:ph type="title"/>
          </p:nvPr>
        </p:nvSpPr>
        <p:spPr>
          <a:xfrm>
            <a:off x="2201922" y="2259338"/>
            <a:ext cx="4740156" cy="830649"/>
          </a:xfrm>
        </p:spPr>
        <p:txBody>
          <a:bodyPr>
            <a:noAutofit/>
          </a:bodyPr>
          <a:lstStyle/>
          <a:p>
            <a:r>
              <a:rPr lang="en-US" sz="3750" dirty="0"/>
              <a:t>AN APOCALYPTIC </a:t>
            </a:r>
            <a:br>
              <a:rPr lang="en-US" sz="3750" dirty="0"/>
            </a:br>
            <a:r>
              <a:rPr lang="en-US" sz="3750" dirty="0"/>
              <a:t>WORLD VIEW</a:t>
            </a:r>
          </a:p>
        </p:txBody>
      </p:sp>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a:xfrm>
            <a:off x="2567927" y="3830319"/>
            <a:ext cx="4113973" cy="830649"/>
          </a:xfrm>
        </p:spPr>
        <p:txBody>
          <a:bodyPr>
            <a:noAutofit/>
          </a:bodyPr>
          <a:lstStyle/>
          <a:p>
            <a:pPr>
              <a:lnSpc>
                <a:spcPct val="90000"/>
              </a:lnSpc>
              <a:spcBef>
                <a:spcPts val="156"/>
              </a:spcBef>
            </a:pPr>
            <a:r>
              <a:rPr lang="en-US" sz="1875" dirty="0">
                <a:latin typeface="Calibri Light" panose="020F0302020204030204" pitchFamily="34" charset="0"/>
                <a:cs typeface="Calibri Light" panose="020F0302020204030204" pitchFamily="34" charset="0"/>
              </a:rPr>
              <a:t>JoLynn Gower</a:t>
            </a:r>
          </a:p>
          <a:p>
            <a:pPr>
              <a:lnSpc>
                <a:spcPct val="90000"/>
              </a:lnSpc>
              <a:spcBef>
                <a:spcPts val="156"/>
              </a:spcBef>
            </a:pPr>
            <a:r>
              <a:rPr lang="en-US" sz="1875" dirty="0">
                <a:latin typeface="Calibri Light" panose="020F0302020204030204" pitchFamily="34" charset="0"/>
                <a:cs typeface="Calibri Light" panose="020F0302020204030204" pitchFamily="34" charset="0"/>
              </a:rPr>
              <a:t>Fall 2020    LESSON 3</a:t>
            </a:r>
          </a:p>
          <a:p>
            <a:pPr>
              <a:lnSpc>
                <a:spcPct val="90000"/>
              </a:lnSpc>
              <a:spcBef>
                <a:spcPts val="156"/>
              </a:spcBef>
            </a:pPr>
            <a:r>
              <a:rPr lang="en-US" sz="1875" dirty="0">
                <a:latin typeface="Calibri Light" panose="020F0302020204030204" pitchFamily="34" charset="0"/>
                <a:cs typeface="Calibri Light" panose="020F0302020204030204" pitchFamily="34" charset="0"/>
              </a:rPr>
              <a:t>217-493-6151</a:t>
            </a:r>
          </a:p>
          <a:p>
            <a:pPr>
              <a:lnSpc>
                <a:spcPct val="90000"/>
              </a:lnSpc>
              <a:spcBef>
                <a:spcPts val="156"/>
              </a:spcBef>
            </a:pPr>
            <a:r>
              <a:rPr lang="en-US" sz="1875" dirty="0">
                <a:latin typeface="Calibri Light" panose="020F0302020204030204" pitchFamily="34" charset="0"/>
                <a:cs typeface="Calibri Light" panose="020F0302020204030204" pitchFamily="34" charset="0"/>
              </a:rPr>
              <a:t>jgower@guardingthetruth.org</a:t>
            </a:r>
          </a:p>
          <a:p>
            <a:pPr>
              <a:lnSpc>
                <a:spcPct val="90000"/>
              </a:lnSpc>
              <a:spcBef>
                <a:spcPts val="156"/>
              </a:spcBef>
            </a:pPr>
            <a:endParaRPr lang="en-US" sz="1875" dirty="0">
              <a:latin typeface="Calibri Light" panose="020F0302020204030204" pitchFamily="34" charset="0"/>
              <a:cs typeface="Calibri Light" panose="020F0302020204030204" pitchFamily="34" charset="0"/>
            </a:endParaRPr>
          </a:p>
          <a:p>
            <a:endParaRPr lang="en-US" sz="1875" dirty="0"/>
          </a:p>
        </p:txBody>
      </p:sp>
    </p:spTree>
    <p:extLst>
      <p:ext uri="{BB962C8B-B14F-4D97-AF65-F5344CB8AC3E}">
        <p14:creationId xmlns:p14="http://schemas.microsoft.com/office/powerpoint/2010/main" val="110204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VERSE FOR THE JOURNEY</a:t>
            </a:r>
          </a:p>
        </p:txBody>
      </p:sp>
      <p:sp>
        <p:nvSpPr>
          <p:cNvPr id="3" name="Content Placeholder 2"/>
          <p:cNvSpPr>
            <a:spLocks noGrp="1"/>
          </p:cNvSpPr>
          <p:nvPr>
            <p:ph idx="1"/>
          </p:nvPr>
        </p:nvSpPr>
        <p:spPr>
          <a:xfrm>
            <a:off x="-1" y="1201782"/>
            <a:ext cx="9143999" cy="565621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buFont typeface="Wingdings" panose="05000000000000000000" pitchFamily="2" charset="2"/>
              <a:buChar char="Ø"/>
            </a:pPr>
            <a:r>
              <a:rPr lang="en-US" b="1" dirty="0">
                <a:solidFill>
                  <a:srgbClr val="663300"/>
                </a:solidFill>
              </a:rPr>
              <a:t>2 Peter 3:11-13 </a:t>
            </a:r>
            <a:r>
              <a:rPr lang="en-US" baseline="30000" dirty="0">
                <a:solidFill>
                  <a:srgbClr val="663300"/>
                </a:solidFill>
              </a:rPr>
              <a:t> </a:t>
            </a:r>
            <a:r>
              <a:rPr lang="en-US" dirty="0">
                <a:solidFill>
                  <a:srgbClr val="663300"/>
                </a:solidFill>
              </a:rPr>
              <a:t> Since all these things are to be destroyed in this way, what sort of people ought you to be in holy conduct and godliness,  looking for and hastening the coming of the day of God, because of which the heavens will be destroyed by burning, and the elements will melt with intense heat!  But according to His promise we are looking for new heavens and a new earth, in which righteousness dwells. </a:t>
            </a:r>
          </a:p>
          <a:p>
            <a:pPr>
              <a:buFont typeface="Wingdings" panose="05000000000000000000" pitchFamily="2" charset="2"/>
              <a:buChar char="Ø"/>
            </a:pPr>
            <a:r>
              <a:rPr lang="en-US" dirty="0">
                <a:solidFill>
                  <a:srgbClr val="663300"/>
                </a:solidFill>
              </a:rPr>
              <a:t>Promise: </a:t>
            </a:r>
            <a:r>
              <a:rPr lang="en-US" i="1" dirty="0" err="1">
                <a:solidFill>
                  <a:srgbClr val="663300"/>
                </a:solidFill>
              </a:rPr>
              <a:t>epangelma</a:t>
            </a:r>
            <a:r>
              <a:rPr lang="en-US" i="1" dirty="0">
                <a:solidFill>
                  <a:srgbClr val="663300"/>
                </a:solidFill>
              </a:rPr>
              <a:t>: </a:t>
            </a:r>
            <a:r>
              <a:rPr lang="en-US" dirty="0">
                <a:solidFill>
                  <a:srgbClr val="663300"/>
                </a:solidFill>
              </a:rPr>
              <a:t>a self-committal</a:t>
            </a:r>
          </a:p>
          <a:p>
            <a:pPr>
              <a:buFont typeface="Wingdings" panose="05000000000000000000" pitchFamily="2" charset="2"/>
              <a:buChar char="Ø"/>
            </a:pPr>
            <a:r>
              <a:rPr lang="en-US" dirty="0">
                <a:solidFill>
                  <a:srgbClr val="663300"/>
                </a:solidFill>
              </a:rPr>
              <a:t>Before the new heavens and new earth are a reality, there is an apocalypse: destruction and damage on a catastrophic scale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sz="4400" dirty="0">
                <a:solidFill>
                  <a:srgbClr val="663300"/>
                </a:solidFill>
              </a:rPr>
              <a:t>DANIEL 9 PROPHECY</a:t>
            </a:r>
          </a:p>
        </p:txBody>
      </p:sp>
      <p:sp>
        <p:nvSpPr>
          <p:cNvPr id="3" name="Content Placeholder 2"/>
          <p:cNvSpPr>
            <a:spLocks noGrp="1"/>
          </p:cNvSpPr>
          <p:nvPr>
            <p:ph idx="1"/>
          </p:nvPr>
        </p:nvSpPr>
        <p:spPr>
          <a:xfrm>
            <a:off x="0" y="914400"/>
            <a:ext cx="9144000" cy="59436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fontScale="92500"/>
          </a:bodyPr>
          <a:lstStyle/>
          <a:p>
            <a:pPr>
              <a:lnSpc>
                <a:spcPct val="89000"/>
              </a:lnSpc>
              <a:spcBef>
                <a:spcPts val="0"/>
              </a:spcBef>
              <a:spcAft>
                <a:spcPts val="400"/>
              </a:spcAft>
            </a:pPr>
            <a:r>
              <a:rPr lang="en-US" b="1" dirty="0">
                <a:solidFill>
                  <a:srgbClr val="663300"/>
                </a:solidFill>
              </a:rPr>
              <a:t>Before or after the Lion’s Den?  Most think before</a:t>
            </a:r>
          </a:p>
          <a:p>
            <a:pPr>
              <a:lnSpc>
                <a:spcPct val="89000"/>
              </a:lnSpc>
              <a:spcBef>
                <a:spcPts val="0"/>
              </a:spcBef>
              <a:spcAft>
                <a:spcPts val="400"/>
              </a:spcAft>
            </a:pPr>
            <a:r>
              <a:rPr lang="en-US" b="1" dirty="0">
                <a:solidFill>
                  <a:srgbClr val="663300"/>
                </a:solidFill>
              </a:rPr>
              <a:t>Daniel 9:1-2  </a:t>
            </a:r>
            <a:r>
              <a:rPr lang="en-US" dirty="0">
                <a:solidFill>
                  <a:srgbClr val="663300"/>
                </a:solidFill>
              </a:rPr>
              <a:t>In the first year of Darius the son of Ahasuerus, of Median descent, who was made king over the kingdom of the Chaldeans— in the first year of his reign, I, Daniel, observed in the books the number of the years which was </a:t>
            </a:r>
            <a:r>
              <a:rPr lang="en-US" i="1" dirty="0">
                <a:solidFill>
                  <a:srgbClr val="663300"/>
                </a:solidFill>
              </a:rPr>
              <a:t>revealed as</a:t>
            </a:r>
            <a:r>
              <a:rPr lang="en-US" dirty="0">
                <a:solidFill>
                  <a:srgbClr val="663300"/>
                </a:solidFill>
              </a:rPr>
              <a:t> the word of the </a:t>
            </a:r>
            <a:r>
              <a:rPr lang="en-US" cap="small" dirty="0">
                <a:solidFill>
                  <a:srgbClr val="663300"/>
                </a:solidFill>
              </a:rPr>
              <a:t>LORD</a:t>
            </a:r>
            <a:r>
              <a:rPr lang="en-US" dirty="0">
                <a:solidFill>
                  <a:srgbClr val="663300"/>
                </a:solidFill>
              </a:rPr>
              <a:t> to Jeremiah the prophet for the completion of the desolations of Jerusalem, </a:t>
            </a:r>
            <a:r>
              <a:rPr lang="en-US" i="1" dirty="0">
                <a:solidFill>
                  <a:srgbClr val="663300"/>
                </a:solidFill>
              </a:rPr>
              <a:t>namely,</a:t>
            </a:r>
            <a:r>
              <a:rPr lang="en-US" dirty="0">
                <a:solidFill>
                  <a:srgbClr val="663300"/>
                </a:solidFill>
              </a:rPr>
              <a:t> seventy years.   538 BC</a:t>
            </a:r>
          </a:p>
          <a:p>
            <a:pPr>
              <a:lnSpc>
                <a:spcPct val="89000"/>
              </a:lnSpc>
              <a:spcBef>
                <a:spcPts val="0"/>
              </a:spcBef>
              <a:spcAft>
                <a:spcPts val="400"/>
              </a:spcAft>
            </a:pPr>
            <a:r>
              <a:rPr lang="en-US" b="1" dirty="0">
                <a:solidFill>
                  <a:srgbClr val="663300"/>
                </a:solidFill>
              </a:rPr>
              <a:t>Jeremiah 29:10-11</a:t>
            </a:r>
            <a:r>
              <a:rPr lang="en-US" dirty="0">
                <a:solidFill>
                  <a:srgbClr val="663300"/>
                </a:solidFill>
              </a:rPr>
              <a:t>…thus says the </a:t>
            </a:r>
            <a:r>
              <a:rPr lang="en-US" cap="small" dirty="0">
                <a:solidFill>
                  <a:srgbClr val="663300"/>
                </a:solidFill>
              </a:rPr>
              <a:t>LORD</a:t>
            </a:r>
            <a:r>
              <a:rPr lang="en-US" dirty="0">
                <a:solidFill>
                  <a:srgbClr val="663300"/>
                </a:solidFill>
              </a:rPr>
              <a:t>, 'When seventy years have been completed for Babylon, I will visit you and fulfill My good word to you, to bring you back to this place. </a:t>
            </a:r>
          </a:p>
          <a:p>
            <a:pPr>
              <a:lnSpc>
                <a:spcPct val="89000"/>
              </a:lnSpc>
              <a:spcBef>
                <a:spcPts val="0"/>
              </a:spcBef>
              <a:spcAft>
                <a:spcPts val="400"/>
              </a:spcAft>
            </a:pPr>
            <a:r>
              <a:rPr lang="en-US" b="1" dirty="0">
                <a:solidFill>
                  <a:srgbClr val="663300"/>
                </a:solidFill>
              </a:rPr>
              <a:t>2 Chronicles 36:20-21 …</a:t>
            </a:r>
            <a:r>
              <a:rPr lang="en-US" dirty="0">
                <a:solidFill>
                  <a:srgbClr val="663300"/>
                </a:solidFill>
              </a:rPr>
              <a:t>to fulfill the word of the </a:t>
            </a:r>
            <a:r>
              <a:rPr lang="en-US" cap="small" dirty="0">
                <a:solidFill>
                  <a:srgbClr val="663300"/>
                </a:solidFill>
              </a:rPr>
              <a:t>LORD</a:t>
            </a:r>
            <a:r>
              <a:rPr lang="en-US" dirty="0">
                <a:solidFill>
                  <a:srgbClr val="663300"/>
                </a:solidFill>
              </a:rPr>
              <a:t> by the mouth of Jeremiah, until the land had enjoyed its sabbaths. All the days of its desolation it kept sabbath until seventy years were complete. </a:t>
            </a:r>
          </a:p>
          <a:p>
            <a:pPr marL="0" indent="0">
              <a:buNone/>
            </a:pPr>
            <a:endParaRPr lang="en-US" sz="2800" dirty="0">
              <a:solidFill>
                <a:srgbClr val="6633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0904"/>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THE PRAYER</a:t>
            </a:r>
          </a:p>
        </p:txBody>
      </p:sp>
      <p:sp>
        <p:nvSpPr>
          <p:cNvPr id="3" name="Content Placeholder 2"/>
          <p:cNvSpPr>
            <a:spLocks noGrp="1"/>
          </p:cNvSpPr>
          <p:nvPr>
            <p:ph idx="1"/>
          </p:nvPr>
        </p:nvSpPr>
        <p:spPr>
          <a:xfrm>
            <a:off x="-92765" y="821635"/>
            <a:ext cx="9236765" cy="6036365"/>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7000"/>
              </a:lnSpc>
              <a:spcBef>
                <a:spcPts val="0"/>
              </a:spcBef>
            </a:pPr>
            <a:r>
              <a:rPr lang="en-US" sz="2600" b="1" dirty="0">
                <a:solidFill>
                  <a:srgbClr val="663300"/>
                </a:solidFill>
              </a:rPr>
              <a:t>Daniel </a:t>
            </a:r>
            <a:r>
              <a:rPr lang="en-US" sz="2600" b="1" spc="-150" dirty="0">
                <a:solidFill>
                  <a:srgbClr val="663300"/>
                </a:solidFill>
              </a:rPr>
              <a:t>9:7-10,20-21 </a:t>
            </a:r>
            <a:r>
              <a:rPr lang="en-US" sz="2600" spc="-150" dirty="0">
                <a:solidFill>
                  <a:srgbClr val="663300"/>
                </a:solidFill>
              </a:rPr>
              <a:t> </a:t>
            </a:r>
            <a:r>
              <a:rPr lang="en-US" sz="2600" dirty="0">
                <a:solidFill>
                  <a:srgbClr val="663300"/>
                </a:solidFill>
              </a:rPr>
              <a:t>"Righteousness belongs </a:t>
            </a:r>
            <a:r>
              <a:rPr lang="en-US" sz="2600" spc="-150" dirty="0">
                <a:solidFill>
                  <a:srgbClr val="663300"/>
                </a:solidFill>
              </a:rPr>
              <a:t>to You, O </a:t>
            </a:r>
            <a:r>
              <a:rPr lang="en-US" sz="2600" dirty="0">
                <a:solidFill>
                  <a:srgbClr val="663300"/>
                </a:solidFill>
              </a:rPr>
              <a:t>Lord, but to us open shame</a:t>
            </a:r>
            <a:r>
              <a:rPr lang="en-US" sz="2600" spc="-150" dirty="0">
                <a:solidFill>
                  <a:srgbClr val="663300"/>
                </a:solidFill>
              </a:rPr>
              <a:t>, as it is </a:t>
            </a:r>
            <a:r>
              <a:rPr lang="en-US" sz="2600" dirty="0">
                <a:solidFill>
                  <a:srgbClr val="663300"/>
                </a:solidFill>
              </a:rPr>
              <a:t>this day—to the men of Judah, the inhabitants of Jerusalem and all Israel</a:t>
            </a:r>
            <a:r>
              <a:rPr lang="en-US" sz="2600" spc="-150" dirty="0">
                <a:solidFill>
                  <a:srgbClr val="663300"/>
                </a:solidFill>
              </a:rPr>
              <a:t>, those who are </a:t>
            </a:r>
            <a:r>
              <a:rPr lang="en-US" sz="2600" dirty="0">
                <a:solidFill>
                  <a:srgbClr val="663300"/>
                </a:solidFill>
              </a:rPr>
              <a:t>nearby and those who are far </a:t>
            </a:r>
            <a:r>
              <a:rPr lang="en-US" sz="2600" spc="-150" dirty="0">
                <a:solidFill>
                  <a:srgbClr val="663300"/>
                </a:solidFill>
              </a:rPr>
              <a:t>away in all the </a:t>
            </a:r>
            <a:r>
              <a:rPr lang="en-US" sz="2600" dirty="0">
                <a:solidFill>
                  <a:srgbClr val="663300"/>
                </a:solidFill>
              </a:rPr>
              <a:t>countries to which You </a:t>
            </a:r>
            <a:r>
              <a:rPr lang="en-US" sz="2600" spc="-150" dirty="0">
                <a:solidFill>
                  <a:srgbClr val="663300"/>
                </a:solidFill>
              </a:rPr>
              <a:t>have driven them</a:t>
            </a:r>
            <a:r>
              <a:rPr lang="en-US" sz="2600" dirty="0">
                <a:solidFill>
                  <a:srgbClr val="663300"/>
                </a:solidFill>
              </a:rPr>
              <a:t>, </a:t>
            </a:r>
            <a:r>
              <a:rPr lang="en-US" sz="2600" spc="-150" dirty="0">
                <a:solidFill>
                  <a:srgbClr val="663300"/>
                </a:solidFill>
              </a:rPr>
              <a:t>because of </a:t>
            </a:r>
            <a:r>
              <a:rPr lang="en-US" sz="2600" dirty="0">
                <a:solidFill>
                  <a:srgbClr val="663300"/>
                </a:solidFill>
              </a:rPr>
              <a:t>their unfaithful</a:t>
            </a:r>
            <a:r>
              <a:rPr lang="en-US" sz="2600" spc="-150" dirty="0">
                <a:solidFill>
                  <a:srgbClr val="663300"/>
                </a:solidFill>
              </a:rPr>
              <a:t> deeds </a:t>
            </a:r>
            <a:r>
              <a:rPr lang="en-US" sz="2600" dirty="0">
                <a:solidFill>
                  <a:srgbClr val="663300"/>
                </a:solidFill>
              </a:rPr>
              <a:t>which they have committed </a:t>
            </a:r>
            <a:r>
              <a:rPr lang="en-US" sz="2600" spc="-150" dirty="0">
                <a:solidFill>
                  <a:srgbClr val="663300"/>
                </a:solidFill>
              </a:rPr>
              <a:t>against You. Open </a:t>
            </a:r>
            <a:r>
              <a:rPr lang="en-US" sz="2600" dirty="0">
                <a:solidFill>
                  <a:srgbClr val="663300"/>
                </a:solidFill>
              </a:rPr>
              <a:t>shame belongs to us, O Lord</a:t>
            </a:r>
            <a:r>
              <a:rPr lang="en-US" sz="2600" spc="-150" dirty="0">
                <a:solidFill>
                  <a:srgbClr val="663300"/>
                </a:solidFill>
              </a:rPr>
              <a:t>, to our </a:t>
            </a:r>
            <a:r>
              <a:rPr lang="en-US" sz="2600" dirty="0">
                <a:solidFill>
                  <a:srgbClr val="663300"/>
                </a:solidFill>
              </a:rPr>
              <a:t>kings, </a:t>
            </a:r>
            <a:r>
              <a:rPr lang="en-US" sz="2600" spc="-150" dirty="0">
                <a:solidFill>
                  <a:srgbClr val="663300"/>
                </a:solidFill>
              </a:rPr>
              <a:t>our princes and our fathers</a:t>
            </a:r>
            <a:r>
              <a:rPr lang="en-US" sz="2600" dirty="0">
                <a:solidFill>
                  <a:srgbClr val="663300"/>
                </a:solidFill>
              </a:rPr>
              <a:t>, because we </a:t>
            </a:r>
            <a:r>
              <a:rPr lang="en-US" sz="2600" spc="-150" dirty="0">
                <a:solidFill>
                  <a:srgbClr val="663300"/>
                </a:solidFill>
              </a:rPr>
              <a:t>ha</a:t>
            </a:r>
            <a:r>
              <a:rPr lang="en-US" sz="2600" dirty="0">
                <a:solidFill>
                  <a:srgbClr val="663300"/>
                </a:solidFill>
              </a:rPr>
              <a:t>ve sinned </a:t>
            </a:r>
            <a:r>
              <a:rPr lang="en-US" sz="2600" spc="-150" dirty="0">
                <a:solidFill>
                  <a:srgbClr val="663300"/>
                </a:solidFill>
              </a:rPr>
              <a:t>against You. To the Lord our God </a:t>
            </a:r>
            <a:r>
              <a:rPr lang="en-US" sz="2600" i="1" dirty="0">
                <a:solidFill>
                  <a:srgbClr val="663300"/>
                </a:solidFill>
              </a:rPr>
              <a:t>belong</a:t>
            </a:r>
            <a:r>
              <a:rPr lang="en-US" sz="2600" dirty="0">
                <a:solidFill>
                  <a:srgbClr val="663300"/>
                </a:solidFill>
              </a:rPr>
              <a:t> com-passion </a:t>
            </a:r>
            <a:r>
              <a:rPr lang="en-US" sz="2600" spc="-150" dirty="0">
                <a:solidFill>
                  <a:srgbClr val="663300"/>
                </a:solidFill>
              </a:rPr>
              <a:t>and </a:t>
            </a:r>
            <a:r>
              <a:rPr lang="en-US" sz="2600" dirty="0">
                <a:solidFill>
                  <a:srgbClr val="663300"/>
                </a:solidFill>
              </a:rPr>
              <a:t>forgiveness, for we have rebelled against Him; nor have we </a:t>
            </a:r>
            <a:r>
              <a:rPr lang="en-US" sz="2600" spc="-150" dirty="0">
                <a:solidFill>
                  <a:srgbClr val="663300"/>
                </a:solidFill>
              </a:rPr>
              <a:t>obeyed the voice of the </a:t>
            </a:r>
            <a:r>
              <a:rPr lang="en-US" sz="2400" cap="small" dirty="0">
                <a:solidFill>
                  <a:srgbClr val="663300"/>
                </a:solidFill>
              </a:rPr>
              <a:t>LORD</a:t>
            </a:r>
            <a:r>
              <a:rPr lang="en-US" sz="2600" dirty="0">
                <a:solidFill>
                  <a:srgbClr val="663300"/>
                </a:solidFill>
              </a:rPr>
              <a:t> our God</a:t>
            </a:r>
            <a:r>
              <a:rPr lang="en-US" sz="2600" spc="-150" dirty="0">
                <a:solidFill>
                  <a:srgbClr val="663300"/>
                </a:solidFill>
              </a:rPr>
              <a:t>, to walk </a:t>
            </a:r>
            <a:r>
              <a:rPr lang="en-US" sz="2600" dirty="0">
                <a:solidFill>
                  <a:srgbClr val="663300"/>
                </a:solidFill>
              </a:rPr>
              <a:t>in His teachings which He set </a:t>
            </a:r>
            <a:r>
              <a:rPr lang="en-US" sz="2600" spc="-150" dirty="0">
                <a:solidFill>
                  <a:srgbClr val="663300"/>
                </a:solidFill>
              </a:rPr>
              <a:t>before us through </a:t>
            </a:r>
            <a:r>
              <a:rPr lang="en-US" sz="2600" dirty="0">
                <a:solidFill>
                  <a:srgbClr val="663300"/>
                </a:solidFill>
              </a:rPr>
              <a:t>His servants the </a:t>
            </a:r>
            <a:r>
              <a:rPr lang="en-US" sz="2600" dirty="0" err="1">
                <a:solidFill>
                  <a:srgbClr val="663300"/>
                </a:solidFill>
              </a:rPr>
              <a:t>prophets.While</a:t>
            </a:r>
            <a:r>
              <a:rPr lang="en-US" sz="2600" dirty="0">
                <a:solidFill>
                  <a:srgbClr val="663300"/>
                </a:solidFill>
              </a:rPr>
              <a:t> I was speaking and praying, confessing my </a:t>
            </a:r>
            <a:r>
              <a:rPr lang="en-US" sz="2600" spc="-150" dirty="0">
                <a:solidFill>
                  <a:srgbClr val="663300"/>
                </a:solidFill>
              </a:rPr>
              <a:t>sin and the sin of my </a:t>
            </a:r>
            <a:r>
              <a:rPr lang="en-US" sz="2600" dirty="0">
                <a:solidFill>
                  <a:srgbClr val="663300"/>
                </a:solidFill>
              </a:rPr>
              <a:t>people Israel, and presenting my </a:t>
            </a:r>
            <a:r>
              <a:rPr lang="en-US" sz="2600" dirty="0" err="1">
                <a:solidFill>
                  <a:srgbClr val="663300"/>
                </a:solidFill>
              </a:rPr>
              <a:t>suppli</a:t>
            </a:r>
            <a:r>
              <a:rPr lang="en-US" sz="2600" dirty="0">
                <a:solidFill>
                  <a:srgbClr val="663300"/>
                </a:solidFill>
              </a:rPr>
              <a:t>-cation before the </a:t>
            </a:r>
            <a:r>
              <a:rPr lang="en-US" sz="2400" cap="small" dirty="0">
                <a:solidFill>
                  <a:srgbClr val="663300"/>
                </a:solidFill>
              </a:rPr>
              <a:t>LORD</a:t>
            </a:r>
            <a:r>
              <a:rPr lang="en-US" sz="2400" dirty="0">
                <a:solidFill>
                  <a:srgbClr val="663300"/>
                </a:solidFill>
              </a:rPr>
              <a:t> </a:t>
            </a:r>
            <a:r>
              <a:rPr lang="en-US" sz="2600" spc="-150" dirty="0">
                <a:solidFill>
                  <a:srgbClr val="663300"/>
                </a:solidFill>
              </a:rPr>
              <a:t>my God in behalf of the </a:t>
            </a:r>
            <a:r>
              <a:rPr lang="en-US" sz="2600" dirty="0">
                <a:solidFill>
                  <a:srgbClr val="663300"/>
                </a:solidFill>
              </a:rPr>
              <a:t>holy mountain of my God</a:t>
            </a:r>
            <a:r>
              <a:rPr lang="en-US" sz="2600" spc="-150" dirty="0">
                <a:solidFill>
                  <a:srgbClr val="663300"/>
                </a:solidFill>
              </a:rPr>
              <a:t>, while I was </a:t>
            </a:r>
            <a:r>
              <a:rPr lang="en-US" sz="2600" dirty="0">
                <a:solidFill>
                  <a:srgbClr val="663300"/>
                </a:solidFill>
              </a:rPr>
              <a:t>still speaking in prayer, then the man Gabriel</a:t>
            </a:r>
            <a:r>
              <a:rPr lang="en-US" sz="2600" spc="-150" dirty="0">
                <a:solidFill>
                  <a:srgbClr val="663300"/>
                </a:solidFill>
              </a:rPr>
              <a:t>, whom I had seen in the </a:t>
            </a:r>
            <a:r>
              <a:rPr lang="en-US" sz="2600" dirty="0">
                <a:solidFill>
                  <a:srgbClr val="663300"/>
                </a:solidFill>
              </a:rPr>
              <a:t>vision previously</a:t>
            </a:r>
            <a:r>
              <a:rPr lang="en-US" sz="2600" spc="-150" dirty="0">
                <a:solidFill>
                  <a:srgbClr val="663300"/>
                </a:solidFill>
              </a:rPr>
              <a:t>, came to </a:t>
            </a:r>
            <a:r>
              <a:rPr lang="en-US" sz="2600" dirty="0">
                <a:solidFill>
                  <a:srgbClr val="663300"/>
                </a:solidFill>
              </a:rPr>
              <a:t>me </a:t>
            </a:r>
            <a:r>
              <a:rPr lang="en-US" sz="2600" spc="-150" dirty="0">
                <a:solidFill>
                  <a:srgbClr val="663300"/>
                </a:solidFill>
              </a:rPr>
              <a:t>in</a:t>
            </a:r>
            <a:r>
              <a:rPr lang="en-US" sz="2600" dirty="0">
                <a:solidFill>
                  <a:srgbClr val="663300"/>
                </a:solidFill>
              </a:rPr>
              <a:t> </a:t>
            </a:r>
            <a:r>
              <a:rPr lang="en-US" sz="2600" i="1" dirty="0">
                <a:solidFill>
                  <a:srgbClr val="663300"/>
                </a:solidFill>
              </a:rPr>
              <a:t>my</a:t>
            </a:r>
            <a:r>
              <a:rPr lang="en-US" sz="2600" dirty="0">
                <a:solidFill>
                  <a:srgbClr val="663300"/>
                </a:solidFill>
              </a:rPr>
              <a:t> extreme weariness </a:t>
            </a:r>
            <a:r>
              <a:rPr lang="en-US" sz="2600" spc="-150" dirty="0">
                <a:solidFill>
                  <a:srgbClr val="663300"/>
                </a:solidFill>
              </a:rPr>
              <a:t>about the time of </a:t>
            </a:r>
            <a:r>
              <a:rPr lang="en-US" sz="2600" dirty="0">
                <a:solidFill>
                  <a:srgbClr val="663300"/>
                </a:solidFill>
              </a:rPr>
              <a:t>the evening offering. </a:t>
            </a:r>
            <a:endParaRPr lang="en-US" sz="2600" b="1" dirty="0">
              <a:solidFill>
                <a:srgbClr val="663300"/>
              </a:solidFill>
            </a:endParaRPr>
          </a:p>
          <a:p>
            <a:pPr>
              <a:lnSpc>
                <a:spcPct val="87000"/>
              </a:lnSpc>
              <a:spcBef>
                <a:spcPts val="0"/>
              </a:spcBef>
            </a:pPr>
            <a:endParaRPr lang="en-US" sz="2600" dirty="0">
              <a:solidFill>
                <a:srgbClr val="663300"/>
              </a:solidFill>
            </a:endParaRPr>
          </a:p>
          <a:p>
            <a:pPr>
              <a:lnSpc>
                <a:spcPct val="90000"/>
              </a:lnSpc>
              <a:spcBef>
                <a:spcPts val="0"/>
              </a:spcBef>
            </a:pPr>
            <a:endParaRPr lang="en-US" dirty="0">
              <a:solidFill>
                <a:schemeClr val="accent4">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THE PROPHECY</a:t>
            </a:r>
          </a:p>
        </p:txBody>
      </p:sp>
      <p:sp>
        <p:nvSpPr>
          <p:cNvPr id="3" name="Content Placeholder 2"/>
          <p:cNvSpPr>
            <a:spLocks noGrp="1"/>
          </p:cNvSpPr>
          <p:nvPr>
            <p:ph idx="1"/>
          </p:nvPr>
        </p:nvSpPr>
        <p:spPr>
          <a:xfrm>
            <a:off x="0" y="967409"/>
            <a:ext cx="9144000" cy="5890591"/>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r>
              <a:rPr lang="en-US" sz="2800" b="1" dirty="0">
                <a:solidFill>
                  <a:srgbClr val="663300"/>
                </a:solidFill>
              </a:rPr>
              <a:t>Daniel 9:24-25  </a:t>
            </a:r>
            <a:r>
              <a:rPr lang="en-US" sz="2800" dirty="0">
                <a:solidFill>
                  <a:srgbClr val="663300"/>
                </a:solidFill>
              </a:rPr>
              <a:t>“Seventy weeks have been decreed for your people and your holy city, to finish the transgression, to make an end of sin, to make atonement for iniquity, to bring in everlasting righteousness, to seal up vision and prophecy and to anoint the most holy </a:t>
            </a:r>
            <a:r>
              <a:rPr lang="en-US" sz="2800" i="1" dirty="0">
                <a:solidFill>
                  <a:srgbClr val="663300"/>
                </a:solidFill>
              </a:rPr>
              <a:t>place. </a:t>
            </a:r>
            <a:r>
              <a:rPr lang="en-US" sz="2800" dirty="0">
                <a:solidFill>
                  <a:srgbClr val="663300"/>
                </a:solidFill>
              </a:rPr>
              <a:t>So you are to know and discern </a:t>
            </a:r>
            <a:r>
              <a:rPr lang="en-US" sz="2800" i="1" dirty="0">
                <a:solidFill>
                  <a:srgbClr val="663300"/>
                </a:solidFill>
              </a:rPr>
              <a:t>that</a:t>
            </a:r>
            <a:r>
              <a:rPr lang="en-US" sz="2800" dirty="0">
                <a:solidFill>
                  <a:srgbClr val="663300"/>
                </a:solidFill>
              </a:rPr>
              <a:t> from the issuing of a decree to restore and rebuild Jerusalem until Messiah the Prince </a:t>
            </a:r>
            <a:r>
              <a:rPr lang="en-US" sz="2800" i="1" dirty="0">
                <a:solidFill>
                  <a:srgbClr val="663300"/>
                </a:solidFill>
              </a:rPr>
              <a:t>there will be</a:t>
            </a:r>
            <a:r>
              <a:rPr lang="en-US" sz="2800" dirty="0">
                <a:solidFill>
                  <a:srgbClr val="663300"/>
                </a:solidFill>
              </a:rPr>
              <a:t> seven weeks and sixty-two weeks; it will be built again, with plaza and moat, even in times of distress.”</a:t>
            </a:r>
          </a:p>
          <a:p>
            <a:pPr>
              <a:spcBef>
                <a:spcPts val="400"/>
              </a:spcBef>
            </a:pPr>
            <a:r>
              <a:rPr lang="en-US" b="1" dirty="0">
                <a:solidFill>
                  <a:srgbClr val="663300"/>
                </a:solidFill>
              </a:rPr>
              <a:t>Daniel 9:26  </a:t>
            </a:r>
            <a:r>
              <a:rPr lang="en-US" dirty="0">
                <a:solidFill>
                  <a:srgbClr val="663300"/>
                </a:solidFill>
              </a:rPr>
              <a:t>"after the sixty-two weeks the Messiah will be cut off and have nothing, and the people of the prince who is to come will destroy the city and the sanctuary. And its end </a:t>
            </a:r>
            <a:r>
              <a:rPr lang="en-US" i="1" dirty="0">
                <a:solidFill>
                  <a:srgbClr val="663300"/>
                </a:solidFill>
              </a:rPr>
              <a:t>will come</a:t>
            </a:r>
            <a:r>
              <a:rPr lang="en-US" dirty="0">
                <a:solidFill>
                  <a:srgbClr val="663300"/>
                </a:solidFill>
              </a:rPr>
              <a:t> with a flood; even to the end there will be war; desolations are determined.” </a:t>
            </a:r>
          </a:p>
          <a:p>
            <a:pPr>
              <a:buFont typeface="Wingdings" panose="05000000000000000000" pitchFamily="2" charset="2"/>
              <a:buChar char="Ø"/>
            </a:pPr>
            <a:endParaRPr lang="en-US" sz="2800" dirty="0">
              <a:solidFill>
                <a:srgbClr val="663300"/>
              </a:solidFill>
            </a:endParaRPr>
          </a:p>
          <a:p>
            <a:pPr>
              <a:buFont typeface="Wingdings" panose="05000000000000000000" pitchFamily="2" charset="2"/>
              <a:buChar char="Ø"/>
            </a:pPr>
            <a:endParaRPr lang="en-US" sz="2800" dirty="0">
              <a:solidFill>
                <a:srgbClr val="663300"/>
              </a:solidFill>
            </a:endParaRPr>
          </a:p>
          <a:p>
            <a:pPr>
              <a:buFont typeface="Wingdings" panose="05000000000000000000" pitchFamily="2" charset="2"/>
              <a:buChar char="Ø"/>
            </a:pPr>
            <a:endParaRPr lang="en-US" sz="2800" dirty="0">
              <a:solidFill>
                <a:srgbClr val="663300"/>
              </a:solidFill>
            </a:endParaRPr>
          </a:p>
          <a:p>
            <a:pPr>
              <a:lnSpc>
                <a:spcPct val="90000"/>
              </a:lnSpc>
              <a:buFont typeface="Wingdings" panose="05000000000000000000" pitchFamily="2" charset="2"/>
              <a:buChar char="Ø"/>
            </a:pPr>
            <a:endParaRPr lang="en-US" sz="2600" dirty="0">
              <a:solidFill>
                <a:srgbClr val="6633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TIMING</a:t>
            </a:r>
          </a:p>
        </p:txBody>
      </p:sp>
      <p:sp>
        <p:nvSpPr>
          <p:cNvPr id="3" name="Content Placeholder 2"/>
          <p:cNvSpPr>
            <a:spLocks noGrp="1"/>
          </p:cNvSpPr>
          <p:nvPr>
            <p:ph idx="1"/>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r>
              <a:rPr lang="en-US" dirty="0">
                <a:solidFill>
                  <a:srgbClr val="663300"/>
                </a:solidFill>
              </a:rPr>
              <a:t>Week: </a:t>
            </a:r>
            <a:r>
              <a:rPr lang="en-US" dirty="0" err="1">
                <a:solidFill>
                  <a:srgbClr val="663300"/>
                </a:solidFill>
              </a:rPr>
              <a:t>shabua</a:t>
            </a:r>
            <a:r>
              <a:rPr lang="en-US" dirty="0">
                <a:solidFill>
                  <a:srgbClr val="663300"/>
                </a:solidFill>
              </a:rPr>
              <a:t>: period of seven</a:t>
            </a:r>
          </a:p>
          <a:p>
            <a:r>
              <a:rPr lang="en-US" dirty="0">
                <a:solidFill>
                  <a:srgbClr val="663300"/>
                </a:solidFill>
              </a:rPr>
              <a:t>7 WEEKS = 49 YEARS</a:t>
            </a:r>
          </a:p>
          <a:p>
            <a:r>
              <a:rPr lang="en-US" dirty="0">
                <a:solidFill>
                  <a:srgbClr val="663300"/>
                </a:solidFill>
              </a:rPr>
              <a:t>62 WEEKS = 434 YEARS</a:t>
            </a:r>
          </a:p>
          <a:p>
            <a:r>
              <a:rPr lang="en-US" dirty="0">
                <a:solidFill>
                  <a:srgbClr val="663300"/>
                </a:solidFill>
              </a:rPr>
              <a:t>1 WEEK = 7 YEARS</a:t>
            </a:r>
          </a:p>
          <a:p>
            <a:pPr>
              <a:spcBef>
                <a:spcPts val="400"/>
              </a:spcBef>
            </a:pPr>
            <a:r>
              <a:rPr lang="en-US" dirty="0">
                <a:solidFill>
                  <a:srgbClr val="663300"/>
                </a:solidFill>
              </a:rPr>
              <a:t>483 years after the decree, the Messiah will be cut off</a:t>
            </a:r>
          </a:p>
          <a:p>
            <a:pPr>
              <a:spcBef>
                <a:spcPts val="400"/>
              </a:spcBef>
            </a:pPr>
            <a:r>
              <a:rPr lang="en-US" dirty="0">
                <a:solidFill>
                  <a:srgbClr val="663300"/>
                </a:solidFill>
              </a:rPr>
              <a:t>2 decrees to consider: Cyrus, 535 BC  </a:t>
            </a:r>
          </a:p>
          <a:p>
            <a:pPr marL="0" indent="0">
              <a:spcBef>
                <a:spcPts val="400"/>
              </a:spcBef>
              <a:buNone/>
            </a:pPr>
            <a:r>
              <a:rPr lang="en-US" dirty="0">
                <a:solidFill>
                  <a:srgbClr val="663300"/>
                </a:solidFill>
              </a:rPr>
              <a:t>                                  Artaxerxes, 444 BC</a:t>
            </a:r>
          </a:p>
          <a:p>
            <a:pPr>
              <a:spcBef>
                <a:spcPts val="400"/>
              </a:spcBef>
            </a:pPr>
            <a:r>
              <a:rPr lang="en-US" dirty="0">
                <a:solidFill>
                  <a:srgbClr val="663300"/>
                </a:solidFill>
              </a:rPr>
              <a:t>Counting years is difficult: leap years 3,6,8,11,14,17,19</a:t>
            </a:r>
          </a:p>
          <a:p>
            <a:pPr>
              <a:spcBef>
                <a:spcPts val="400"/>
              </a:spcBef>
            </a:pPr>
            <a:r>
              <a:rPr lang="en-US" dirty="0">
                <a:solidFill>
                  <a:srgbClr val="663300"/>
                </a:solidFill>
              </a:rPr>
              <a:t>Rome destroyed the city and sanctuary in 70 AD</a:t>
            </a:r>
          </a:p>
          <a:p>
            <a:pPr>
              <a:spcBef>
                <a:spcPts val="400"/>
              </a:spcBef>
            </a:pPr>
            <a:r>
              <a:rPr lang="en-US" dirty="0">
                <a:solidFill>
                  <a:srgbClr val="663300"/>
                </a:solidFill>
              </a:rPr>
              <a:t>The “prince who is to come” must come from or be affiliated in some way with Rome</a:t>
            </a:r>
          </a:p>
          <a:p>
            <a:pPr>
              <a:spcBef>
                <a:spcPts val="400"/>
              </a:spcBef>
            </a:pPr>
            <a:r>
              <a:rPr lang="en-US" dirty="0">
                <a:solidFill>
                  <a:srgbClr val="663300"/>
                </a:solidFill>
              </a:rPr>
              <a:t>Rome destroyed Jerusalem and the temple in 70 AD</a:t>
            </a:r>
            <a:br>
              <a:rPr lang="en-US" dirty="0">
                <a:solidFill>
                  <a:srgbClr val="663300"/>
                </a:solidFill>
              </a:rPr>
            </a:br>
            <a:endParaRPr lang="en-US" b="1" dirty="0">
              <a:solidFill>
                <a:srgbClr val="663300"/>
              </a:solidFill>
            </a:endParaRPr>
          </a:p>
          <a:p>
            <a:endParaRPr lang="en-US" dirty="0">
              <a:solidFill>
                <a:srgbClr val="663300"/>
              </a:solidFill>
            </a:endParaRPr>
          </a:p>
          <a:p>
            <a:pPr>
              <a:lnSpc>
                <a:spcPct val="88000"/>
              </a:lnSpc>
              <a:spcBef>
                <a:spcPts val="0"/>
              </a:spcBef>
            </a:pPr>
            <a:endParaRPr lang="en-US" dirty="0">
              <a:solidFill>
                <a:srgbClr val="6633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7409"/>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ACTIONS BY THE PRINCE</a:t>
            </a:r>
          </a:p>
        </p:txBody>
      </p:sp>
      <p:sp>
        <p:nvSpPr>
          <p:cNvPr id="3" name="Content Placeholder 2"/>
          <p:cNvSpPr>
            <a:spLocks noGrp="1"/>
          </p:cNvSpPr>
          <p:nvPr>
            <p:ph idx="1"/>
          </p:nvPr>
        </p:nvSpPr>
        <p:spPr>
          <a:xfrm>
            <a:off x="-1" y="967410"/>
            <a:ext cx="9143999" cy="589059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fontScale="92500"/>
          </a:bodyPr>
          <a:lstStyle/>
          <a:p>
            <a:pPr>
              <a:lnSpc>
                <a:spcPct val="90000"/>
              </a:lnSpc>
              <a:spcBef>
                <a:spcPts val="0"/>
              </a:spcBef>
            </a:pPr>
            <a:r>
              <a:rPr lang="en-US" b="1" dirty="0">
                <a:solidFill>
                  <a:srgbClr val="663300"/>
                </a:solidFill>
              </a:rPr>
              <a:t>Daniel 9:27 </a:t>
            </a:r>
            <a:r>
              <a:rPr lang="en-US" dirty="0">
                <a:solidFill>
                  <a:srgbClr val="663300"/>
                </a:solidFill>
              </a:rPr>
              <a:t> "And he will make a firm covenant with the many for one week, but in the middle of the week he will put a stop to sacrifice and grain offering; and on the wing of abominations </a:t>
            </a:r>
            <a:r>
              <a:rPr lang="en-US" i="1" dirty="0">
                <a:solidFill>
                  <a:srgbClr val="663300"/>
                </a:solidFill>
              </a:rPr>
              <a:t>will come</a:t>
            </a:r>
            <a:r>
              <a:rPr lang="en-US" dirty="0">
                <a:solidFill>
                  <a:srgbClr val="663300"/>
                </a:solidFill>
              </a:rPr>
              <a:t> one who makes desolate, even until a complete destruction, one that is decreed, is poured out on the one who makes desolate." </a:t>
            </a:r>
          </a:p>
          <a:p>
            <a:pPr>
              <a:lnSpc>
                <a:spcPct val="90000"/>
              </a:lnSpc>
              <a:spcBef>
                <a:spcPts val="0"/>
              </a:spcBef>
            </a:pPr>
            <a:r>
              <a:rPr lang="en-US" dirty="0">
                <a:solidFill>
                  <a:srgbClr val="663300"/>
                </a:solidFill>
              </a:rPr>
              <a:t>This “week” is the last seven years, also called “the Tribulation.”</a:t>
            </a:r>
          </a:p>
          <a:p>
            <a:pPr>
              <a:lnSpc>
                <a:spcPct val="90000"/>
              </a:lnSpc>
              <a:spcBef>
                <a:spcPts val="0"/>
              </a:spcBef>
            </a:pPr>
            <a:r>
              <a:rPr lang="en-US" dirty="0">
                <a:solidFill>
                  <a:srgbClr val="663300"/>
                </a:solidFill>
              </a:rPr>
              <a:t>7 year agreement;  3 ½ year point it’s broken</a:t>
            </a:r>
          </a:p>
          <a:p>
            <a:pPr>
              <a:lnSpc>
                <a:spcPct val="90000"/>
              </a:lnSpc>
              <a:spcBef>
                <a:spcPts val="0"/>
              </a:spcBef>
            </a:pPr>
            <a:r>
              <a:rPr lang="en-US" dirty="0">
                <a:solidFill>
                  <a:srgbClr val="663300"/>
                </a:solidFill>
              </a:rPr>
              <a:t>Abomination of desolation is set up</a:t>
            </a:r>
          </a:p>
          <a:p>
            <a:pPr>
              <a:lnSpc>
                <a:spcPct val="90000"/>
              </a:lnSpc>
              <a:spcBef>
                <a:spcPts val="0"/>
              </a:spcBef>
            </a:pPr>
            <a:r>
              <a:rPr lang="en-US" b="1" dirty="0">
                <a:solidFill>
                  <a:srgbClr val="663300"/>
                </a:solidFill>
              </a:rPr>
              <a:t>2 Thessalonians 2:3-4 </a:t>
            </a:r>
            <a:r>
              <a:rPr lang="en-US" dirty="0">
                <a:solidFill>
                  <a:srgbClr val="663300"/>
                </a:solidFill>
              </a:rPr>
              <a:t>Let no one in any way deceive  you, for </a:t>
            </a:r>
            <a:r>
              <a:rPr lang="en-US" i="1" dirty="0">
                <a:solidFill>
                  <a:srgbClr val="663300"/>
                </a:solidFill>
              </a:rPr>
              <a:t>it will not come</a:t>
            </a:r>
            <a:r>
              <a:rPr lang="en-US" dirty="0">
                <a:solidFill>
                  <a:srgbClr val="663300"/>
                </a:solidFill>
              </a:rPr>
              <a:t> unless the apostasy comes first,  and the man of lawlessness is revealed, the son of destruction, who opposes and exalts himself above every so-called god or object of worship, so that he takes his seat in the temple of God, displaying himself as being God. </a:t>
            </a:r>
            <a:endParaRPr lang="en-US" dirty="0">
              <a:solidFill>
                <a:srgbClr val="663300"/>
              </a:solidFill>
              <a:effectLst>
                <a:outerShdw blurRad="38100" dist="38100" dir="2700000" algn="tl">
                  <a:srgbClr val="000000">
                    <a:alpha val="43137"/>
                  </a:srgbClr>
                </a:outerShdw>
              </a:effectLst>
            </a:endParaRPr>
          </a:p>
          <a:p>
            <a:pPr marL="0" indent="0">
              <a:buNone/>
            </a:pPr>
            <a:endParaRPr lang="en-US" dirty="0">
              <a:solidFill>
                <a:srgbClr val="6633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765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A TEMPLE?</a:t>
            </a:r>
          </a:p>
        </p:txBody>
      </p:sp>
      <p:sp>
        <p:nvSpPr>
          <p:cNvPr id="3" name="Content Placeholder 2"/>
          <p:cNvSpPr>
            <a:spLocks noGrp="1"/>
          </p:cNvSpPr>
          <p:nvPr>
            <p:ph idx="1"/>
          </p:nvPr>
        </p:nvSpPr>
        <p:spPr>
          <a:xfrm>
            <a:off x="-1" y="927652"/>
            <a:ext cx="9143999" cy="593034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92000"/>
              </a:lnSpc>
              <a:spcBef>
                <a:spcPts val="0"/>
              </a:spcBef>
            </a:pPr>
            <a:r>
              <a:rPr lang="en-US" b="1" dirty="0">
                <a:solidFill>
                  <a:srgbClr val="663300"/>
                </a:solidFill>
              </a:rPr>
              <a:t>Ezekiel 37:26-28 </a:t>
            </a:r>
            <a:r>
              <a:rPr lang="en-US" dirty="0">
                <a:solidFill>
                  <a:srgbClr val="663300"/>
                </a:solidFill>
              </a:rPr>
              <a:t> "I will make a covenant of peace with them; it will be an everlasting covenant with them. And I will place them and multiply them, and will set My sanctuary in their midst forever.  My dwelling place also will be with them; and I will be their God, and they will be My people. And the nations will know that I am the </a:t>
            </a:r>
            <a:r>
              <a:rPr lang="en-US" cap="small" dirty="0">
                <a:solidFill>
                  <a:srgbClr val="663300"/>
                </a:solidFill>
              </a:rPr>
              <a:t>LORD</a:t>
            </a:r>
            <a:r>
              <a:rPr lang="en-US" dirty="0">
                <a:solidFill>
                  <a:srgbClr val="663300"/>
                </a:solidFill>
              </a:rPr>
              <a:t> who sanctifies Israel, when My sanctuary is in their midst forever.”</a:t>
            </a:r>
          </a:p>
          <a:p>
            <a:pPr>
              <a:lnSpc>
                <a:spcPct val="92000"/>
              </a:lnSpc>
              <a:spcBef>
                <a:spcPts val="0"/>
              </a:spcBef>
            </a:pPr>
            <a:r>
              <a:rPr lang="en-US" b="1" dirty="0">
                <a:solidFill>
                  <a:srgbClr val="663300"/>
                </a:solidFill>
              </a:rPr>
              <a:t>Revelation 21:22-23 </a:t>
            </a:r>
            <a:r>
              <a:rPr lang="en-US" dirty="0">
                <a:solidFill>
                  <a:srgbClr val="663300"/>
                </a:solidFill>
              </a:rPr>
              <a:t> I saw no temple in it, for the Lord God the Almighty and the Lamb are its temple.</a:t>
            </a:r>
          </a:p>
          <a:p>
            <a:pPr>
              <a:lnSpc>
                <a:spcPct val="92000"/>
              </a:lnSpc>
              <a:spcBef>
                <a:spcPts val="0"/>
              </a:spcBef>
            </a:pPr>
            <a:r>
              <a:rPr lang="en-US" b="1" dirty="0">
                <a:solidFill>
                  <a:srgbClr val="663300"/>
                </a:solidFill>
              </a:rPr>
              <a:t>Zechariah 6:15 </a:t>
            </a:r>
            <a:r>
              <a:rPr lang="en-US" dirty="0">
                <a:solidFill>
                  <a:srgbClr val="663300"/>
                </a:solidFill>
              </a:rPr>
              <a:t>"Those who are far off will come and build the temple of the </a:t>
            </a:r>
            <a:r>
              <a:rPr lang="en-US" cap="small" dirty="0">
                <a:solidFill>
                  <a:srgbClr val="663300"/>
                </a:solidFill>
              </a:rPr>
              <a:t>LORD</a:t>
            </a:r>
            <a:r>
              <a:rPr lang="en-US" dirty="0">
                <a:solidFill>
                  <a:srgbClr val="663300"/>
                </a:solidFill>
              </a:rPr>
              <a:t>. Then you will know that the </a:t>
            </a:r>
            <a:r>
              <a:rPr lang="en-US" cap="small" dirty="0">
                <a:solidFill>
                  <a:srgbClr val="663300"/>
                </a:solidFill>
              </a:rPr>
              <a:t>LORD</a:t>
            </a:r>
            <a:r>
              <a:rPr lang="en-US" dirty="0">
                <a:solidFill>
                  <a:srgbClr val="663300"/>
                </a:solidFill>
              </a:rPr>
              <a:t> of hosts has sent me to you. And it will take place if you completely obey the </a:t>
            </a:r>
            <a:r>
              <a:rPr lang="en-US" cap="small" dirty="0">
                <a:solidFill>
                  <a:srgbClr val="663300"/>
                </a:solidFill>
              </a:rPr>
              <a:t>LORD</a:t>
            </a:r>
            <a:r>
              <a:rPr lang="en-US" dirty="0">
                <a:solidFill>
                  <a:srgbClr val="663300"/>
                </a:solidFill>
              </a:rPr>
              <a:t> your God.” </a:t>
            </a:r>
          </a:p>
          <a:p>
            <a:pPr>
              <a:lnSpc>
                <a:spcPct val="92000"/>
              </a:lnSpc>
              <a:spcBef>
                <a:spcPts val="0"/>
              </a:spcBef>
            </a:pPr>
            <a:endParaRPr lang="en-US" dirty="0">
              <a:solidFill>
                <a:srgbClr val="663300"/>
              </a:solidFill>
            </a:endParaRPr>
          </a:p>
          <a:p>
            <a:pPr>
              <a:lnSpc>
                <a:spcPct val="88000"/>
              </a:lnSpc>
              <a:spcBef>
                <a:spcPts val="0"/>
              </a:spcBef>
            </a:pPr>
            <a:endParaRPr lang="en-US" dirty="0">
              <a:solidFill>
                <a:srgbClr val="663300"/>
              </a:solidFill>
            </a:endParaRPr>
          </a:p>
        </p:txBody>
      </p:sp>
    </p:spTree>
    <p:extLst>
      <p:ext uri="{BB962C8B-B14F-4D97-AF65-F5344CB8AC3E}">
        <p14:creationId xmlns:p14="http://schemas.microsoft.com/office/powerpoint/2010/main" val="1427554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BRANCH—PRIEST AND KING</a:t>
            </a:r>
          </a:p>
        </p:txBody>
      </p:sp>
      <p:sp>
        <p:nvSpPr>
          <p:cNvPr id="3" name="Content Placeholder 2"/>
          <p:cNvSpPr>
            <a:spLocks noGrp="1"/>
          </p:cNvSpPr>
          <p:nvPr>
            <p:ph idx="1"/>
          </p:nvPr>
        </p:nvSpPr>
        <p:spPr>
          <a:xfrm>
            <a:off x="-1" y="1020418"/>
            <a:ext cx="9143999" cy="583758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0"/>
              </a:spcBef>
            </a:pPr>
            <a:r>
              <a:rPr lang="en-US" b="1" dirty="0">
                <a:solidFill>
                  <a:srgbClr val="663300"/>
                </a:solidFill>
              </a:rPr>
              <a:t>Zechariah 6:12-13 </a:t>
            </a:r>
            <a:r>
              <a:rPr lang="en-US" dirty="0">
                <a:solidFill>
                  <a:srgbClr val="663300"/>
                </a:solidFill>
              </a:rPr>
              <a:t> "Then say to him, 'Thus says the </a:t>
            </a:r>
            <a:r>
              <a:rPr lang="en-US" cap="small" dirty="0">
                <a:solidFill>
                  <a:srgbClr val="663300"/>
                </a:solidFill>
              </a:rPr>
              <a:t>LORD</a:t>
            </a:r>
            <a:r>
              <a:rPr lang="en-US" dirty="0">
                <a:solidFill>
                  <a:srgbClr val="663300"/>
                </a:solidFill>
              </a:rPr>
              <a:t> of hosts, "Behold, a man whose name is Branch, for He will branch out from where He is; and He will build the temple of the </a:t>
            </a:r>
            <a:r>
              <a:rPr lang="en-US" cap="small" dirty="0">
                <a:solidFill>
                  <a:srgbClr val="663300"/>
                </a:solidFill>
              </a:rPr>
              <a:t>LORD</a:t>
            </a:r>
            <a:r>
              <a:rPr lang="en-US" dirty="0">
                <a:solidFill>
                  <a:srgbClr val="663300"/>
                </a:solidFill>
              </a:rPr>
              <a:t>. "Yes, it is He who will build the temple of the </a:t>
            </a:r>
            <a:r>
              <a:rPr lang="en-US" cap="small" dirty="0">
                <a:solidFill>
                  <a:srgbClr val="663300"/>
                </a:solidFill>
              </a:rPr>
              <a:t>LORD</a:t>
            </a:r>
            <a:r>
              <a:rPr lang="en-US" dirty="0">
                <a:solidFill>
                  <a:srgbClr val="663300"/>
                </a:solidFill>
              </a:rPr>
              <a:t>, and He who will bear the honor and sit and rule on His throne. Thus, He will be a priest on His throne, and the counsel of peace will be between the two offices</a:t>
            </a:r>
          </a:p>
          <a:p>
            <a:pPr>
              <a:lnSpc>
                <a:spcPct val="88000"/>
              </a:lnSpc>
              <a:spcBef>
                <a:spcPts val="0"/>
              </a:spcBef>
            </a:pPr>
            <a:r>
              <a:rPr lang="en-US" b="1" dirty="0">
                <a:solidFill>
                  <a:srgbClr val="663300"/>
                </a:solidFill>
              </a:rPr>
              <a:t>Jeremiah 23:5 </a:t>
            </a:r>
            <a:r>
              <a:rPr lang="en-US" dirty="0">
                <a:solidFill>
                  <a:srgbClr val="663300"/>
                </a:solidFill>
              </a:rPr>
              <a:t>"Behold, </a:t>
            </a:r>
            <a:r>
              <a:rPr lang="en-US" i="1" dirty="0">
                <a:solidFill>
                  <a:srgbClr val="663300"/>
                </a:solidFill>
              </a:rPr>
              <a:t>the</a:t>
            </a:r>
            <a:r>
              <a:rPr lang="en-US" dirty="0">
                <a:solidFill>
                  <a:srgbClr val="663300"/>
                </a:solidFill>
              </a:rPr>
              <a:t> days are coming," declares the </a:t>
            </a:r>
            <a:r>
              <a:rPr lang="en-US" cap="small" dirty="0">
                <a:solidFill>
                  <a:srgbClr val="663300"/>
                </a:solidFill>
              </a:rPr>
              <a:t>LORD</a:t>
            </a:r>
            <a:r>
              <a:rPr lang="en-US" dirty="0">
                <a:solidFill>
                  <a:srgbClr val="663300"/>
                </a:solidFill>
              </a:rPr>
              <a:t>, "When I will raise up for David a righteous Branch; And He will reign as king and act wisely and do justice and righteousness in the land.”</a:t>
            </a:r>
          </a:p>
          <a:p>
            <a:pPr>
              <a:lnSpc>
                <a:spcPct val="88000"/>
              </a:lnSpc>
              <a:spcBef>
                <a:spcPts val="0"/>
              </a:spcBef>
            </a:pPr>
            <a:r>
              <a:rPr lang="en-US" dirty="0">
                <a:solidFill>
                  <a:srgbClr val="663300"/>
                </a:solidFill>
              </a:rPr>
              <a:t>Two prophecies by Ezekiel that we can’t place in time:</a:t>
            </a:r>
          </a:p>
          <a:p>
            <a:pPr marL="0" indent="0">
              <a:lnSpc>
                <a:spcPct val="88000"/>
              </a:lnSpc>
              <a:spcBef>
                <a:spcPts val="0"/>
              </a:spcBef>
              <a:buNone/>
            </a:pPr>
            <a:r>
              <a:rPr lang="en-US" dirty="0">
                <a:solidFill>
                  <a:srgbClr val="663300"/>
                </a:solidFill>
              </a:rPr>
              <a:t>      1.  Ezekiel’s war</a:t>
            </a:r>
          </a:p>
          <a:p>
            <a:pPr marL="0" indent="0">
              <a:lnSpc>
                <a:spcPct val="88000"/>
              </a:lnSpc>
              <a:spcBef>
                <a:spcPts val="0"/>
              </a:spcBef>
              <a:buNone/>
            </a:pPr>
            <a:r>
              <a:rPr lang="en-US" dirty="0">
                <a:solidFill>
                  <a:srgbClr val="663300"/>
                </a:solidFill>
              </a:rPr>
              <a:t>      2.  Temple built</a:t>
            </a:r>
          </a:p>
          <a:p>
            <a:pPr>
              <a:lnSpc>
                <a:spcPct val="88000"/>
              </a:lnSpc>
              <a:spcBef>
                <a:spcPts val="0"/>
              </a:spcBef>
            </a:pPr>
            <a:endParaRPr lang="en-US" dirty="0">
              <a:solidFill>
                <a:srgbClr val="663300"/>
              </a:solidFill>
            </a:endParaRPr>
          </a:p>
        </p:txBody>
      </p:sp>
    </p:spTree>
    <p:extLst>
      <p:ext uri="{BB962C8B-B14F-4D97-AF65-F5344CB8AC3E}">
        <p14:creationId xmlns:p14="http://schemas.microsoft.com/office/powerpoint/2010/main" val="4771340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868</TotalTime>
  <Words>1273</Words>
  <Application>Microsoft Office PowerPoint</Application>
  <PresentationFormat>On-screen Show (4:3)</PresentationFormat>
  <Paragraphs>49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Tahoma</vt:lpstr>
      <vt:lpstr>Wingdings</vt:lpstr>
      <vt:lpstr>Office Theme</vt:lpstr>
      <vt:lpstr>AN APOCALYPTIC  WORLD VIEW</vt:lpstr>
      <vt:lpstr>VERSE FOR THE JOURNEY</vt:lpstr>
      <vt:lpstr>DANIEL 9 PROPHECY</vt:lpstr>
      <vt:lpstr>THE PRAYER</vt:lpstr>
      <vt:lpstr>THE PROPHECY</vt:lpstr>
      <vt:lpstr>TIMING</vt:lpstr>
      <vt:lpstr>ACTIONS BY THE PRINCE</vt:lpstr>
      <vt:lpstr>A TEMPLE?</vt:lpstr>
      <vt:lpstr>BRANCH—PRIEST AND 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APOCALYPTIC  WORLD VIEW</dc:title>
  <dc:creator>JoLynn Gower</dc:creator>
  <cp:lastModifiedBy>Gower</cp:lastModifiedBy>
  <cp:revision>24</cp:revision>
  <cp:lastPrinted>2020-09-08T16:35:24Z</cp:lastPrinted>
  <dcterms:created xsi:type="dcterms:W3CDTF">2020-09-02T16:24:49Z</dcterms:created>
  <dcterms:modified xsi:type="dcterms:W3CDTF">2020-09-30T13:39:22Z</dcterms:modified>
</cp:coreProperties>
</file>