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35" r:id="rId2"/>
    <p:sldId id="2436" r:id="rId3"/>
    <p:sldId id="258" r:id="rId4"/>
    <p:sldId id="259" r:id="rId5"/>
    <p:sldId id="261" r:id="rId6"/>
    <p:sldId id="260" r:id="rId7"/>
    <p:sldId id="263" r:id="rId8"/>
    <p:sldId id="262" r:id="rId9"/>
    <p:sldId id="264" r:id="rId10"/>
    <p:sldId id="265" r:id="rId11"/>
    <p:sldId id="266" r:id="rId12"/>
    <p:sldId id="267" r:id="rId13"/>
    <p:sldId id="2451" r:id="rId14"/>
    <p:sldId id="2452" r:id="rId15"/>
    <p:sldId id="2453" r:id="rId16"/>
    <p:sldId id="2454" r:id="rId17"/>
    <p:sldId id="2455" r:id="rId18"/>
    <p:sldId id="2456" r:id="rId19"/>
    <p:sldId id="2457" r:id="rId20"/>
    <p:sldId id="257" r:id="rId21"/>
    <p:sldId id="268" r:id="rId22"/>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29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9/16/2020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a:t>
            </a: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ZECHARIAH (God remembers)</a:t>
            </a:r>
          </a:p>
        </p:txBody>
      </p:sp>
      <p:sp>
        <p:nvSpPr>
          <p:cNvPr id="3" name="Content Placeholder 2"/>
          <p:cNvSpPr>
            <a:spLocks noGrp="1"/>
          </p:cNvSpPr>
          <p:nvPr>
            <p:ph idx="1"/>
          </p:nvPr>
        </p:nvSpPr>
        <p:spPr>
          <a:xfrm>
            <a:off x="0" y="1219200"/>
            <a:ext cx="9144000" cy="56388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lnSpcReduction="10000"/>
          </a:bodyPr>
          <a:lstStyle/>
          <a:p>
            <a:pPr>
              <a:buFont typeface="Wingdings" panose="05000000000000000000" pitchFamily="2" charset="2"/>
              <a:buChar char="Ø"/>
            </a:pPr>
            <a:r>
              <a:rPr lang="en-US" dirty="0">
                <a:solidFill>
                  <a:srgbClr val="663300"/>
                </a:solidFill>
              </a:rPr>
              <a:t>Zechariah is counted among the minor prophets</a:t>
            </a:r>
          </a:p>
          <a:p>
            <a:pPr>
              <a:buFont typeface="Wingdings" panose="05000000000000000000" pitchFamily="2" charset="2"/>
              <a:buChar char="Ø"/>
            </a:pPr>
            <a:r>
              <a:rPr lang="en-US" dirty="0">
                <a:solidFill>
                  <a:srgbClr val="663300"/>
                </a:solidFill>
              </a:rPr>
              <a:t>He was a priest; his grandfather had returned to Israel after the Babylonian captivity with </a:t>
            </a:r>
            <a:r>
              <a:rPr lang="en-US" dirty="0" err="1">
                <a:solidFill>
                  <a:srgbClr val="663300"/>
                </a:solidFill>
              </a:rPr>
              <a:t>Zerubbabel</a:t>
            </a:r>
            <a:r>
              <a:rPr lang="en-US" dirty="0">
                <a:solidFill>
                  <a:srgbClr val="663300"/>
                </a:solidFill>
              </a:rPr>
              <a:t> and Joshua</a:t>
            </a:r>
          </a:p>
          <a:p>
            <a:pPr>
              <a:buFont typeface="Wingdings" panose="05000000000000000000" pitchFamily="2" charset="2"/>
              <a:buChar char="Ø"/>
            </a:pPr>
            <a:r>
              <a:rPr lang="en-US" dirty="0">
                <a:solidFill>
                  <a:srgbClr val="663300"/>
                </a:solidFill>
              </a:rPr>
              <a:t>Zechariah encouraged the people to finish the building of the second temple</a:t>
            </a:r>
          </a:p>
          <a:p>
            <a:pPr>
              <a:buFont typeface="Wingdings" panose="05000000000000000000" pitchFamily="2" charset="2"/>
              <a:buChar char="Ø"/>
            </a:pPr>
            <a:r>
              <a:rPr lang="en-US" dirty="0">
                <a:solidFill>
                  <a:srgbClr val="663300"/>
                </a:solidFill>
              </a:rPr>
              <a:t>During the time of Zechariah, the Greeks were rising as a world power</a:t>
            </a:r>
          </a:p>
          <a:p>
            <a:pPr>
              <a:buFont typeface="Wingdings" panose="05000000000000000000" pitchFamily="2" charset="2"/>
              <a:buChar char="Ø"/>
            </a:pPr>
            <a:r>
              <a:rPr lang="en-US" dirty="0">
                <a:solidFill>
                  <a:srgbClr val="663300"/>
                </a:solidFill>
              </a:rPr>
              <a:t>Zechariah gives a lot of encouragement concerning the second coming of Christ and the millennial reign</a:t>
            </a:r>
          </a:p>
          <a:p>
            <a:pPr>
              <a:buFont typeface="Wingdings" panose="05000000000000000000" pitchFamily="2" charset="2"/>
              <a:buChar char="Ø"/>
            </a:pPr>
            <a:r>
              <a:rPr lang="en-US" dirty="0">
                <a:solidFill>
                  <a:srgbClr val="663300"/>
                </a:solidFill>
              </a:rPr>
              <a:t>Zechariah was a contemporary of Haggai; the two men were instrumental in keeping the construction of the second temple moving along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JOHN: The Revelation</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a:bodyPr>
          <a:lstStyle/>
          <a:p>
            <a:pPr>
              <a:buFont typeface="Wingdings" panose="05000000000000000000" pitchFamily="2" charset="2"/>
              <a:buChar char="Ø"/>
            </a:pPr>
            <a:r>
              <a:rPr lang="en-US" dirty="0">
                <a:solidFill>
                  <a:srgbClr val="663300"/>
                </a:solidFill>
              </a:rPr>
              <a:t>John was the youngest disciple of the twelve Jesus chose; probably a teen when chosen</a:t>
            </a:r>
          </a:p>
          <a:p>
            <a:pPr>
              <a:buFont typeface="Wingdings" panose="05000000000000000000" pitchFamily="2" charset="2"/>
              <a:buChar char="Ø"/>
            </a:pPr>
            <a:r>
              <a:rPr lang="en-US" dirty="0">
                <a:solidFill>
                  <a:srgbClr val="663300"/>
                </a:solidFill>
              </a:rPr>
              <a:t>John was likely a cousin of Jesus; his brother was James </a:t>
            </a:r>
          </a:p>
          <a:p>
            <a:pPr>
              <a:buFont typeface="Wingdings" panose="05000000000000000000" pitchFamily="2" charset="2"/>
              <a:buChar char="Ø"/>
            </a:pPr>
            <a:r>
              <a:rPr lang="en-US" dirty="0">
                <a:solidFill>
                  <a:srgbClr val="663300"/>
                </a:solidFill>
              </a:rPr>
              <a:t>Father was Zebedee; mother was Salome (Mary’s sister??)</a:t>
            </a:r>
          </a:p>
          <a:p>
            <a:pPr>
              <a:buFont typeface="Wingdings" panose="05000000000000000000" pitchFamily="2" charset="2"/>
              <a:buChar char="Ø"/>
            </a:pPr>
            <a:r>
              <a:rPr lang="en-US" dirty="0">
                <a:solidFill>
                  <a:srgbClr val="663300"/>
                </a:solidFill>
              </a:rPr>
              <a:t>At the foot of the cross; cared for Mary after the death of Jesus</a:t>
            </a:r>
          </a:p>
          <a:p>
            <a:pPr>
              <a:buFont typeface="Wingdings" panose="05000000000000000000" pitchFamily="2" charset="2"/>
              <a:buChar char="Ø"/>
            </a:pPr>
            <a:r>
              <a:rPr lang="en-US" dirty="0">
                <a:solidFill>
                  <a:srgbClr val="663300"/>
                </a:solidFill>
              </a:rPr>
              <a:t>Tradition says that John took Mary to Ephesus when he was bishop of Ephesus and that Mary died and was buried there</a:t>
            </a:r>
          </a:p>
          <a:p>
            <a:pPr>
              <a:buFont typeface="Wingdings" panose="05000000000000000000" pitchFamily="2" charset="2"/>
              <a:buChar char="Ø"/>
            </a:pPr>
            <a:r>
              <a:rPr lang="en-US" dirty="0">
                <a:solidFill>
                  <a:srgbClr val="663300"/>
                </a:solidFill>
              </a:rPr>
              <a:t>Tradition tells us that Rome tried to kill John in Rome by boiling him in oil</a:t>
            </a:r>
          </a:p>
          <a:p>
            <a:pPr>
              <a:buFont typeface="Wingdings" panose="05000000000000000000" pitchFamily="2" charset="2"/>
              <a:buChar char="Ø"/>
            </a:pPr>
            <a:r>
              <a:rPr lang="en-US" dirty="0">
                <a:solidFill>
                  <a:srgbClr val="663300"/>
                </a:solidFill>
              </a:rPr>
              <a:t>When that failed, he was exiled to Patmos (we know that part is true!)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METHODOLOGY</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dirty="0">
                <a:solidFill>
                  <a:srgbClr val="663300"/>
                </a:solidFill>
              </a:rPr>
              <a:t>We will be considering current events in light of prophecy; be watching current events!  Prophecynewswatch.com</a:t>
            </a:r>
          </a:p>
          <a:p>
            <a:pPr>
              <a:buFont typeface="Wingdings" panose="05000000000000000000" pitchFamily="2" charset="2"/>
              <a:buChar char="Ø"/>
            </a:pPr>
            <a:r>
              <a:rPr lang="en-US" dirty="0">
                <a:solidFill>
                  <a:srgbClr val="663300"/>
                </a:solidFill>
              </a:rPr>
              <a:t>When studying each lesson, always begin with prayer; ask the Holy Spirit to guide</a:t>
            </a:r>
          </a:p>
          <a:p>
            <a:pPr>
              <a:buFont typeface="Wingdings" panose="05000000000000000000" pitchFamily="2" charset="2"/>
              <a:buChar char="Ø"/>
            </a:pPr>
            <a:r>
              <a:rPr lang="en-US" dirty="0">
                <a:solidFill>
                  <a:srgbClr val="663300"/>
                </a:solidFill>
              </a:rPr>
              <a:t>Do your background study; there is a propensity to skip this part.  Don’t!</a:t>
            </a:r>
          </a:p>
          <a:p>
            <a:pPr>
              <a:buFont typeface="Wingdings" panose="05000000000000000000" pitchFamily="2" charset="2"/>
              <a:buChar char="Ø"/>
            </a:pPr>
            <a:r>
              <a:rPr lang="en-US" dirty="0">
                <a:solidFill>
                  <a:srgbClr val="663300"/>
                </a:solidFill>
              </a:rPr>
              <a:t>When you have questions about words, look them up in your concordance</a:t>
            </a:r>
          </a:p>
          <a:p>
            <a:pPr>
              <a:buFont typeface="Wingdings" panose="05000000000000000000" pitchFamily="2" charset="2"/>
              <a:buChar char="Ø"/>
            </a:pPr>
            <a:r>
              <a:rPr lang="en-US" dirty="0">
                <a:solidFill>
                  <a:srgbClr val="663300"/>
                </a:solidFill>
              </a:rPr>
              <a:t>Answer the questions:  what does this say?  Can we understand what was meant at the time?  Are there permanent principles that flow out of the meaning?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REBIRTH OF ISRAEL</a:t>
            </a:r>
          </a:p>
        </p:txBody>
      </p:sp>
      <p:sp>
        <p:nvSpPr>
          <p:cNvPr id="3" name="Content Placeholder 2"/>
          <p:cNvSpPr>
            <a:spLocks noGrp="1"/>
          </p:cNvSpPr>
          <p:nvPr>
            <p:ph idx="1"/>
          </p:nvPr>
        </p:nvSpPr>
        <p:spPr>
          <a:xfrm>
            <a:off x="-1" y="993914"/>
            <a:ext cx="9143999" cy="586408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400"/>
              </a:spcBef>
              <a:buFont typeface="Wingdings" panose="05000000000000000000" pitchFamily="2" charset="2"/>
              <a:buChar char="Ø"/>
            </a:pPr>
            <a:r>
              <a:rPr lang="en-US" b="1" dirty="0">
                <a:solidFill>
                  <a:srgbClr val="663300"/>
                </a:solidFill>
              </a:rPr>
              <a:t>Ezekiel 37:1-6  </a:t>
            </a:r>
            <a:r>
              <a:rPr lang="en-US" dirty="0">
                <a:solidFill>
                  <a:srgbClr val="663300"/>
                </a:solidFill>
              </a:rPr>
              <a:t>The hand of the </a:t>
            </a:r>
            <a:r>
              <a:rPr lang="en-US" cap="small" dirty="0">
                <a:solidFill>
                  <a:srgbClr val="663300"/>
                </a:solidFill>
              </a:rPr>
              <a:t>LORD</a:t>
            </a:r>
            <a:r>
              <a:rPr lang="en-US" dirty="0">
                <a:solidFill>
                  <a:srgbClr val="663300"/>
                </a:solidFill>
              </a:rPr>
              <a:t> was upon me, and He brought me out by the Spirit of the </a:t>
            </a:r>
            <a:r>
              <a:rPr lang="en-US" cap="small" dirty="0">
                <a:solidFill>
                  <a:srgbClr val="663300"/>
                </a:solidFill>
              </a:rPr>
              <a:t>LORD</a:t>
            </a:r>
            <a:r>
              <a:rPr lang="en-US" dirty="0">
                <a:solidFill>
                  <a:srgbClr val="663300"/>
                </a:solidFill>
              </a:rPr>
              <a:t> and set me down in the middle of the valley; and it was full of bones. He caused me to pass among them round about, and behold, </a:t>
            </a:r>
            <a:r>
              <a:rPr lang="en-US" i="1" dirty="0">
                <a:solidFill>
                  <a:srgbClr val="663300"/>
                </a:solidFill>
              </a:rPr>
              <a:t>there were</a:t>
            </a:r>
            <a:r>
              <a:rPr lang="en-US" dirty="0">
                <a:solidFill>
                  <a:srgbClr val="663300"/>
                </a:solidFill>
              </a:rPr>
              <a:t> very many on the surface of the valley; and lo, </a:t>
            </a:r>
            <a:r>
              <a:rPr lang="en-US" i="1" dirty="0">
                <a:solidFill>
                  <a:srgbClr val="663300"/>
                </a:solidFill>
              </a:rPr>
              <a:t>they were</a:t>
            </a:r>
            <a:r>
              <a:rPr lang="en-US" dirty="0">
                <a:solidFill>
                  <a:srgbClr val="663300"/>
                </a:solidFill>
              </a:rPr>
              <a:t> very dry. He said to me, "Son of man, can these bones live?" And I answered, "O Lord </a:t>
            </a:r>
            <a:r>
              <a:rPr lang="en-US" cap="small" dirty="0">
                <a:solidFill>
                  <a:srgbClr val="663300"/>
                </a:solidFill>
              </a:rPr>
              <a:t>GOD</a:t>
            </a:r>
            <a:r>
              <a:rPr lang="en-US" dirty="0">
                <a:solidFill>
                  <a:srgbClr val="663300"/>
                </a:solidFill>
              </a:rPr>
              <a:t>, You know.”  Again He said to me, "Prophesy over these bones and say to them, 'O dry bones, hear the word of the </a:t>
            </a:r>
            <a:r>
              <a:rPr lang="en-US" cap="small" dirty="0">
                <a:solidFill>
                  <a:srgbClr val="663300"/>
                </a:solidFill>
              </a:rPr>
              <a:t>LORD</a:t>
            </a:r>
            <a:r>
              <a:rPr lang="en-US" dirty="0">
                <a:solidFill>
                  <a:srgbClr val="663300"/>
                </a:solidFill>
              </a:rPr>
              <a:t>.’ Thus says the Lord </a:t>
            </a:r>
            <a:r>
              <a:rPr lang="en-US" cap="small" dirty="0">
                <a:solidFill>
                  <a:srgbClr val="663300"/>
                </a:solidFill>
              </a:rPr>
              <a:t>GOD</a:t>
            </a:r>
            <a:r>
              <a:rPr lang="en-US" dirty="0">
                <a:solidFill>
                  <a:srgbClr val="663300"/>
                </a:solidFill>
              </a:rPr>
              <a:t> to these bones, 'Behold, I will cause breath to enter you that you may come to life. I will put sinews on you, make flesh grow back on you, cover you with skin and put breath in you that you may come alive; and you will know that I am the </a:t>
            </a:r>
            <a:r>
              <a:rPr lang="en-US" cap="small" dirty="0">
                <a:solidFill>
                  <a:srgbClr val="663300"/>
                </a:solidFill>
              </a:rPr>
              <a:t>LORD</a:t>
            </a:r>
            <a:r>
              <a:rPr lang="en-US" dirty="0">
                <a:solidFill>
                  <a:srgbClr val="663300"/>
                </a:solidFill>
              </a:rPr>
              <a:t>.'" </a:t>
            </a:r>
          </a:p>
          <a:p>
            <a:endParaRPr lang="en-US" dirty="0">
              <a:solidFill>
                <a:schemeClr val="accent3">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PRIOR WARS</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lnSpcReduction="10000"/>
          </a:bodyPr>
          <a:lstStyle/>
          <a:p>
            <a:pPr>
              <a:buFont typeface="Wingdings" panose="05000000000000000000" pitchFamily="2" charset="2"/>
              <a:buChar char="Ø"/>
            </a:pPr>
            <a:r>
              <a:rPr lang="en-US" dirty="0">
                <a:solidFill>
                  <a:srgbClr val="663300"/>
                </a:solidFill>
              </a:rPr>
              <a:t>Egypt has always been a player in the wars except for the directed ones (</a:t>
            </a:r>
            <a:r>
              <a:rPr lang="en-US" dirty="0" err="1">
                <a:solidFill>
                  <a:srgbClr val="663300"/>
                </a:solidFill>
              </a:rPr>
              <a:t>Mizraim</a:t>
            </a:r>
            <a:r>
              <a:rPr lang="en-US" dirty="0">
                <a:solidFill>
                  <a:srgbClr val="663300"/>
                </a:solidFill>
              </a:rPr>
              <a:t>)</a:t>
            </a:r>
          </a:p>
          <a:p>
            <a:pPr>
              <a:buFont typeface="Wingdings" panose="05000000000000000000" pitchFamily="2" charset="2"/>
              <a:buChar char="Ø"/>
            </a:pPr>
            <a:r>
              <a:rPr lang="en-US" dirty="0" err="1">
                <a:solidFill>
                  <a:srgbClr val="663300"/>
                </a:solidFill>
              </a:rPr>
              <a:t>Saudia</a:t>
            </a:r>
            <a:r>
              <a:rPr lang="en-US" dirty="0">
                <a:solidFill>
                  <a:srgbClr val="663300"/>
                </a:solidFill>
              </a:rPr>
              <a:t> Arabia has also been included in the major wars (</a:t>
            </a:r>
            <a:r>
              <a:rPr lang="en-US" dirty="0" err="1">
                <a:solidFill>
                  <a:srgbClr val="663300"/>
                </a:solidFill>
              </a:rPr>
              <a:t>Dedan</a:t>
            </a:r>
            <a:r>
              <a:rPr lang="en-US" dirty="0">
                <a:solidFill>
                  <a:srgbClr val="663300"/>
                </a:solidFill>
              </a:rPr>
              <a:t>)</a:t>
            </a:r>
          </a:p>
          <a:p>
            <a:pPr>
              <a:buFont typeface="Wingdings" panose="05000000000000000000" pitchFamily="2" charset="2"/>
              <a:buChar char="Ø"/>
            </a:pPr>
            <a:r>
              <a:rPr lang="en-US" dirty="0">
                <a:solidFill>
                  <a:srgbClr val="663300"/>
                </a:solidFill>
              </a:rPr>
              <a:t>Also seemingly missing are Syria, Iraq, and Jordan</a:t>
            </a:r>
          </a:p>
          <a:p>
            <a:pPr>
              <a:buFont typeface="Wingdings" panose="05000000000000000000" pitchFamily="2" charset="2"/>
              <a:buChar char="Ø"/>
            </a:pPr>
            <a:r>
              <a:rPr lang="en-US" dirty="0">
                <a:solidFill>
                  <a:srgbClr val="663300"/>
                </a:solidFill>
              </a:rPr>
              <a:t>The new alliances being formed seem to have a lot to do with an oil pipeline and the marketing of crude oil to Europe and other importing nations</a:t>
            </a:r>
          </a:p>
          <a:p>
            <a:pPr>
              <a:buFont typeface="Wingdings" panose="05000000000000000000" pitchFamily="2" charset="2"/>
              <a:buChar char="Ø"/>
            </a:pPr>
            <a:r>
              <a:rPr lang="en-US" dirty="0">
                <a:solidFill>
                  <a:srgbClr val="663300"/>
                </a:solidFill>
              </a:rPr>
              <a:t>Two interesting discoveries in Israel in the past few years:</a:t>
            </a:r>
          </a:p>
          <a:p>
            <a:pPr>
              <a:buFont typeface="Wingdings" panose="05000000000000000000" pitchFamily="2" charset="2"/>
              <a:buChar char="Ø"/>
            </a:pPr>
            <a:r>
              <a:rPr lang="en-US" dirty="0">
                <a:solidFill>
                  <a:srgbClr val="663300"/>
                </a:solidFill>
              </a:rPr>
              <a:t>   An oil source in the Israeli Golan Heights</a:t>
            </a:r>
          </a:p>
          <a:p>
            <a:pPr>
              <a:buFont typeface="Wingdings" panose="05000000000000000000" pitchFamily="2" charset="2"/>
              <a:buChar char="Ø"/>
            </a:pPr>
            <a:r>
              <a:rPr lang="en-US" dirty="0">
                <a:solidFill>
                  <a:srgbClr val="663300"/>
                </a:solidFill>
              </a:rPr>
              <a:t>   An off-shore gas source in the Mediterranean off of the Israel coast</a:t>
            </a:r>
          </a:p>
          <a:p>
            <a:pPr>
              <a:buFont typeface="Wingdings" panose="05000000000000000000" pitchFamily="2" charset="2"/>
              <a:buChar char="Ø"/>
            </a:pPr>
            <a:endParaRPr lang="en-US" dirty="0">
              <a:solidFill>
                <a:srgbClr val="663300"/>
              </a:solidFill>
            </a:endParaRPr>
          </a:p>
          <a:p>
            <a:endParaRPr lang="en-US" dirty="0">
              <a:solidFill>
                <a:schemeClr val="accent3">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PARTICIPANTS</a:t>
            </a:r>
          </a:p>
        </p:txBody>
      </p:sp>
      <p:sp>
        <p:nvSpPr>
          <p:cNvPr id="3" name="Content Placeholder 2"/>
          <p:cNvSpPr>
            <a:spLocks noGrp="1"/>
          </p:cNvSpPr>
          <p:nvPr>
            <p:ph idx="1"/>
          </p:nvPr>
        </p:nvSpPr>
        <p:spPr>
          <a:xfrm>
            <a:off x="0" y="1143000"/>
            <a:ext cx="9144000" cy="5715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buFont typeface="Wingdings" panose="05000000000000000000" pitchFamily="2" charset="2"/>
              <a:buChar char="Ø"/>
            </a:pPr>
            <a:r>
              <a:rPr lang="en-US" b="1" dirty="0">
                <a:solidFill>
                  <a:srgbClr val="663300"/>
                </a:solidFill>
              </a:rPr>
              <a:t>Ezekiel 38:1-6 </a:t>
            </a:r>
            <a:r>
              <a:rPr lang="en-US" dirty="0">
                <a:solidFill>
                  <a:srgbClr val="663300"/>
                </a:solidFill>
              </a:rPr>
              <a:t> And the word of the </a:t>
            </a:r>
            <a:r>
              <a:rPr lang="en-US" cap="small" dirty="0">
                <a:solidFill>
                  <a:srgbClr val="663300"/>
                </a:solidFill>
              </a:rPr>
              <a:t>LORD</a:t>
            </a:r>
            <a:r>
              <a:rPr lang="en-US" dirty="0">
                <a:solidFill>
                  <a:srgbClr val="663300"/>
                </a:solidFill>
              </a:rPr>
              <a:t> came to me saying,  "Son of man, set your face toward Gog of the land of </a:t>
            </a:r>
            <a:r>
              <a:rPr lang="en-US" dirty="0" err="1">
                <a:solidFill>
                  <a:srgbClr val="663300"/>
                </a:solidFill>
              </a:rPr>
              <a:t>Magog</a:t>
            </a:r>
            <a:r>
              <a:rPr lang="en-US" dirty="0">
                <a:solidFill>
                  <a:srgbClr val="663300"/>
                </a:solidFill>
              </a:rPr>
              <a:t>, the prince of Rosh, </a:t>
            </a:r>
            <a:r>
              <a:rPr lang="en-US" dirty="0" err="1">
                <a:solidFill>
                  <a:srgbClr val="663300"/>
                </a:solidFill>
              </a:rPr>
              <a:t>Meshech</a:t>
            </a:r>
            <a:r>
              <a:rPr lang="en-US" dirty="0">
                <a:solidFill>
                  <a:srgbClr val="663300"/>
                </a:solidFill>
              </a:rPr>
              <a:t> and Tubal, and prophesy against him and say, 'Thus says the Lord </a:t>
            </a:r>
            <a:r>
              <a:rPr lang="en-US" cap="small" dirty="0">
                <a:solidFill>
                  <a:srgbClr val="663300"/>
                </a:solidFill>
              </a:rPr>
              <a:t>GOD</a:t>
            </a:r>
            <a:r>
              <a:rPr lang="en-US" dirty="0">
                <a:solidFill>
                  <a:srgbClr val="663300"/>
                </a:solidFill>
              </a:rPr>
              <a:t>, "Behold, I am against you, O Gog, prince of Rosh, </a:t>
            </a:r>
            <a:r>
              <a:rPr lang="en-US" dirty="0" err="1">
                <a:solidFill>
                  <a:srgbClr val="663300"/>
                </a:solidFill>
              </a:rPr>
              <a:t>Meshech</a:t>
            </a:r>
            <a:r>
              <a:rPr lang="en-US" dirty="0">
                <a:solidFill>
                  <a:srgbClr val="663300"/>
                </a:solidFill>
              </a:rPr>
              <a:t> and Tubal. I will turn you about and put hooks into your jaws, and I will bring you out, and all your army, horses and horsemen, all of them splendidly attired, a great company </a:t>
            </a:r>
            <a:r>
              <a:rPr lang="en-US" i="1" dirty="0">
                <a:solidFill>
                  <a:srgbClr val="663300"/>
                </a:solidFill>
              </a:rPr>
              <a:t>with</a:t>
            </a:r>
            <a:r>
              <a:rPr lang="en-US" dirty="0">
                <a:solidFill>
                  <a:srgbClr val="663300"/>
                </a:solidFill>
              </a:rPr>
              <a:t> buckler and shield, all of them wielding swords; Persia, Ethiopia and Put with them, all of them </a:t>
            </a:r>
            <a:r>
              <a:rPr lang="en-US" i="1" dirty="0">
                <a:solidFill>
                  <a:srgbClr val="663300"/>
                </a:solidFill>
              </a:rPr>
              <a:t>with</a:t>
            </a:r>
            <a:r>
              <a:rPr lang="en-US" dirty="0">
                <a:solidFill>
                  <a:srgbClr val="663300"/>
                </a:solidFill>
              </a:rPr>
              <a:t> shield and helmet; </a:t>
            </a:r>
            <a:r>
              <a:rPr lang="en-US" dirty="0" err="1">
                <a:solidFill>
                  <a:srgbClr val="663300"/>
                </a:solidFill>
              </a:rPr>
              <a:t>Gomer</a:t>
            </a:r>
            <a:r>
              <a:rPr lang="en-US" dirty="0">
                <a:solidFill>
                  <a:srgbClr val="663300"/>
                </a:solidFill>
              </a:rPr>
              <a:t> with all its troops; Beth-</a:t>
            </a:r>
            <a:r>
              <a:rPr lang="en-US" dirty="0" err="1">
                <a:solidFill>
                  <a:srgbClr val="663300"/>
                </a:solidFill>
              </a:rPr>
              <a:t>togarmah</a:t>
            </a:r>
            <a:r>
              <a:rPr lang="en-US" dirty="0">
                <a:solidFill>
                  <a:srgbClr val="663300"/>
                </a:solidFill>
              </a:rPr>
              <a:t> </a:t>
            </a:r>
            <a:r>
              <a:rPr lang="en-US" i="1" dirty="0">
                <a:solidFill>
                  <a:srgbClr val="663300"/>
                </a:solidFill>
              </a:rPr>
              <a:t>from</a:t>
            </a:r>
            <a:r>
              <a:rPr lang="en-US" dirty="0">
                <a:solidFill>
                  <a:srgbClr val="663300"/>
                </a:solidFill>
              </a:rPr>
              <a:t> the remote parts of the north with all its troops—many peoples with you. </a:t>
            </a:r>
          </a:p>
          <a:p>
            <a:endParaRPr lang="en-US" dirty="0">
              <a:solidFill>
                <a:schemeClr val="accent4">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solidFill>
                <a:schemeClr val="accent3">
                  <a:lumMod val="50000"/>
                </a:schemeClr>
              </a:solidFill>
            </a:endParaRPr>
          </a:p>
        </p:txBody>
      </p:sp>
      <p:pic>
        <p:nvPicPr>
          <p:cNvPr id="5" name="Picture 4" descr="http://trackingbibleprophecy.com/images/gog_magog_wa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610225" cy="5210175"/>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pic>
      <p:pic>
        <p:nvPicPr>
          <p:cNvPr id="4" name="Content Placeholder 3" descr="http://3.bp.blogspot.com/_ozlsCwnTla4/Sxh2Os_GQFI/AAAAAAAAA8w/Md-drcWWP-A/s320/magogmapjones.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3814763"/>
            <a:ext cx="4572000" cy="30432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5334000"/>
            <a:ext cx="4323812" cy="1323439"/>
          </a:xfrm>
          <a:prstGeom prst="rect">
            <a:avLst/>
          </a:prstGeom>
          <a:noFill/>
        </p:spPr>
        <p:txBody>
          <a:bodyPr wrap="none" rtlCol="0">
            <a:spAutoFit/>
          </a:bodyPr>
          <a:lstStyle/>
          <a:p>
            <a:r>
              <a:rPr lang="en-US" sz="2000" dirty="0">
                <a:solidFill>
                  <a:srgbClr val="6633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Algeria, Libya, Sudan, Ethiopia, Iran,</a:t>
            </a:r>
          </a:p>
          <a:p>
            <a:r>
              <a:rPr lang="en-US" sz="2000" dirty="0">
                <a:solidFill>
                  <a:srgbClr val="6633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Turkey, Uzbekistan, Turkmenistan, </a:t>
            </a:r>
          </a:p>
          <a:p>
            <a:r>
              <a:rPr lang="en-US" sz="2000" dirty="0">
                <a:solidFill>
                  <a:srgbClr val="6633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Afghanistan, Russia, </a:t>
            </a:r>
            <a:r>
              <a:rPr lang="en-US" sz="2000" dirty="0" err="1">
                <a:solidFill>
                  <a:srgbClr val="6633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Kazakstan</a:t>
            </a:r>
            <a:r>
              <a:rPr lang="en-US" sz="2000" dirty="0">
                <a:solidFill>
                  <a:srgbClr val="6633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r>
              <a:rPr lang="en-US" sz="2000" dirty="0" err="1">
                <a:solidFill>
                  <a:srgbClr val="6633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Azerbazan</a:t>
            </a:r>
            <a:r>
              <a:rPr lang="en-US" sz="2000" dirty="0">
                <a:solidFill>
                  <a:srgbClr val="6633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Armenia, Georgia</a:t>
            </a:r>
          </a:p>
        </p:txBody>
      </p:sp>
      <p:sp>
        <p:nvSpPr>
          <p:cNvPr id="7" name="Rectangle 6"/>
          <p:cNvSpPr/>
          <p:nvPr/>
        </p:nvSpPr>
        <p:spPr>
          <a:xfrm>
            <a:off x="5410200" y="0"/>
            <a:ext cx="3733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sz="4400" dirty="0">
                <a:solidFill>
                  <a:srgbClr val="663300"/>
                </a:solidFill>
              </a:rPr>
              <a:t>AFTER NATIONAL RESTORATION</a:t>
            </a:r>
          </a:p>
        </p:txBody>
      </p:sp>
      <p:sp>
        <p:nvSpPr>
          <p:cNvPr id="3" name="Content Placeholder 2"/>
          <p:cNvSpPr>
            <a:spLocks noGrp="1"/>
          </p:cNvSpPr>
          <p:nvPr>
            <p:ph idx="1"/>
          </p:nvPr>
        </p:nvSpPr>
        <p:spPr>
          <a:xfrm>
            <a:off x="0" y="1143000"/>
            <a:ext cx="9144000" cy="5715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a:bodyPr>
          <a:lstStyle/>
          <a:p>
            <a:pPr>
              <a:buFont typeface="Wingdings" panose="05000000000000000000" pitchFamily="2" charset="2"/>
              <a:buChar char="Ø"/>
            </a:pPr>
            <a:r>
              <a:rPr lang="en-US" sz="2800" b="1" dirty="0">
                <a:solidFill>
                  <a:srgbClr val="663300"/>
                </a:solidFill>
              </a:rPr>
              <a:t>Ezekiel 38:8-9 </a:t>
            </a:r>
            <a:r>
              <a:rPr lang="en-US" sz="2800" dirty="0">
                <a:solidFill>
                  <a:srgbClr val="663300"/>
                </a:solidFill>
              </a:rPr>
              <a:t>"After many days you will be summoned; in the </a:t>
            </a:r>
            <a:r>
              <a:rPr lang="en-US" sz="2800" u="sng" dirty="0">
                <a:solidFill>
                  <a:srgbClr val="663300"/>
                </a:solidFill>
              </a:rPr>
              <a:t>latter years</a:t>
            </a:r>
            <a:r>
              <a:rPr lang="en-US" sz="2800" dirty="0">
                <a:solidFill>
                  <a:srgbClr val="663300"/>
                </a:solidFill>
              </a:rPr>
              <a:t> you will come into the land that is restored from the sword, </a:t>
            </a:r>
            <a:r>
              <a:rPr lang="en-US" sz="2800" i="1" dirty="0">
                <a:solidFill>
                  <a:srgbClr val="663300"/>
                </a:solidFill>
              </a:rPr>
              <a:t>whose inhabitants</a:t>
            </a:r>
            <a:r>
              <a:rPr lang="en-US" sz="2800" dirty="0">
                <a:solidFill>
                  <a:srgbClr val="663300"/>
                </a:solidFill>
              </a:rPr>
              <a:t> have been </a:t>
            </a:r>
            <a:r>
              <a:rPr lang="en-US" sz="2800" u="sng" dirty="0">
                <a:solidFill>
                  <a:srgbClr val="663300"/>
                </a:solidFill>
              </a:rPr>
              <a:t>gathered from many nations</a:t>
            </a:r>
            <a:r>
              <a:rPr lang="en-US" sz="2800" dirty="0">
                <a:solidFill>
                  <a:srgbClr val="663300"/>
                </a:solidFill>
              </a:rPr>
              <a:t> to the mountains of Israel which had been a continual waste; but its people were brought out from the nations, and they are living securely, all of them. You will go up, you will come like a storm; you will be like a cloud covering the land, you and all your troops, and many peoples with you." </a:t>
            </a:r>
          </a:p>
          <a:p>
            <a:pPr>
              <a:buFont typeface="Wingdings" panose="05000000000000000000" pitchFamily="2" charset="2"/>
              <a:buChar char="Ø"/>
            </a:pPr>
            <a:r>
              <a:rPr lang="en-US" sz="2800" b="1" dirty="0">
                <a:solidFill>
                  <a:srgbClr val="663300"/>
                </a:solidFill>
              </a:rPr>
              <a:t>Ezekiel 38:10-11 </a:t>
            </a:r>
            <a:r>
              <a:rPr lang="en-US" sz="2800" dirty="0">
                <a:solidFill>
                  <a:srgbClr val="663300"/>
                </a:solidFill>
              </a:rPr>
              <a:t> 'Thus says the Lord </a:t>
            </a:r>
            <a:r>
              <a:rPr lang="en-US" sz="2800" cap="small" dirty="0">
                <a:solidFill>
                  <a:srgbClr val="663300"/>
                </a:solidFill>
              </a:rPr>
              <a:t>GOD</a:t>
            </a:r>
            <a:r>
              <a:rPr lang="en-US" sz="2800" dirty="0">
                <a:solidFill>
                  <a:srgbClr val="663300"/>
                </a:solidFill>
              </a:rPr>
              <a:t>, "It will come about on that day, that thoughts will come into your mind and you will devise an evil plan, and you will say, 'I will go up against the land of </a:t>
            </a:r>
            <a:r>
              <a:rPr lang="en-US" sz="2800" dirty="0" err="1">
                <a:solidFill>
                  <a:srgbClr val="663300"/>
                </a:solidFill>
              </a:rPr>
              <a:t>unwalled</a:t>
            </a:r>
            <a:r>
              <a:rPr lang="en-US" sz="2800" dirty="0">
                <a:solidFill>
                  <a:srgbClr val="663300"/>
                </a:solidFill>
              </a:rPr>
              <a:t> villages. I will go against those who are at rest, that live securely, all of them living without walls and having no bars or gates…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WHAT ARE YOU DOING?</a:t>
            </a:r>
          </a:p>
        </p:txBody>
      </p:sp>
      <p:sp>
        <p:nvSpPr>
          <p:cNvPr id="3" name="Content Placeholder 2"/>
          <p:cNvSpPr>
            <a:spLocks noGrp="1"/>
          </p:cNvSpPr>
          <p:nvPr>
            <p:ph idx="1"/>
          </p:nvPr>
        </p:nvSpPr>
        <p:spPr>
          <a:xfrm>
            <a:off x="0" y="940904"/>
            <a:ext cx="9144000" cy="591709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buFont typeface="Wingdings" panose="05000000000000000000" pitchFamily="2" charset="2"/>
              <a:buChar char="Ø"/>
            </a:pPr>
            <a:r>
              <a:rPr lang="en-US" b="1" dirty="0">
                <a:solidFill>
                  <a:srgbClr val="663300"/>
                </a:solidFill>
              </a:rPr>
              <a:t>Ezekiel 38:13 </a:t>
            </a:r>
            <a:r>
              <a:rPr lang="en-US" dirty="0">
                <a:solidFill>
                  <a:srgbClr val="663300"/>
                </a:solidFill>
              </a:rPr>
              <a:t>"Sheba and </a:t>
            </a:r>
            <a:r>
              <a:rPr lang="en-US" dirty="0" err="1">
                <a:solidFill>
                  <a:srgbClr val="663300"/>
                </a:solidFill>
              </a:rPr>
              <a:t>Dedan</a:t>
            </a:r>
            <a:r>
              <a:rPr lang="en-US" dirty="0">
                <a:solidFill>
                  <a:srgbClr val="663300"/>
                </a:solidFill>
              </a:rPr>
              <a:t> and the merchants of </a:t>
            </a:r>
            <a:r>
              <a:rPr lang="en-US" dirty="0" err="1">
                <a:solidFill>
                  <a:srgbClr val="663300"/>
                </a:solidFill>
              </a:rPr>
              <a:t>Tarshish</a:t>
            </a:r>
            <a:r>
              <a:rPr lang="en-US" dirty="0">
                <a:solidFill>
                  <a:srgbClr val="663300"/>
                </a:solidFill>
              </a:rPr>
              <a:t> with all its villages will say to you, 'Have you come to capture spoil? Have you assembled your company to seize </a:t>
            </a:r>
            <a:r>
              <a:rPr lang="en-US" spc="-150" dirty="0">
                <a:solidFill>
                  <a:srgbClr val="663300"/>
                </a:solidFill>
              </a:rPr>
              <a:t>plunder, to </a:t>
            </a:r>
            <a:r>
              <a:rPr lang="en-US" dirty="0">
                <a:solidFill>
                  <a:srgbClr val="663300"/>
                </a:solidFill>
              </a:rPr>
              <a:t>carry away silver and gold, to take away cattle and goods, to capture great spoil?"' </a:t>
            </a:r>
          </a:p>
          <a:p>
            <a:pPr>
              <a:lnSpc>
                <a:spcPct val="88000"/>
              </a:lnSpc>
              <a:spcBef>
                <a:spcPts val="0"/>
              </a:spcBef>
              <a:buFont typeface="Wingdings" panose="05000000000000000000" pitchFamily="2" charset="2"/>
              <a:buChar char="Ø"/>
            </a:pPr>
            <a:r>
              <a:rPr lang="en-US" b="1" dirty="0">
                <a:solidFill>
                  <a:srgbClr val="663300"/>
                </a:solidFill>
              </a:rPr>
              <a:t>Ezekiel 38:14-16</a:t>
            </a:r>
            <a:r>
              <a:rPr lang="en-US" baseline="30000" dirty="0">
                <a:solidFill>
                  <a:srgbClr val="663300"/>
                </a:solidFill>
              </a:rPr>
              <a:t> </a:t>
            </a:r>
            <a:r>
              <a:rPr lang="en-US" dirty="0">
                <a:solidFill>
                  <a:srgbClr val="663300"/>
                </a:solidFill>
              </a:rPr>
              <a:t> "Therefore prophesy, son of man, and say to Gog, 'Thus says the Lord </a:t>
            </a:r>
            <a:r>
              <a:rPr lang="en-US" cap="small" dirty="0">
                <a:solidFill>
                  <a:srgbClr val="663300"/>
                </a:solidFill>
              </a:rPr>
              <a:t>GOD</a:t>
            </a:r>
            <a:r>
              <a:rPr lang="en-US" dirty="0">
                <a:solidFill>
                  <a:srgbClr val="663300"/>
                </a:solidFill>
              </a:rPr>
              <a:t>, "On that day when My people Israel are living securely, will you not know </a:t>
            </a:r>
            <a:r>
              <a:rPr lang="en-US" i="1" dirty="0">
                <a:solidFill>
                  <a:srgbClr val="663300"/>
                </a:solidFill>
              </a:rPr>
              <a:t>it?</a:t>
            </a:r>
            <a:r>
              <a:rPr lang="en-US" dirty="0">
                <a:solidFill>
                  <a:srgbClr val="663300"/>
                </a:solidFill>
              </a:rPr>
              <a:t> You will come from your place out of the remote parts of the north, you and many peoples with you, all of them riding on horses, a great assembly and a mighty army; </a:t>
            </a:r>
            <a:r>
              <a:rPr lang="en-US" spc="-150" dirty="0">
                <a:solidFill>
                  <a:srgbClr val="663300"/>
                </a:solidFill>
              </a:rPr>
              <a:t>and you will come </a:t>
            </a:r>
            <a:r>
              <a:rPr lang="en-US" dirty="0">
                <a:solidFill>
                  <a:srgbClr val="663300"/>
                </a:solidFill>
              </a:rPr>
              <a:t>up against My people Israel like a cloud to cover the land. It shall come </a:t>
            </a:r>
            <a:r>
              <a:rPr lang="en-US" spc="-150" dirty="0">
                <a:solidFill>
                  <a:srgbClr val="663300"/>
                </a:solidFill>
              </a:rPr>
              <a:t>about in the last days </a:t>
            </a:r>
            <a:r>
              <a:rPr lang="en-US" dirty="0">
                <a:solidFill>
                  <a:srgbClr val="663300"/>
                </a:solidFill>
              </a:rPr>
              <a:t>that I will bring you against My land, so </a:t>
            </a:r>
            <a:r>
              <a:rPr lang="en-US" spc="-150" dirty="0">
                <a:solidFill>
                  <a:srgbClr val="663300"/>
                </a:solidFill>
              </a:rPr>
              <a:t>that the </a:t>
            </a:r>
            <a:r>
              <a:rPr lang="en-US" dirty="0">
                <a:solidFill>
                  <a:srgbClr val="663300"/>
                </a:solidFill>
              </a:rPr>
              <a:t>nations may </a:t>
            </a:r>
            <a:r>
              <a:rPr lang="en-US" spc="-150" dirty="0">
                <a:solidFill>
                  <a:srgbClr val="663300"/>
                </a:solidFill>
              </a:rPr>
              <a:t>know</a:t>
            </a:r>
            <a:r>
              <a:rPr lang="en-US" dirty="0">
                <a:solidFill>
                  <a:srgbClr val="663300"/>
                </a:solidFill>
              </a:rPr>
              <a:t> Me when I </a:t>
            </a:r>
            <a:r>
              <a:rPr lang="en-US" spc="-150" dirty="0">
                <a:solidFill>
                  <a:srgbClr val="663300"/>
                </a:solidFill>
              </a:rPr>
              <a:t>am sanctified </a:t>
            </a:r>
            <a:r>
              <a:rPr lang="en-US" dirty="0">
                <a:solidFill>
                  <a:srgbClr val="663300"/>
                </a:solidFill>
              </a:rPr>
              <a:t>through you before their eyes, O Gog." </a:t>
            </a:r>
          </a:p>
          <a:p>
            <a:pPr>
              <a:lnSpc>
                <a:spcPct val="90000"/>
              </a:lnSpc>
              <a:spcBef>
                <a:spcPts val="0"/>
              </a:spcBef>
            </a:pPr>
            <a:endParaRPr lang="en-US" dirty="0">
              <a:solidFill>
                <a:schemeClr val="accent4">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HOW THE WAR ENDS</a:t>
            </a:r>
          </a:p>
        </p:txBody>
      </p:sp>
      <p:sp>
        <p:nvSpPr>
          <p:cNvPr id="3" name="Content Placeholder 2"/>
          <p:cNvSpPr>
            <a:spLocks noGrp="1"/>
          </p:cNvSpPr>
          <p:nvPr>
            <p:ph idx="1"/>
          </p:nvPr>
        </p:nvSpPr>
        <p:spPr>
          <a:xfrm>
            <a:off x="0" y="967409"/>
            <a:ext cx="9144000" cy="5890591"/>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0000"/>
              </a:lnSpc>
              <a:buFont typeface="Wingdings" panose="05000000000000000000" pitchFamily="2" charset="2"/>
              <a:buChar char="Ø"/>
            </a:pPr>
            <a:r>
              <a:rPr lang="en-US" sz="2600" b="1" dirty="0">
                <a:solidFill>
                  <a:srgbClr val="663300"/>
                </a:solidFill>
              </a:rPr>
              <a:t>Ezekiel 38:18-22 </a:t>
            </a:r>
            <a:r>
              <a:rPr lang="en-US" sz="2600" dirty="0">
                <a:solidFill>
                  <a:srgbClr val="663300"/>
                </a:solidFill>
              </a:rPr>
              <a:t>"It will come about on that day, when Gog comes against the land of Israel," declares the Lord </a:t>
            </a:r>
            <a:r>
              <a:rPr lang="en-US" sz="2600" cap="small" dirty="0">
                <a:solidFill>
                  <a:srgbClr val="663300"/>
                </a:solidFill>
              </a:rPr>
              <a:t>GOD</a:t>
            </a:r>
            <a:r>
              <a:rPr lang="en-US" sz="2600" dirty="0">
                <a:solidFill>
                  <a:srgbClr val="663300"/>
                </a:solidFill>
              </a:rPr>
              <a:t>, "that My fury will mount up in My anger. In My zeal and in My blazing wrath I declare </a:t>
            </a:r>
            <a:r>
              <a:rPr lang="en-US" sz="2600" i="1" dirty="0">
                <a:solidFill>
                  <a:srgbClr val="663300"/>
                </a:solidFill>
              </a:rPr>
              <a:t>that</a:t>
            </a:r>
            <a:r>
              <a:rPr lang="en-US" sz="2600" dirty="0">
                <a:solidFill>
                  <a:srgbClr val="663300"/>
                </a:solidFill>
              </a:rPr>
              <a:t> on that day there will surely be a great earthquake in the land of Israel. The fish of the sea, the birds of the heavens, the beasts of the field, all the creeping things that creep on the earth, and all the men who are on the face of the earth will shake at My presence; the mountains also will be thrown down, the steep pathways will collapse and every wall will fall to the ground. I will call for a sword against him on all My mountains," declares the Lord </a:t>
            </a:r>
            <a:r>
              <a:rPr lang="en-US" sz="2600" cap="small" dirty="0">
                <a:solidFill>
                  <a:srgbClr val="663300"/>
                </a:solidFill>
              </a:rPr>
              <a:t>GOD</a:t>
            </a:r>
            <a:r>
              <a:rPr lang="en-US" sz="2600" dirty="0">
                <a:solidFill>
                  <a:srgbClr val="663300"/>
                </a:solidFill>
              </a:rPr>
              <a:t>. "Every man's sword will be against his brother. With pestilence and with blood I will enter into judgment with him; and I will rain on him and on his troops, and on the many peoples who are with him, a torrential rain, with hailstones, fire and brimstone.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259642-A0C9-42C7-AE14-2902FFE6032B}"/>
              </a:ext>
            </a:extLst>
          </p:cNvPr>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8100000" scaled="1"/>
            <a:tileRect/>
          </a:gradFill>
        </p:spPr>
        <p:txBody>
          <a:bodyPr/>
          <a:lstStyle/>
          <a:p>
            <a:r>
              <a:rPr lang="en-US" dirty="0">
                <a:solidFill>
                  <a:srgbClr val="663300"/>
                </a:solidFill>
              </a:rPr>
              <a:t>ABOUT THIS CLASS</a:t>
            </a:r>
          </a:p>
        </p:txBody>
      </p:sp>
      <p:sp>
        <p:nvSpPr>
          <p:cNvPr id="6" name="Content Placeholder 5">
            <a:extLst>
              <a:ext uri="{FF2B5EF4-FFF2-40B4-BE49-F238E27FC236}">
                <a16:creationId xmlns:a16="http://schemas.microsoft.com/office/drawing/2014/main" id="{4B09B767-7430-4585-AC69-4D3E4E9F8382}"/>
              </a:ext>
            </a:extLst>
          </p:cNvPr>
          <p:cNvSpPr>
            <a:spLocks noGrp="1"/>
          </p:cNvSpPr>
          <p:nvPr>
            <p:ph idx="1"/>
          </p:nvPr>
        </p:nvSpPr>
        <p:spPr>
          <a:xfrm>
            <a:off x="-1" y="1099929"/>
            <a:ext cx="9143999" cy="575806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path path="circle">
              <a:fillToRect l="100000" t="100000"/>
            </a:path>
            <a:tileRect r="-100000" b="-100000"/>
          </a:gradFill>
        </p:spPr>
        <p:txBody>
          <a:bodyPr>
            <a:normAutofit/>
          </a:bodyPr>
          <a:lstStyle/>
          <a:p>
            <a:pPr>
              <a:spcBef>
                <a:spcPts val="500"/>
              </a:spcBef>
              <a:buFont typeface="Wingdings" panose="05000000000000000000" pitchFamily="2" charset="2"/>
              <a:buChar char="Ø"/>
            </a:pPr>
            <a:r>
              <a:rPr lang="en-US" dirty="0">
                <a:solidFill>
                  <a:srgbClr val="663300"/>
                </a:solidFill>
              </a:rPr>
              <a:t>You will need:</a:t>
            </a:r>
          </a:p>
          <a:p>
            <a:pPr marL="0" indent="0">
              <a:spcBef>
                <a:spcPts val="500"/>
              </a:spcBef>
              <a:buNone/>
            </a:pPr>
            <a:r>
              <a:rPr lang="en-US" dirty="0">
                <a:solidFill>
                  <a:srgbClr val="663300"/>
                </a:solidFill>
              </a:rPr>
              <a:t>   1.  A Workbook</a:t>
            </a:r>
          </a:p>
          <a:p>
            <a:pPr marL="0" indent="0">
              <a:spcBef>
                <a:spcPts val="500"/>
              </a:spcBef>
              <a:buNone/>
            </a:pPr>
            <a:r>
              <a:rPr lang="en-US" dirty="0">
                <a:solidFill>
                  <a:srgbClr val="663300"/>
                </a:solidFill>
              </a:rPr>
              <a:t>   2.  A good Bible translation</a:t>
            </a:r>
          </a:p>
          <a:p>
            <a:pPr marL="0" indent="0">
              <a:spcBef>
                <a:spcPts val="500"/>
              </a:spcBef>
              <a:spcAft>
                <a:spcPts val="500"/>
              </a:spcAft>
              <a:buNone/>
            </a:pPr>
            <a:r>
              <a:rPr lang="en-US" dirty="0">
                <a:solidFill>
                  <a:srgbClr val="663300"/>
                </a:solidFill>
              </a:rPr>
              <a:t>   3.  A Bible atlas</a:t>
            </a:r>
          </a:p>
          <a:p>
            <a:pPr marL="0" indent="0">
              <a:spcBef>
                <a:spcPts val="500"/>
              </a:spcBef>
              <a:spcAft>
                <a:spcPts val="500"/>
              </a:spcAft>
              <a:buNone/>
            </a:pPr>
            <a:r>
              <a:rPr lang="en-US" dirty="0">
                <a:solidFill>
                  <a:srgbClr val="663300"/>
                </a:solidFill>
              </a:rPr>
              <a:t>   4.  A concordance/lexicon keyed to your Bible</a:t>
            </a:r>
          </a:p>
          <a:p>
            <a:pPr marL="0" indent="0">
              <a:spcBef>
                <a:spcPts val="500"/>
              </a:spcBef>
              <a:spcAft>
                <a:spcPts val="500"/>
              </a:spcAft>
              <a:buNone/>
            </a:pPr>
            <a:r>
              <a:rPr lang="en-US" dirty="0">
                <a:solidFill>
                  <a:srgbClr val="663300"/>
                </a:solidFill>
              </a:rPr>
              <a:t>   5.  3 hours/week to really study</a:t>
            </a:r>
          </a:p>
          <a:p>
            <a:pPr marL="0" indent="0">
              <a:spcBef>
                <a:spcPts val="0"/>
              </a:spcBef>
              <a:buNone/>
            </a:pPr>
            <a:r>
              <a:rPr lang="en-US" dirty="0">
                <a:solidFill>
                  <a:srgbClr val="663300"/>
                </a:solidFill>
              </a:rPr>
              <a:t>   6.  Access to current news from some sources other</a:t>
            </a:r>
          </a:p>
          <a:p>
            <a:pPr marL="0" indent="0">
              <a:spcBef>
                <a:spcPts val="0"/>
              </a:spcBef>
              <a:buNone/>
            </a:pPr>
            <a:r>
              <a:rPr lang="en-US" dirty="0">
                <a:solidFill>
                  <a:srgbClr val="663300"/>
                </a:solidFill>
              </a:rPr>
              <a:t>        than mainstream media</a:t>
            </a:r>
          </a:p>
          <a:p>
            <a:pPr marL="0" indent="0">
              <a:spcBef>
                <a:spcPts val="500"/>
              </a:spcBef>
              <a:spcAft>
                <a:spcPts val="500"/>
              </a:spcAft>
              <a:buNone/>
            </a:pPr>
            <a:r>
              <a:rPr lang="en-US" dirty="0">
                <a:solidFill>
                  <a:srgbClr val="663300"/>
                </a:solidFill>
              </a:rPr>
              <a:t>   7.  Recording/</a:t>
            </a:r>
            <a:r>
              <a:rPr lang="en-US" dirty="0" err="1">
                <a:solidFill>
                  <a:srgbClr val="663300"/>
                </a:solidFill>
              </a:rPr>
              <a:t>powerpoints</a:t>
            </a:r>
            <a:r>
              <a:rPr lang="en-US" dirty="0">
                <a:solidFill>
                  <a:srgbClr val="663300"/>
                </a:solidFill>
              </a:rPr>
              <a:t> at guardingthetruth.org</a:t>
            </a:r>
          </a:p>
          <a:p>
            <a:pPr marL="0" indent="0" algn="ctr">
              <a:spcBef>
                <a:spcPts val="0"/>
              </a:spcBef>
              <a:buNone/>
            </a:pPr>
            <a:endParaRPr lang="en-US" sz="1100" dirty="0">
              <a:solidFill>
                <a:srgbClr val="663300"/>
              </a:solidFill>
            </a:endParaRPr>
          </a:p>
          <a:p>
            <a:pPr marL="0" indent="0" algn="ctr">
              <a:spcBef>
                <a:spcPts val="0"/>
              </a:spcBef>
              <a:buNone/>
            </a:pPr>
            <a:r>
              <a:rPr lang="en-US" b="1" dirty="0">
                <a:solidFill>
                  <a:srgbClr val="663300"/>
                </a:solidFill>
              </a:rPr>
              <a:t>IN A TIME OF UNIVERSAL DECEIT, TELLING</a:t>
            </a:r>
          </a:p>
          <a:p>
            <a:pPr marL="0" indent="0" algn="ctr">
              <a:spcBef>
                <a:spcPts val="0"/>
              </a:spcBef>
              <a:buNone/>
            </a:pPr>
            <a:r>
              <a:rPr lang="en-US" b="1" dirty="0">
                <a:solidFill>
                  <a:srgbClr val="663300"/>
                </a:solidFill>
              </a:rPr>
              <a:t>THE TRUTH IS A REVOLUTIONARY ACT</a:t>
            </a:r>
          </a:p>
        </p:txBody>
      </p:sp>
    </p:spTree>
    <p:extLst>
      <p:ext uri="{BB962C8B-B14F-4D97-AF65-F5344CB8AC3E}">
        <p14:creationId xmlns:p14="http://schemas.microsoft.com/office/powerpoint/2010/main" val="393475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DON’T MAKE GOD ANGRY!</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buFont typeface="Wingdings" panose="05000000000000000000" pitchFamily="2" charset="2"/>
              <a:buChar char="Ø"/>
            </a:pPr>
            <a:r>
              <a:rPr lang="en-US" b="1" dirty="0">
                <a:solidFill>
                  <a:srgbClr val="663300"/>
                </a:solidFill>
              </a:rPr>
              <a:t>Ezekiel 38:23 </a:t>
            </a:r>
            <a:r>
              <a:rPr lang="en-US" dirty="0">
                <a:solidFill>
                  <a:srgbClr val="663300"/>
                </a:solidFill>
              </a:rPr>
              <a:t> “I will magnify Myself, sanctify Myself, and make Myself known in the sight of many nations; and they will know that I am the </a:t>
            </a:r>
            <a:r>
              <a:rPr lang="en-US" cap="small" dirty="0">
                <a:solidFill>
                  <a:srgbClr val="663300"/>
                </a:solidFill>
              </a:rPr>
              <a:t>LORD</a:t>
            </a:r>
            <a:r>
              <a:rPr lang="en-US" dirty="0">
                <a:solidFill>
                  <a:srgbClr val="663300"/>
                </a:solidFill>
              </a:rPr>
              <a:t>.” </a:t>
            </a:r>
          </a:p>
          <a:p>
            <a:pPr>
              <a:lnSpc>
                <a:spcPct val="88000"/>
              </a:lnSpc>
              <a:spcBef>
                <a:spcPts val="0"/>
              </a:spcBef>
              <a:buFont typeface="Wingdings" panose="05000000000000000000" pitchFamily="2" charset="2"/>
              <a:buChar char="Ø"/>
            </a:pPr>
            <a:r>
              <a:rPr lang="en-US" b="1" dirty="0">
                <a:solidFill>
                  <a:srgbClr val="663300"/>
                </a:solidFill>
              </a:rPr>
              <a:t>Ezekiel 39:2-5 …</a:t>
            </a:r>
            <a:r>
              <a:rPr lang="en-US" dirty="0">
                <a:solidFill>
                  <a:srgbClr val="663300"/>
                </a:solidFill>
              </a:rPr>
              <a:t>and I will turn you around, drive you on, take you up from the remotest parts of the north and bring you against the mountains of Israel.  I will strike your bow from your left hand and dash down your arrows from your right hand. You will fall on the mountains of Israel, you and all your troops and the peoples who are with you; I will give you as food to every kind of predatory bird and beast of the field.  You will fall on the open field; for it is I who have spoken," declares the Lord </a:t>
            </a:r>
            <a:r>
              <a:rPr lang="en-US" cap="small" dirty="0">
                <a:solidFill>
                  <a:srgbClr val="663300"/>
                </a:solidFill>
              </a:rPr>
              <a:t>GOD</a:t>
            </a:r>
            <a:r>
              <a:rPr lang="en-US" dirty="0">
                <a:solidFill>
                  <a:srgbClr val="663300"/>
                </a:solidFill>
              </a:rPr>
              <a:t>. </a:t>
            </a:r>
          </a:p>
          <a:p>
            <a:pPr>
              <a:lnSpc>
                <a:spcPct val="88000"/>
              </a:lnSpc>
              <a:spcBef>
                <a:spcPts val="0"/>
              </a:spcBef>
              <a:buFont typeface="Wingdings" panose="05000000000000000000" pitchFamily="2" charset="2"/>
              <a:buChar char="Ø"/>
            </a:pPr>
            <a:r>
              <a:rPr lang="en-US" dirty="0">
                <a:solidFill>
                  <a:srgbClr val="663300"/>
                </a:solidFill>
              </a:rPr>
              <a:t>God seems to bring judgment on the land of Magog, not just the people of Magog who were participating</a:t>
            </a:r>
            <a:br>
              <a:rPr lang="en-US" dirty="0">
                <a:solidFill>
                  <a:srgbClr val="663300"/>
                </a:solidFill>
              </a:rPr>
            </a:br>
            <a:endParaRPr lang="en-US" dirty="0">
              <a:solidFill>
                <a:srgbClr val="6633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CLEANING UP</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lnSpcReduction="10000"/>
          </a:bodyPr>
          <a:lstStyle/>
          <a:p>
            <a:pPr>
              <a:buFont typeface="Wingdings" panose="05000000000000000000" pitchFamily="2" charset="2"/>
              <a:buChar char="Ø"/>
            </a:pPr>
            <a:r>
              <a:rPr lang="en-US" b="1" dirty="0">
                <a:solidFill>
                  <a:srgbClr val="663300"/>
                </a:solidFill>
              </a:rPr>
              <a:t>Ezekiel 39:9 </a:t>
            </a:r>
            <a:r>
              <a:rPr lang="en-US" dirty="0">
                <a:solidFill>
                  <a:srgbClr val="663300"/>
                </a:solidFill>
              </a:rPr>
              <a:t>"Then those who inhabit the cities of Israel will go out and make fires with the weapons and burn </a:t>
            </a:r>
            <a:r>
              <a:rPr lang="en-US" i="1" dirty="0">
                <a:solidFill>
                  <a:srgbClr val="663300"/>
                </a:solidFill>
              </a:rPr>
              <a:t>them,</a:t>
            </a:r>
            <a:r>
              <a:rPr lang="en-US" dirty="0">
                <a:solidFill>
                  <a:srgbClr val="663300"/>
                </a:solidFill>
              </a:rPr>
              <a:t> both shields and bucklers, bows and arrows, war clubs and spears, and for seven years they will make fires of them.”</a:t>
            </a:r>
          </a:p>
          <a:p>
            <a:pPr>
              <a:buFont typeface="Wingdings" panose="05000000000000000000" pitchFamily="2" charset="2"/>
              <a:buChar char="Ø"/>
            </a:pPr>
            <a:r>
              <a:rPr lang="en-US" b="1" dirty="0">
                <a:solidFill>
                  <a:srgbClr val="663300"/>
                </a:solidFill>
              </a:rPr>
              <a:t>Ezekiel 39:11-12 </a:t>
            </a:r>
            <a:r>
              <a:rPr lang="en-US" dirty="0">
                <a:solidFill>
                  <a:srgbClr val="663300"/>
                </a:solidFill>
              </a:rPr>
              <a:t> "On that day I will give Gog a burial ground there in Israel, the valley of those who pass by east of the sea, and it will block off those who would pass by. So they will bury Gog there with all his horde, and they will call </a:t>
            </a:r>
            <a:r>
              <a:rPr lang="en-US" i="1" dirty="0">
                <a:solidFill>
                  <a:srgbClr val="663300"/>
                </a:solidFill>
              </a:rPr>
              <a:t>it</a:t>
            </a:r>
            <a:r>
              <a:rPr lang="en-US" dirty="0">
                <a:solidFill>
                  <a:srgbClr val="663300"/>
                </a:solidFill>
              </a:rPr>
              <a:t> the valley of </a:t>
            </a:r>
            <a:r>
              <a:rPr lang="en-US" dirty="0" err="1">
                <a:solidFill>
                  <a:srgbClr val="663300"/>
                </a:solidFill>
              </a:rPr>
              <a:t>Hamon-gog</a:t>
            </a:r>
            <a:r>
              <a:rPr lang="en-US" dirty="0">
                <a:solidFill>
                  <a:srgbClr val="663300"/>
                </a:solidFill>
              </a:rPr>
              <a:t>. For seven months the house of Israel will be burying them in order to cleanse the land.”</a:t>
            </a:r>
          </a:p>
          <a:p>
            <a:pPr>
              <a:buFont typeface="Wingdings" panose="05000000000000000000" pitchFamily="2" charset="2"/>
              <a:buChar char="Ø"/>
            </a:pPr>
            <a:r>
              <a:rPr lang="en-US" b="1" dirty="0">
                <a:solidFill>
                  <a:srgbClr val="663300"/>
                </a:solidFill>
              </a:rPr>
              <a:t>Ezekiel 39:16 </a:t>
            </a:r>
            <a:r>
              <a:rPr lang="en-US" dirty="0">
                <a:solidFill>
                  <a:srgbClr val="663300"/>
                </a:solidFill>
              </a:rPr>
              <a:t> "And even </a:t>
            </a:r>
            <a:r>
              <a:rPr lang="en-US" i="1" dirty="0">
                <a:solidFill>
                  <a:srgbClr val="663300"/>
                </a:solidFill>
              </a:rPr>
              <a:t>the</a:t>
            </a:r>
            <a:r>
              <a:rPr lang="en-US" dirty="0">
                <a:solidFill>
                  <a:srgbClr val="663300"/>
                </a:solidFill>
              </a:rPr>
              <a:t> name of </a:t>
            </a:r>
            <a:r>
              <a:rPr lang="en-US" i="1" dirty="0">
                <a:solidFill>
                  <a:srgbClr val="663300"/>
                </a:solidFill>
              </a:rPr>
              <a:t>the</a:t>
            </a:r>
            <a:r>
              <a:rPr lang="en-US" dirty="0">
                <a:solidFill>
                  <a:srgbClr val="663300"/>
                </a:solidFill>
              </a:rPr>
              <a:t> city will be </a:t>
            </a:r>
            <a:r>
              <a:rPr lang="en-US" dirty="0" err="1">
                <a:solidFill>
                  <a:srgbClr val="663300"/>
                </a:solidFill>
              </a:rPr>
              <a:t>Hamonah</a:t>
            </a:r>
            <a:r>
              <a:rPr lang="en-US" dirty="0">
                <a:solidFill>
                  <a:srgbClr val="663300"/>
                </a:solidFill>
              </a:rPr>
              <a:t>. So they will cleanse the land."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APOCALYPTIC LITERATURE</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lnSpcReduction="10000"/>
          </a:bodyPr>
          <a:lstStyle/>
          <a:p>
            <a:pPr>
              <a:buFont typeface="Wingdings" panose="05000000000000000000" pitchFamily="2" charset="2"/>
              <a:buChar char="Ø"/>
            </a:pPr>
            <a:r>
              <a:rPr lang="en-US" dirty="0">
                <a:solidFill>
                  <a:srgbClr val="663300"/>
                </a:solidFill>
              </a:rPr>
              <a:t>Biblical prophetic information revealed by God to apostles and prophets through visions and dreams</a:t>
            </a:r>
          </a:p>
          <a:p>
            <a:pPr>
              <a:buFont typeface="Wingdings" panose="05000000000000000000" pitchFamily="2" charset="2"/>
              <a:buChar char="Ø"/>
            </a:pPr>
            <a:r>
              <a:rPr lang="en-US" dirty="0">
                <a:solidFill>
                  <a:srgbClr val="663300"/>
                </a:solidFill>
              </a:rPr>
              <a:t>The time problem in prophetic messages/multiple fulfillments</a:t>
            </a:r>
          </a:p>
          <a:p>
            <a:pPr>
              <a:buFont typeface="Wingdings" panose="05000000000000000000" pitchFamily="2" charset="2"/>
              <a:buChar char="Ø"/>
            </a:pPr>
            <a:r>
              <a:rPr lang="en-US" b="1" dirty="0">
                <a:solidFill>
                  <a:srgbClr val="663300"/>
                </a:solidFill>
              </a:rPr>
              <a:t>Deuteronomy 18:20-22 </a:t>
            </a:r>
            <a:r>
              <a:rPr lang="en-US" dirty="0">
                <a:solidFill>
                  <a:srgbClr val="663300"/>
                </a:solidFill>
              </a:rPr>
              <a:t> 'But the prophet who speaks a word presumptuously in My name which I have not commanded him to speak, or which he speaks in the name of other gods, that prophet shall die.’ You may say in your heart, 'How will we know the word which the </a:t>
            </a:r>
            <a:r>
              <a:rPr lang="en-US" cap="small" dirty="0">
                <a:solidFill>
                  <a:srgbClr val="663300"/>
                </a:solidFill>
              </a:rPr>
              <a:t>LORD</a:t>
            </a:r>
            <a:r>
              <a:rPr lang="en-US" dirty="0">
                <a:solidFill>
                  <a:srgbClr val="663300"/>
                </a:solidFill>
              </a:rPr>
              <a:t> has not spoken?’  When a prophet speaks in the name of the </a:t>
            </a:r>
            <a:r>
              <a:rPr lang="en-US" cap="small" dirty="0">
                <a:solidFill>
                  <a:srgbClr val="663300"/>
                </a:solidFill>
              </a:rPr>
              <a:t>LORD</a:t>
            </a:r>
            <a:r>
              <a:rPr lang="en-US" dirty="0">
                <a:solidFill>
                  <a:srgbClr val="663300"/>
                </a:solidFill>
              </a:rPr>
              <a:t>, if the thing does not come about or come true, that is the thing which the </a:t>
            </a:r>
            <a:r>
              <a:rPr lang="en-US" cap="small" dirty="0">
                <a:solidFill>
                  <a:srgbClr val="663300"/>
                </a:solidFill>
              </a:rPr>
              <a:t>LORD</a:t>
            </a:r>
            <a:r>
              <a:rPr lang="en-US" dirty="0">
                <a:solidFill>
                  <a:srgbClr val="663300"/>
                </a:solidFill>
              </a:rPr>
              <a:t> has not spoken. The prophet has spoken it presumptuously; you shall not be afraid of him.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r>
              <a:rPr lang="en-US" dirty="0">
                <a:solidFill>
                  <a:srgbClr val="663300"/>
                </a:solidFill>
              </a:rPr>
              <a:t>COMPONENT PARTS</a:t>
            </a:r>
          </a:p>
        </p:txBody>
      </p:sp>
      <p:sp>
        <p:nvSpPr>
          <p:cNvPr id="3" name="Content Placeholder 2"/>
          <p:cNvSpPr>
            <a:spLocks noGrp="1"/>
          </p:cNvSpPr>
          <p:nvPr>
            <p:ph idx="1"/>
          </p:nvPr>
        </p:nvSpPr>
        <p:spPr>
          <a:xfrm>
            <a:off x="-1" y="967410"/>
            <a:ext cx="9143999" cy="589059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lnSpcReduction="20000"/>
          </a:bodyPr>
          <a:lstStyle/>
          <a:p>
            <a:pPr>
              <a:lnSpc>
                <a:spcPct val="110000"/>
              </a:lnSpc>
              <a:buFont typeface="Wingdings" panose="05000000000000000000" pitchFamily="2" charset="2"/>
              <a:buChar char="Ø"/>
            </a:pPr>
            <a:r>
              <a:rPr lang="en-US" sz="3000" dirty="0">
                <a:solidFill>
                  <a:srgbClr val="663300"/>
                </a:solidFill>
              </a:rPr>
              <a:t>Apocalyptic literature has components:</a:t>
            </a:r>
          </a:p>
          <a:p>
            <a:pPr>
              <a:lnSpc>
                <a:spcPct val="110000"/>
              </a:lnSpc>
              <a:spcBef>
                <a:spcPts val="0"/>
              </a:spcBef>
              <a:buFont typeface="Wingdings" panose="05000000000000000000" pitchFamily="2" charset="2"/>
              <a:buChar char="Ø"/>
            </a:pPr>
            <a:endParaRPr lang="en-US" sz="1200" dirty="0">
              <a:solidFill>
                <a:srgbClr val="663300"/>
              </a:solidFill>
            </a:endParaRPr>
          </a:p>
          <a:p>
            <a:pPr>
              <a:lnSpc>
                <a:spcPct val="110000"/>
              </a:lnSpc>
              <a:spcBef>
                <a:spcPts val="0"/>
              </a:spcBef>
              <a:buFont typeface="Wingdings" panose="05000000000000000000" pitchFamily="2" charset="2"/>
              <a:buChar char="Ø"/>
            </a:pPr>
            <a:r>
              <a:rPr lang="en-US" sz="3000" dirty="0">
                <a:solidFill>
                  <a:srgbClr val="663300"/>
                </a:solidFill>
              </a:rPr>
              <a:t>   1.  Revelations before the first coming of Christ</a:t>
            </a:r>
          </a:p>
          <a:p>
            <a:pPr marL="0" indent="0">
              <a:lnSpc>
                <a:spcPct val="110000"/>
              </a:lnSpc>
              <a:spcBef>
                <a:spcPts val="0"/>
              </a:spcBef>
              <a:buNone/>
            </a:pPr>
            <a:r>
              <a:rPr lang="en-US" sz="3000" dirty="0">
                <a:solidFill>
                  <a:srgbClr val="663300"/>
                </a:solidFill>
              </a:rPr>
              <a:t>          (HOW TO AVOID PERSONAL FUTURE</a:t>
            </a:r>
          </a:p>
          <a:p>
            <a:pPr marL="0" indent="0">
              <a:lnSpc>
                <a:spcPct val="110000"/>
              </a:lnSpc>
              <a:spcBef>
                <a:spcPts val="0"/>
              </a:spcBef>
              <a:buNone/>
            </a:pPr>
            <a:r>
              <a:rPr lang="en-US" sz="3000" dirty="0">
                <a:solidFill>
                  <a:srgbClr val="663300"/>
                </a:solidFill>
              </a:rPr>
              <a:t>          DESTRUCTION)</a:t>
            </a:r>
          </a:p>
          <a:p>
            <a:pPr>
              <a:lnSpc>
                <a:spcPct val="110000"/>
              </a:lnSpc>
              <a:buFont typeface="Wingdings" panose="05000000000000000000" pitchFamily="2" charset="2"/>
              <a:buChar char="Ø"/>
            </a:pPr>
            <a:r>
              <a:rPr lang="en-US" sz="3000" dirty="0">
                <a:solidFill>
                  <a:srgbClr val="663300"/>
                </a:solidFill>
              </a:rPr>
              <a:t>   2.  Revelations after Christ’s crucifixion/resurrection</a:t>
            </a:r>
          </a:p>
          <a:p>
            <a:pPr marL="0" indent="0">
              <a:lnSpc>
                <a:spcPct val="110000"/>
              </a:lnSpc>
              <a:buNone/>
            </a:pPr>
            <a:r>
              <a:rPr lang="en-US" sz="3000" dirty="0">
                <a:solidFill>
                  <a:srgbClr val="663300"/>
                </a:solidFill>
              </a:rPr>
              <a:t>          a.  Information about second coming of Christ</a:t>
            </a:r>
          </a:p>
          <a:p>
            <a:pPr marL="0" indent="0">
              <a:lnSpc>
                <a:spcPct val="110000"/>
              </a:lnSpc>
              <a:spcBef>
                <a:spcPts val="0"/>
              </a:spcBef>
              <a:buNone/>
            </a:pPr>
            <a:r>
              <a:rPr lang="en-US" sz="3000" dirty="0">
                <a:solidFill>
                  <a:srgbClr val="663300"/>
                </a:solidFill>
              </a:rPr>
              <a:t>          b.  Information about what happens to believers</a:t>
            </a:r>
          </a:p>
          <a:p>
            <a:pPr marL="0" indent="0">
              <a:lnSpc>
                <a:spcPct val="110000"/>
              </a:lnSpc>
              <a:spcBef>
                <a:spcPts val="0"/>
              </a:spcBef>
              <a:buNone/>
            </a:pPr>
            <a:r>
              <a:rPr lang="en-US" sz="3000" dirty="0">
                <a:solidFill>
                  <a:srgbClr val="663300"/>
                </a:solidFill>
              </a:rPr>
              <a:t>               and unbelievers in judgment</a:t>
            </a:r>
          </a:p>
          <a:p>
            <a:pPr>
              <a:lnSpc>
                <a:spcPct val="100000"/>
              </a:lnSpc>
              <a:spcBef>
                <a:spcPts val="400"/>
              </a:spcBef>
              <a:buFont typeface="Wingdings" panose="05000000000000000000" pitchFamily="2" charset="2"/>
              <a:buChar char="Ø"/>
            </a:pPr>
            <a:r>
              <a:rPr lang="en-US" sz="3000" dirty="0">
                <a:solidFill>
                  <a:srgbClr val="663300"/>
                </a:solidFill>
              </a:rPr>
              <a:t>The Day of the Lord: the tribulation/great tribulation; Daniel’s final “week” of end-time events</a:t>
            </a:r>
          </a:p>
          <a:p>
            <a:pPr>
              <a:lnSpc>
                <a:spcPct val="100000"/>
              </a:lnSpc>
              <a:spcBef>
                <a:spcPts val="400"/>
              </a:spcBef>
              <a:buFont typeface="Wingdings" panose="05000000000000000000" pitchFamily="2" charset="2"/>
              <a:buChar char="Ø"/>
            </a:pPr>
            <a:r>
              <a:rPr lang="en-US" sz="3000" dirty="0">
                <a:solidFill>
                  <a:srgbClr val="663300"/>
                </a:solidFill>
              </a:rPr>
              <a:t>Major prophets Isaiah, Ezekiel spoke of the Apocalypse</a:t>
            </a:r>
          </a:p>
          <a:p>
            <a:pPr>
              <a:lnSpc>
                <a:spcPct val="100000"/>
              </a:lnSpc>
              <a:spcBef>
                <a:spcPts val="400"/>
              </a:spcBef>
              <a:buFont typeface="Wingdings" panose="05000000000000000000" pitchFamily="2" charset="2"/>
              <a:buChar char="Ø"/>
            </a:pPr>
            <a:r>
              <a:rPr lang="en-US" sz="3000" dirty="0">
                <a:solidFill>
                  <a:srgbClr val="663300"/>
                </a:solidFill>
              </a:rPr>
              <a:t>Historical prophet Daniel spoke of the Apocalypse</a:t>
            </a:r>
          </a:p>
          <a:p>
            <a:pPr>
              <a:lnSpc>
                <a:spcPct val="100000"/>
              </a:lnSpc>
              <a:spcBef>
                <a:spcPts val="400"/>
              </a:spcBef>
              <a:buFont typeface="Wingdings" panose="05000000000000000000" pitchFamily="2" charset="2"/>
              <a:buChar char="Ø"/>
            </a:pPr>
            <a:r>
              <a:rPr lang="en-US" sz="3000" dirty="0">
                <a:solidFill>
                  <a:srgbClr val="663300"/>
                </a:solidFill>
              </a:rPr>
              <a:t>Minor prophets Joel, Zechariah, Malachi speak of it as well</a:t>
            </a:r>
          </a:p>
          <a:p>
            <a:pPr>
              <a:lnSpc>
                <a:spcPct val="100000"/>
              </a:lnSpc>
              <a:buFont typeface="Wingdings" panose="05000000000000000000" pitchFamily="2" charset="2"/>
              <a:buChar char="Ø"/>
            </a:pPr>
            <a:endParaRPr lang="en-US" sz="3000" dirty="0">
              <a:solidFill>
                <a:srgbClr val="663300"/>
              </a:solidFill>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DAY OF THE LORD</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Isaiah 13:6 </a:t>
            </a:r>
            <a:r>
              <a:rPr lang="en-US" dirty="0">
                <a:solidFill>
                  <a:srgbClr val="663300"/>
                </a:solidFill>
              </a:rPr>
              <a:t> Wail, for the day of the </a:t>
            </a:r>
            <a:r>
              <a:rPr lang="en-US" cap="small" dirty="0">
                <a:solidFill>
                  <a:srgbClr val="663300"/>
                </a:solidFill>
              </a:rPr>
              <a:t>LORD</a:t>
            </a:r>
            <a:r>
              <a:rPr lang="en-US" dirty="0">
                <a:solidFill>
                  <a:srgbClr val="663300"/>
                </a:solidFill>
              </a:rPr>
              <a:t> is near! It will come as destruction from the Almighty. </a:t>
            </a:r>
          </a:p>
          <a:p>
            <a:pPr>
              <a:buFont typeface="Wingdings" panose="05000000000000000000" pitchFamily="2" charset="2"/>
              <a:buChar char="Ø"/>
            </a:pPr>
            <a:r>
              <a:rPr lang="en-US" b="1" dirty="0">
                <a:solidFill>
                  <a:srgbClr val="663300"/>
                </a:solidFill>
              </a:rPr>
              <a:t>Isaiah 58:13 </a:t>
            </a:r>
            <a:r>
              <a:rPr lang="en-US" dirty="0">
                <a:solidFill>
                  <a:srgbClr val="663300"/>
                </a:solidFill>
              </a:rPr>
              <a:t> "If because of the </a:t>
            </a:r>
            <a:r>
              <a:rPr lang="en-US" dirty="0" err="1">
                <a:solidFill>
                  <a:srgbClr val="663300"/>
                </a:solidFill>
              </a:rPr>
              <a:t>sabbath</a:t>
            </a:r>
            <a:r>
              <a:rPr lang="en-US" dirty="0">
                <a:solidFill>
                  <a:srgbClr val="663300"/>
                </a:solidFill>
              </a:rPr>
              <a:t>, you turn your foot, from doing your </a:t>
            </a:r>
            <a:r>
              <a:rPr lang="en-US" i="1" dirty="0">
                <a:solidFill>
                  <a:srgbClr val="663300"/>
                </a:solidFill>
              </a:rPr>
              <a:t>own</a:t>
            </a:r>
            <a:r>
              <a:rPr lang="en-US" dirty="0">
                <a:solidFill>
                  <a:srgbClr val="663300"/>
                </a:solidFill>
              </a:rPr>
              <a:t> pleasure on My holy day, and call the </a:t>
            </a:r>
            <a:r>
              <a:rPr lang="en-US" dirty="0" err="1">
                <a:solidFill>
                  <a:srgbClr val="663300"/>
                </a:solidFill>
              </a:rPr>
              <a:t>sabbath</a:t>
            </a:r>
            <a:r>
              <a:rPr lang="en-US" dirty="0">
                <a:solidFill>
                  <a:srgbClr val="663300"/>
                </a:solidFill>
              </a:rPr>
              <a:t> a delight, the holy </a:t>
            </a:r>
            <a:r>
              <a:rPr lang="en-US" i="1" dirty="0">
                <a:solidFill>
                  <a:srgbClr val="663300"/>
                </a:solidFill>
              </a:rPr>
              <a:t>day</a:t>
            </a:r>
            <a:r>
              <a:rPr lang="en-US" dirty="0">
                <a:solidFill>
                  <a:srgbClr val="663300"/>
                </a:solidFill>
              </a:rPr>
              <a:t> of the </a:t>
            </a:r>
            <a:r>
              <a:rPr lang="en-US" cap="small" dirty="0">
                <a:solidFill>
                  <a:srgbClr val="663300"/>
                </a:solidFill>
              </a:rPr>
              <a:t>LORD</a:t>
            </a:r>
            <a:r>
              <a:rPr lang="en-US" dirty="0">
                <a:solidFill>
                  <a:srgbClr val="663300"/>
                </a:solidFill>
              </a:rPr>
              <a:t> honorable, and honor it, desisting from your </a:t>
            </a:r>
            <a:r>
              <a:rPr lang="en-US" i="1" dirty="0">
                <a:solidFill>
                  <a:srgbClr val="663300"/>
                </a:solidFill>
              </a:rPr>
              <a:t>own</a:t>
            </a:r>
            <a:r>
              <a:rPr lang="en-US" dirty="0">
                <a:solidFill>
                  <a:srgbClr val="663300"/>
                </a:solidFill>
              </a:rPr>
              <a:t> ways, from seeking your </a:t>
            </a:r>
            <a:r>
              <a:rPr lang="en-US" i="1" dirty="0">
                <a:solidFill>
                  <a:srgbClr val="663300"/>
                </a:solidFill>
              </a:rPr>
              <a:t>own</a:t>
            </a:r>
            <a:r>
              <a:rPr lang="en-US" dirty="0">
                <a:solidFill>
                  <a:srgbClr val="663300"/>
                </a:solidFill>
              </a:rPr>
              <a:t> pleasure and speaking </a:t>
            </a:r>
            <a:r>
              <a:rPr lang="en-US" i="1" dirty="0">
                <a:solidFill>
                  <a:srgbClr val="663300"/>
                </a:solidFill>
              </a:rPr>
              <a:t>your own</a:t>
            </a:r>
            <a:r>
              <a:rPr lang="en-US" dirty="0">
                <a:solidFill>
                  <a:srgbClr val="663300"/>
                </a:solidFill>
              </a:rPr>
              <a:t> word…</a:t>
            </a:r>
          </a:p>
          <a:p>
            <a:pPr>
              <a:buFont typeface="Wingdings" panose="05000000000000000000" pitchFamily="2" charset="2"/>
              <a:buChar char="Ø"/>
            </a:pPr>
            <a:r>
              <a:rPr lang="en-US" dirty="0">
                <a:solidFill>
                  <a:srgbClr val="663300"/>
                </a:solidFill>
              </a:rPr>
              <a:t>We are concerned about the first sort of Day of the Lord in this study</a:t>
            </a:r>
          </a:p>
          <a:p>
            <a:pPr>
              <a:buFont typeface="Wingdings" panose="05000000000000000000" pitchFamily="2" charset="2"/>
              <a:buChar char="Ø"/>
            </a:pPr>
            <a:r>
              <a:rPr lang="en-US" dirty="0">
                <a:solidFill>
                  <a:srgbClr val="663300"/>
                </a:solidFill>
              </a:rPr>
              <a:t>We have to start with knowing our prophets and how they fit into history</a:t>
            </a:r>
          </a:p>
          <a:p>
            <a:endParaRPr lang="en-US" dirty="0">
              <a:solidFill>
                <a:schemeClr val="accent3">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ISAIAH (God is salvation)</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lnSpcReduction="10000"/>
          </a:bodyPr>
          <a:lstStyle/>
          <a:p>
            <a:pPr>
              <a:buFont typeface="Wingdings" panose="05000000000000000000" pitchFamily="2" charset="2"/>
              <a:buChar char="Ø"/>
            </a:pPr>
            <a:r>
              <a:rPr lang="en-US" dirty="0" err="1">
                <a:solidFill>
                  <a:srgbClr val="663300"/>
                </a:solidFill>
              </a:rPr>
              <a:t>Uzziah</a:t>
            </a:r>
            <a:r>
              <a:rPr lang="en-US" dirty="0">
                <a:solidFill>
                  <a:srgbClr val="663300"/>
                </a:solidFill>
              </a:rPr>
              <a:t>, who may have been his cousin, died in 740 BC</a:t>
            </a:r>
          </a:p>
          <a:p>
            <a:pPr>
              <a:buFont typeface="Wingdings" panose="05000000000000000000" pitchFamily="2" charset="2"/>
              <a:buChar char="Ø"/>
            </a:pPr>
            <a:r>
              <a:rPr lang="en-US" dirty="0">
                <a:solidFill>
                  <a:srgbClr val="663300"/>
                </a:solidFill>
              </a:rPr>
              <a:t>Lived at least until the 14</a:t>
            </a:r>
            <a:r>
              <a:rPr lang="en-US" baseline="30000" dirty="0">
                <a:solidFill>
                  <a:srgbClr val="663300"/>
                </a:solidFill>
              </a:rPr>
              <a:t>th</a:t>
            </a:r>
            <a:r>
              <a:rPr lang="en-US" dirty="0">
                <a:solidFill>
                  <a:srgbClr val="663300"/>
                </a:solidFill>
              </a:rPr>
              <a:t> year of Hezekiah (who died in 698 BC) and apparently continued until Manasseh??</a:t>
            </a:r>
          </a:p>
          <a:p>
            <a:pPr>
              <a:buFont typeface="Wingdings" panose="05000000000000000000" pitchFamily="2" charset="2"/>
              <a:buChar char="Ø"/>
            </a:pPr>
            <a:r>
              <a:rPr lang="en-US" b="1" dirty="0">
                <a:solidFill>
                  <a:srgbClr val="663300"/>
                </a:solidFill>
              </a:rPr>
              <a:t>Isaiah 1:1 </a:t>
            </a:r>
            <a:r>
              <a:rPr lang="en-US" dirty="0">
                <a:solidFill>
                  <a:srgbClr val="663300"/>
                </a:solidFill>
              </a:rPr>
              <a:t> The vision of Isaiah the son of </a:t>
            </a:r>
            <a:r>
              <a:rPr lang="en-US" dirty="0" err="1">
                <a:solidFill>
                  <a:srgbClr val="663300"/>
                </a:solidFill>
              </a:rPr>
              <a:t>Amoz</a:t>
            </a:r>
            <a:r>
              <a:rPr lang="en-US" dirty="0">
                <a:solidFill>
                  <a:srgbClr val="663300"/>
                </a:solidFill>
              </a:rPr>
              <a:t> concerning Judah and Jerusalem, which he saw during the reigns of </a:t>
            </a:r>
            <a:r>
              <a:rPr lang="en-US" dirty="0" err="1">
                <a:solidFill>
                  <a:srgbClr val="663300"/>
                </a:solidFill>
              </a:rPr>
              <a:t>Uzziah</a:t>
            </a:r>
            <a:r>
              <a:rPr lang="en-US" dirty="0">
                <a:solidFill>
                  <a:srgbClr val="663300"/>
                </a:solidFill>
              </a:rPr>
              <a:t>, </a:t>
            </a:r>
            <a:r>
              <a:rPr lang="en-US" dirty="0" err="1">
                <a:solidFill>
                  <a:srgbClr val="663300"/>
                </a:solidFill>
              </a:rPr>
              <a:t>Jotham</a:t>
            </a:r>
            <a:r>
              <a:rPr lang="en-US" dirty="0">
                <a:solidFill>
                  <a:srgbClr val="663300"/>
                </a:solidFill>
              </a:rPr>
              <a:t>, </a:t>
            </a:r>
            <a:r>
              <a:rPr lang="en-US" dirty="0" err="1">
                <a:solidFill>
                  <a:srgbClr val="663300"/>
                </a:solidFill>
              </a:rPr>
              <a:t>Ahaz</a:t>
            </a:r>
            <a:r>
              <a:rPr lang="en-US" dirty="0">
                <a:solidFill>
                  <a:srgbClr val="663300"/>
                </a:solidFill>
              </a:rPr>
              <a:t> </a:t>
            </a:r>
            <a:r>
              <a:rPr lang="en-US" i="1" dirty="0">
                <a:solidFill>
                  <a:srgbClr val="663300"/>
                </a:solidFill>
              </a:rPr>
              <a:t>and</a:t>
            </a:r>
            <a:r>
              <a:rPr lang="en-US" dirty="0">
                <a:solidFill>
                  <a:srgbClr val="663300"/>
                </a:solidFill>
              </a:rPr>
              <a:t> Hezekiah, kings of Judah. </a:t>
            </a:r>
          </a:p>
          <a:p>
            <a:pPr>
              <a:buFont typeface="Wingdings" panose="05000000000000000000" pitchFamily="2" charset="2"/>
              <a:buChar char="Ø"/>
            </a:pPr>
            <a:r>
              <a:rPr lang="en-US" dirty="0">
                <a:solidFill>
                  <a:srgbClr val="663300"/>
                </a:solidFill>
              </a:rPr>
              <a:t>Isaiah seems to have prophesied about 64 years</a:t>
            </a:r>
          </a:p>
          <a:p>
            <a:pPr>
              <a:buFont typeface="Wingdings" panose="05000000000000000000" pitchFamily="2" charset="2"/>
              <a:buChar char="Ø"/>
            </a:pPr>
            <a:r>
              <a:rPr lang="en-US" dirty="0">
                <a:solidFill>
                  <a:srgbClr val="663300"/>
                </a:solidFill>
              </a:rPr>
              <a:t>Isaiah was a prophet at the time of the fall of the northern kingdom of Israel in 722 BC; however his ministry was primarily to the southern kingdom of Judah</a:t>
            </a:r>
          </a:p>
          <a:p>
            <a:pPr>
              <a:buFont typeface="Wingdings" panose="05000000000000000000" pitchFamily="2" charset="2"/>
              <a:buChar char="Ø"/>
            </a:pPr>
            <a:r>
              <a:rPr lang="en-US" b="1" dirty="0">
                <a:solidFill>
                  <a:srgbClr val="663300"/>
                </a:solidFill>
              </a:rPr>
              <a:t>Isaiah 65:17 </a:t>
            </a:r>
            <a:r>
              <a:rPr lang="en-US" dirty="0">
                <a:solidFill>
                  <a:srgbClr val="663300"/>
                </a:solidFill>
              </a:rPr>
              <a:t> “For behold, I create new heavens and a new earth; And the former things will not be remembered or come to mind.”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DANIEL (God is my judge)</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lnSpcReduction="10000"/>
          </a:bodyPr>
          <a:lstStyle/>
          <a:p>
            <a:pPr>
              <a:buFont typeface="Wingdings" panose="05000000000000000000" pitchFamily="2" charset="2"/>
              <a:buChar char="Ø"/>
            </a:pPr>
            <a:r>
              <a:rPr lang="en-US" dirty="0">
                <a:solidFill>
                  <a:srgbClr val="663300"/>
                </a:solidFill>
              </a:rPr>
              <a:t>Most likely an educated teen from a higher social standing when captured and taken to Babylon in 605 BC by Nebuchadnezzar</a:t>
            </a:r>
          </a:p>
          <a:p>
            <a:pPr>
              <a:buFont typeface="Wingdings" panose="05000000000000000000" pitchFamily="2" charset="2"/>
              <a:buChar char="Ø"/>
            </a:pPr>
            <a:r>
              <a:rPr lang="en-US" dirty="0">
                <a:solidFill>
                  <a:srgbClr val="663300"/>
                </a:solidFill>
              </a:rPr>
              <a:t>Most certainly castrated; given a new name that honored pagan gods</a:t>
            </a:r>
          </a:p>
          <a:p>
            <a:pPr>
              <a:buFont typeface="Wingdings" panose="05000000000000000000" pitchFamily="2" charset="2"/>
              <a:buChar char="Ø"/>
            </a:pPr>
            <a:r>
              <a:rPr lang="en-US" dirty="0">
                <a:solidFill>
                  <a:srgbClr val="663300"/>
                </a:solidFill>
              </a:rPr>
              <a:t>Rose to a position of prominence in the government by the grace of God in granting him prophetic abilities</a:t>
            </a:r>
          </a:p>
          <a:p>
            <a:pPr>
              <a:buFont typeface="Wingdings" panose="05000000000000000000" pitchFamily="2" charset="2"/>
              <a:buChar char="Ø"/>
            </a:pPr>
            <a:r>
              <a:rPr lang="en-US" dirty="0">
                <a:solidFill>
                  <a:srgbClr val="663300"/>
                </a:solidFill>
              </a:rPr>
              <a:t>Served under Babylonian kings</a:t>
            </a:r>
          </a:p>
          <a:p>
            <a:pPr>
              <a:buFont typeface="Wingdings" panose="05000000000000000000" pitchFamily="2" charset="2"/>
              <a:buChar char="Ø"/>
            </a:pPr>
            <a:r>
              <a:rPr lang="en-US" dirty="0">
                <a:solidFill>
                  <a:srgbClr val="663300"/>
                </a:solidFill>
              </a:rPr>
              <a:t>Served under </a:t>
            </a:r>
            <a:r>
              <a:rPr lang="en-US" dirty="0" err="1">
                <a:solidFill>
                  <a:srgbClr val="663300"/>
                </a:solidFill>
              </a:rPr>
              <a:t>Medo</a:t>
            </a:r>
            <a:r>
              <a:rPr lang="en-US" dirty="0">
                <a:solidFill>
                  <a:srgbClr val="663300"/>
                </a:solidFill>
              </a:rPr>
              <a:t>-Persian kings</a:t>
            </a:r>
          </a:p>
          <a:p>
            <a:pPr>
              <a:buFont typeface="Wingdings" panose="05000000000000000000" pitchFamily="2" charset="2"/>
              <a:buChar char="Ø"/>
            </a:pPr>
            <a:r>
              <a:rPr lang="en-US" b="1" dirty="0">
                <a:solidFill>
                  <a:srgbClr val="663300"/>
                </a:solidFill>
              </a:rPr>
              <a:t>Daniel 9:23 </a:t>
            </a:r>
            <a:r>
              <a:rPr lang="en-US" dirty="0">
                <a:solidFill>
                  <a:srgbClr val="663300"/>
                </a:solidFill>
              </a:rPr>
              <a:t> "At the beginning of your supplications the command was issued, and I have come to tell </a:t>
            </a:r>
            <a:r>
              <a:rPr lang="en-US" i="1" dirty="0">
                <a:solidFill>
                  <a:srgbClr val="663300"/>
                </a:solidFill>
              </a:rPr>
              <a:t>you,</a:t>
            </a:r>
            <a:r>
              <a:rPr lang="en-US" dirty="0">
                <a:solidFill>
                  <a:srgbClr val="663300"/>
                </a:solidFill>
              </a:rPr>
              <a:t> for you are highly esteemed; so give heed to the message and gain understanding of the vision.”  (539 BC)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EZEKIEL (God strengthens)</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dirty="0">
                <a:solidFill>
                  <a:srgbClr val="663300"/>
                </a:solidFill>
              </a:rPr>
              <a:t>Like Zechariah, he was a priest as well as a prophet</a:t>
            </a:r>
          </a:p>
          <a:p>
            <a:pPr>
              <a:buFont typeface="Wingdings" panose="05000000000000000000" pitchFamily="2" charset="2"/>
              <a:buChar char="Ø"/>
            </a:pPr>
            <a:r>
              <a:rPr lang="en-US" dirty="0">
                <a:solidFill>
                  <a:srgbClr val="663300"/>
                </a:solidFill>
              </a:rPr>
              <a:t>Ezekiel was carried into Babylonian captivity in 597 BC, 8 years after Daniel</a:t>
            </a:r>
          </a:p>
          <a:p>
            <a:pPr>
              <a:buFont typeface="Wingdings" panose="05000000000000000000" pitchFamily="2" charset="2"/>
              <a:buChar char="Ø"/>
            </a:pPr>
            <a:r>
              <a:rPr lang="en-US" dirty="0">
                <a:solidFill>
                  <a:srgbClr val="663300"/>
                </a:solidFill>
              </a:rPr>
              <a:t>Ezekiel’s entire ministry was from Babylon</a:t>
            </a:r>
          </a:p>
          <a:p>
            <a:pPr>
              <a:buFont typeface="Wingdings" panose="05000000000000000000" pitchFamily="2" charset="2"/>
              <a:buChar char="Ø"/>
            </a:pPr>
            <a:r>
              <a:rPr lang="en-US" dirty="0">
                <a:solidFill>
                  <a:srgbClr val="663300"/>
                </a:solidFill>
              </a:rPr>
              <a:t>Legends say that Pythagoras visited Babylon and learned from Ezekiel and Daniel</a:t>
            </a:r>
          </a:p>
          <a:p>
            <a:pPr>
              <a:buFont typeface="Wingdings" panose="05000000000000000000" pitchFamily="2" charset="2"/>
              <a:buChar char="Ø"/>
            </a:pPr>
            <a:r>
              <a:rPr lang="en-US" dirty="0">
                <a:solidFill>
                  <a:srgbClr val="663300"/>
                </a:solidFill>
              </a:rPr>
              <a:t>He was a contemporary of Jeremiah; some accounts say he was Jeremiah’s servant prior to being captured; he was at least a contemporary of Jeremiah</a:t>
            </a:r>
          </a:p>
          <a:p>
            <a:pPr>
              <a:buFont typeface="Wingdings" panose="05000000000000000000" pitchFamily="2" charset="2"/>
              <a:buChar char="Ø"/>
            </a:pPr>
            <a:r>
              <a:rPr lang="en-US" dirty="0">
                <a:solidFill>
                  <a:srgbClr val="663300"/>
                </a:solidFill>
              </a:rPr>
              <a:t>Ezekiel saw several things that were happening in Israel from his exilic position in Babylon</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481</TotalTime>
  <Words>2601</Words>
  <Application>Microsoft Office PowerPoint</Application>
  <PresentationFormat>On-screen Show (4:3)</PresentationFormat>
  <Paragraphs>119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Tahoma</vt:lpstr>
      <vt:lpstr>Wingdings</vt:lpstr>
      <vt:lpstr>Office Theme</vt:lpstr>
      <vt:lpstr>AN APOCALYPTIC  WORLD VIEW</vt:lpstr>
      <vt:lpstr>ABOUT THIS CLASS</vt:lpstr>
      <vt:lpstr>VERSE FOR THE JOURNEY</vt:lpstr>
      <vt:lpstr>APOCALYPTIC LITERATURE</vt:lpstr>
      <vt:lpstr>COMPONENT PARTS</vt:lpstr>
      <vt:lpstr>THE DAY OF THE LORD</vt:lpstr>
      <vt:lpstr>ISAIAH (God is salvation)</vt:lpstr>
      <vt:lpstr>DANIEL (God is my judge)</vt:lpstr>
      <vt:lpstr>EZEKIEL (God strengthens)</vt:lpstr>
      <vt:lpstr>ZECHARIAH (God remembers)</vt:lpstr>
      <vt:lpstr>JOHN: The Revelation</vt:lpstr>
      <vt:lpstr>METHODOLOGY</vt:lpstr>
      <vt:lpstr>THE REBIRTH OF ISRAEL</vt:lpstr>
      <vt:lpstr>PRIOR WARS</vt:lpstr>
      <vt:lpstr>THE PARTICIPANTS</vt:lpstr>
      <vt:lpstr>PowerPoint Presentation</vt:lpstr>
      <vt:lpstr>AFTER NATIONAL RESTORATION</vt:lpstr>
      <vt:lpstr>WHAT ARE YOU DOING?</vt:lpstr>
      <vt:lpstr>HOW THE WAR ENDS</vt:lpstr>
      <vt:lpstr>DON’T MAKE GOD ANGRY!</vt:lpstr>
      <vt:lpstr>CLEANING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13</cp:revision>
  <cp:lastPrinted>2020-09-13T20:16:08Z</cp:lastPrinted>
  <dcterms:created xsi:type="dcterms:W3CDTF">2020-09-02T16:24:49Z</dcterms:created>
  <dcterms:modified xsi:type="dcterms:W3CDTF">2020-09-16T16:44:30Z</dcterms:modified>
</cp:coreProperties>
</file>