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9" r:id="rId10"/>
    <p:sldId id="264" r:id="rId11"/>
    <p:sldId id="265" r:id="rId12"/>
    <p:sldId id="266" r:id="rId13"/>
    <p:sldId id="268" r:id="rId14"/>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76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5/7/2022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5/7/2022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5/7/2022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5/7/2022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5/7/2022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THE PARABLE OF THE SLAVES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219201"/>
            <a:ext cx="11741426" cy="5400260"/>
          </a:xfrm>
        </p:spPr>
        <p:txBody>
          <a:bodyPr>
            <a:noAutofit/>
          </a:bodyPr>
          <a:lstStyle/>
          <a:p>
            <a:pPr>
              <a:lnSpc>
                <a:spcPct val="90000"/>
              </a:lnSpc>
              <a:spcBef>
                <a:spcPts val="300"/>
              </a:spcBef>
            </a:pPr>
            <a:r>
              <a:rPr lang="en-US" sz="2600" b="1" dirty="0">
                <a:latin typeface="Tahoma" panose="020B0604030504040204" pitchFamily="34" charset="0"/>
                <a:ea typeface="Tahoma" panose="020B0604030504040204" pitchFamily="34" charset="0"/>
                <a:cs typeface="Tahoma" panose="020B0604030504040204" pitchFamily="34" charset="0"/>
              </a:rPr>
              <a:t>Matthew 18:27-35 </a:t>
            </a:r>
            <a:r>
              <a:rPr lang="en-US" sz="2600" dirty="0">
                <a:latin typeface="Tahoma" panose="020B0604030504040204" pitchFamily="34" charset="0"/>
                <a:ea typeface="Tahoma" panose="020B0604030504040204" pitchFamily="34" charset="0"/>
                <a:cs typeface="Tahoma" panose="020B0604030504040204" pitchFamily="34" charset="0"/>
              </a:rPr>
              <a:t>"And the lord of that slave felt compassion and released him and forgave him the debt. But that slave went out and found one of his fellow slaves who owed him a hundred denarii; and he seized him and </a:t>
            </a:r>
            <a:r>
              <a:rPr lang="en-US" sz="2600" i="1" dirty="0">
                <a:latin typeface="Tahoma" panose="020B0604030504040204" pitchFamily="34" charset="0"/>
                <a:ea typeface="Tahoma" panose="020B0604030504040204" pitchFamily="34" charset="0"/>
                <a:cs typeface="Tahoma" panose="020B0604030504040204" pitchFamily="34" charset="0"/>
              </a:rPr>
              <a:t>began</a:t>
            </a:r>
            <a:r>
              <a:rPr lang="en-US" sz="2600" dirty="0">
                <a:latin typeface="Tahoma" panose="020B0604030504040204" pitchFamily="34" charset="0"/>
                <a:ea typeface="Tahoma" panose="020B0604030504040204" pitchFamily="34" charset="0"/>
                <a:cs typeface="Tahoma" panose="020B0604030504040204" pitchFamily="34" charset="0"/>
              </a:rPr>
              <a:t> to choke </a:t>
            </a:r>
            <a:r>
              <a:rPr lang="en-US" sz="2600" i="1" dirty="0">
                <a:latin typeface="Tahoma" panose="020B0604030504040204" pitchFamily="34" charset="0"/>
                <a:ea typeface="Tahoma" panose="020B0604030504040204" pitchFamily="34" charset="0"/>
                <a:cs typeface="Tahoma" panose="020B0604030504040204" pitchFamily="34" charset="0"/>
              </a:rPr>
              <a:t>him,</a:t>
            </a:r>
            <a:r>
              <a:rPr lang="en-US" sz="2600" dirty="0">
                <a:latin typeface="Tahoma" panose="020B0604030504040204" pitchFamily="34" charset="0"/>
                <a:ea typeface="Tahoma" panose="020B0604030504040204" pitchFamily="34" charset="0"/>
                <a:cs typeface="Tahoma" panose="020B0604030504040204" pitchFamily="34" charset="0"/>
              </a:rPr>
              <a:t> saying, 'Pay back what you owe.’ So his fellow slave fell </a:t>
            </a:r>
            <a:r>
              <a:rPr lang="en-US" sz="2600" i="1" dirty="0">
                <a:latin typeface="Tahoma" panose="020B0604030504040204" pitchFamily="34" charset="0"/>
                <a:ea typeface="Tahoma" panose="020B0604030504040204" pitchFamily="34" charset="0"/>
                <a:cs typeface="Tahoma" panose="020B0604030504040204" pitchFamily="34" charset="0"/>
              </a:rPr>
              <a:t>to the ground</a:t>
            </a:r>
            <a:r>
              <a:rPr lang="en-US" sz="2600" dirty="0">
                <a:latin typeface="Tahoma" panose="020B0604030504040204" pitchFamily="34" charset="0"/>
                <a:ea typeface="Tahoma" panose="020B0604030504040204" pitchFamily="34" charset="0"/>
                <a:cs typeface="Tahoma" panose="020B0604030504040204" pitchFamily="34" charset="0"/>
              </a:rPr>
              <a:t> and </a:t>
            </a:r>
            <a:r>
              <a:rPr lang="en-US" sz="2600" i="1" dirty="0">
                <a:latin typeface="Tahoma" panose="020B0604030504040204" pitchFamily="34" charset="0"/>
                <a:ea typeface="Tahoma" panose="020B0604030504040204" pitchFamily="34" charset="0"/>
                <a:cs typeface="Tahoma" panose="020B0604030504040204" pitchFamily="34" charset="0"/>
              </a:rPr>
              <a:t>began</a:t>
            </a:r>
            <a:r>
              <a:rPr lang="en-US" sz="2600" dirty="0">
                <a:latin typeface="Tahoma" panose="020B0604030504040204" pitchFamily="34" charset="0"/>
                <a:ea typeface="Tahoma" panose="020B0604030504040204" pitchFamily="34" charset="0"/>
                <a:cs typeface="Tahoma" panose="020B0604030504040204" pitchFamily="34" charset="0"/>
              </a:rPr>
              <a:t> to plead with him, saying, 'Have patience with me and I will repay you.' But he was unwilling and went and threw him in prison until he should pay back what was owed. So when his fellow slaves saw what had happened, they were deeply grieved and came and reported to their lord all that had happened. Then summoning him, his lord *said to him, 'You wicked slave, I forgave you all that debt because you pleaded with me. Should you not also have had mercy on your fellow slave, in the same way that I had mercy on you?' And his lord, moved with anger, handed him over to the torturers until he should repay all that was owed him. My heavenly Father will also do the same to you, if each of you does not forgive his brother from your heart." </a:t>
            </a:r>
          </a:p>
        </p:txBody>
      </p:sp>
    </p:spTree>
    <p:extLst>
      <p:ext uri="{BB962C8B-B14F-4D97-AF65-F5344CB8AC3E}">
        <p14:creationId xmlns:p14="http://schemas.microsoft.com/office/powerpoint/2010/main" val="3942294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THINKING IT THROUGH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79443"/>
            <a:ext cx="11741426" cy="5440017"/>
          </a:xfrm>
        </p:spPr>
        <p:txBody>
          <a:bodyPr>
            <a:noAutofit/>
          </a:bodyPr>
          <a:lstStyle/>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Matthew 20:6-13 </a:t>
            </a:r>
            <a:r>
              <a:rPr lang="en-US" sz="2800" dirty="0">
                <a:latin typeface="Tahoma" panose="020B0604030504040204" pitchFamily="34" charset="0"/>
                <a:ea typeface="Tahoma" panose="020B0604030504040204" pitchFamily="34" charset="0"/>
                <a:cs typeface="Tahoma" panose="020B0604030504040204" pitchFamily="34" charset="0"/>
              </a:rPr>
              <a:t>And about the eleventh hour he went out and found others standing. And he said to them, ‘Why do you stand here idle all day?’ They said to him, ‘Because no one has hired us.’ He said to them, ‘You go into the vineyard too.’ And when evening came, the owner of the vineyard said to his foreman, ‘Call the laborers and pay them their wages, beginning with the last, up to the first.’ And when those hired about the eleventh hour came, each of them received a denarius.  Now when those hired first came, they thought they would receive more, but each of them also received a denarius.  And on receiving it they grumbled at the master of the house, saying, ‘These last worked only one hour, and you have made them equal to us who have borne the burden of the day and the scorching heat.’</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But he replied to one of them, ‘Friend, I am doing you no wrong. Did you not agree with me for a denarius? </a:t>
            </a:r>
            <a:endParaRPr 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0362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HOW TO BECOME GREAT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0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Koinonia in the body of Christ is dependent upon relationship with Him</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Matthew 18:1-4 </a:t>
            </a:r>
            <a:r>
              <a:rPr lang="en-US" sz="2800" dirty="0">
                <a:latin typeface="Tahoma" panose="020B0604030504040204" pitchFamily="34" charset="0"/>
                <a:ea typeface="Tahoma" panose="020B0604030504040204" pitchFamily="34" charset="0"/>
                <a:cs typeface="Tahoma" panose="020B0604030504040204" pitchFamily="34" charset="0"/>
              </a:rPr>
              <a:t>At that time the disciples came to Jesus, saying, “Who is the greatest in the kingdom of heaven? And calling to him a child, he put him in the midst of them and said, “Truly, I say to you, unless you turn and become like children, you will never enter the kingdom of heaven. Whoever humbles himself like this child is the greatest in the kingdom of heaven. </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Matthew 20:25-28 </a:t>
            </a:r>
            <a:r>
              <a:rPr lang="en-US" sz="2800" dirty="0">
                <a:latin typeface="Tahoma" panose="020B0604030504040204" pitchFamily="34" charset="0"/>
                <a:ea typeface="Tahoma" panose="020B0604030504040204" pitchFamily="34" charset="0"/>
                <a:cs typeface="Tahoma" panose="020B0604030504040204" pitchFamily="34" charset="0"/>
              </a:rPr>
              <a:t> Jesus called them to Himself and said, "You know that the rulers of the Gentiles lord it over them, and </a:t>
            </a:r>
            <a:r>
              <a:rPr lang="en-US" sz="2800" i="1" dirty="0">
                <a:latin typeface="Tahoma" panose="020B0604030504040204" pitchFamily="34" charset="0"/>
                <a:ea typeface="Tahoma" panose="020B0604030504040204" pitchFamily="34" charset="0"/>
                <a:cs typeface="Tahoma" panose="020B0604030504040204" pitchFamily="34" charset="0"/>
              </a:rPr>
              <a:t>their</a:t>
            </a:r>
            <a:r>
              <a:rPr lang="en-US" sz="2800" dirty="0">
                <a:latin typeface="Tahoma" panose="020B0604030504040204" pitchFamily="34" charset="0"/>
                <a:ea typeface="Tahoma" panose="020B0604030504040204" pitchFamily="34" charset="0"/>
                <a:cs typeface="Tahoma" panose="020B0604030504040204" pitchFamily="34" charset="0"/>
              </a:rPr>
              <a:t> great men exercise </a:t>
            </a:r>
            <a:r>
              <a:rPr lang="en-US" sz="2800" spc="-150" dirty="0">
                <a:latin typeface="Tahoma" panose="020B0604030504040204" pitchFamily="34" charset="0"/>
                <a:ea typeface="Tahoma" panose="020B0604030504040204" pitchFamily="34" charset="0"/>
                <a:cs typeface="Tahoma" panose="020B0604030504040204" pitchFamily="34" charset="0"/>
              </a:rPr>
              <a:t>authority over them</a:t>
            </a:r>
            <a:r>
              <a:rPr lang="en-US" sz="2800" dirty="0">
                <a:latin typeface="Tahoma" panose="020B0604030504040204" pitchFamily="34" charset="0"/>
                <a:ea typeface="Tahoma" panose="020B0604030504040204" pitchFamily="34" charset="0"/>
                <a:cs typeface="Tahoma" panose="020B0604030504040204" pitchFamily="34" charset="0"/>
              </a:rPr>
              <a:t>. "It is not this way among you, but whoever wishes to become great among you shall be your servant and whoever wishes to be first </a:t>
            </a:r>
            <a:r>
              <a:rPr lang="en-US" sz="2800" spc="-150" dirty="0">
                <a:latin typeface="Tahoma" panose="020B0604030504040204" pitchFamily="34" charset="0"/>
                <a:ea typeface="Tahoma" panose="020B0604030504040204" pitchFamily="34" charset="0"/>
                <a:cs typeface="Tahoma" panose="020B0604030504040204" pitchFamily="34" charset="0"/>
              </a:rPr>
              <a:t>among you shall be your slave</a:t>
            </a:r>
            <a:r>
              <a:rPr lang="en-US" sz="2800" dirty="0">
                <a:latin typeface="Tahoma" panose="020B0604030504040204" pitchFamily="34" charset="0"/>
                <a:ea typeface="Tahoma" panose="020B0604030504040204" pitchFamily="34" charset="0"/>
                <a:cs typeface="Tahoma" panose="020B0604030504040204" pitchFamily="34" charset="0"/>
              </a:rPr>
              <a:t>; just as the Son of Man did </a:t>
            </a:r>
            <a:r>
              <a:rPr lang="en-US" sz="2800" spc="-150" dirty="0">
                <a:latin typeface="Tahoma" panose="020B0604030504040204" pitchFamily="34" charset="0"/>
                <a:ea typeface="Tahoma" panose="020B0604030504040204" pitchFamily="34" charset="0"/>
                <a:cs typeface="Tahoma" panose="020B0604030504040204" pitchFamily="34" charset="0"/>
              </a:rPr>
              <a:t>not come to be served</a:t>
            </a:r>
            <a:r>
              <a:rPr lang="en-US" sz="2800" dirty="0">
                <a:latin typeface="Tahoma" panose="020B0604030504040204" pitchFamily="34" charset="0"/>
                <a:ea typeface="Tahoma" panose="020B0604030504040204" pitchFamily="34" charset="0"/>
                <a:cs typeface="Tahoma" panose="020B0604030504040204" pitchFamily="34" charset="0"/>
              </a:rPr>
              <a:t>, but to serve, </a:t>
            </a:r>
            <a:r>
              <a:rPr lang="en-US" sz="2800" spc="-150" dirty="0">
                <a:latin typeface="Tahoma" panose="020B0604030504040204" pitchFamily="34" charset="0"/>
                <a:ea typeface="Tahoma" panose="020B0604030504040204" pitchFamily="34" charset="0"/>
                <a:cs typeface="Tahoma" panose="020B0604030504040204" pitchFamily="34" charset="0"/>
              </a:rPr>
              <a:t>and to give </a:t>
            </a:r>
            <a:r>
              <a:rPr lang="en-US" sz="2800" dirty="0">
                <a:latin typeface="Tahoma" panose="020B0604030504040204" pitchFamily="34" charset="0"/>
                <a:ea typeface="Tahoma" panose="020B0604030504040204" pitchFamily="34" charset="0"/>
                <a:cs typeface="Tahoma" panose="020B0604030504040204" pitchFamily="34" charset="0"/>
              </a:rPr>
              <a:t>His life a ransom for many.</a:t>
            </a:r>
          </a:p>
          <a:p>
            <a:pPr>
              <a:lnSpc>
                <a:spcPct val="90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84068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a:latin typeface="Tahoma" panose="020B0604030504040204" pitchFamily="34" charset="0"/>
                <a:ea typeface="Tahoma" panose="020B0604030504040204" pitchFamily="34" charset="0"/>
                <a:cs typeface="Tahoma" panose="020B0604030504040204" pitchFamily="34" charset="0"/>
              </a:rPr>
              <a:t>CONCLUSION</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Matthew 6:25-30 </a:t>
            </a:r>
            <a:r>
              <a:rPr lang="en-US" sz="2800" dirty="0">
                <a:latin typeface="Tahoma" panose="020B0604030504040204" pitchFamily="34" charset="0"/>
                <a:ea typeface="Tahoma" panose="020B0604030504040204" pitchFamily="34" charset="0"/>
                <a:cs typeface="Tahoma" panose="020B0604030504040204" pitchFamily="34" charset="0"/>
              </a:rPr>
              <a:t>"For this reason I say to you, do not be worried about your life, </a:t>
            </a:r>
            <a:r>
              <a:rPr lang="en-US" sz="2800" i="1" dirty="0">
                <a:latin typeface="Tahoma" panose="020B0604030504040204" pitchFamily="34" charset="0"/>
                <a:ea typeface="Tahoma" panose="020B0604030504040204" pitchFamily="34" charset="0"/>
                <a:cs typeface="Tahoma" panose="020B0604030504040204" pitchFamily="34" charset="0"/>
              </a:rPr>
              <a:t>as to</a:t>
            </a:r>
            <a:r>
              <a:rPr lang="en-US" sz="2800" dirty="0">
                <a:latin typeface="Tahoma" panose="020B0604030504040204" pitchFamily="34" charset="0"/>
                <a:ea typeface="Tahoma" panose="020B0604030504040204" pitchFamily="34" charset="0"/>
                <a:cs typeface="Tahoma" panose="020B0604030504040204" pitchFamily="34" charset="0"/>
              </a:rPr>
              <a:t> what you will eat or what you will drink; nor for your body, </a:t>
            </a:r>
            <a:r>
              <a:rPr lang="en-US" sz="2800" i="1" dirty="0">
                <a:latin typeface="Tahoma" panose="020B0604030504040204" pitchFamily="34" charset="0"/>
                <a:ea typeface="Tahoma" panose="020B0604030504040204" pitchFamily="34" charset="0"/>
                <a:cs typeface="Tahoma" panose="020B0604030504040204" pitchFamily="34" charset="0"/>
              </a:rPr>
              <a:t>as to</a:t>
            </a:r>
            <a:r>
              <a:rPr lang="en-US" sz="2800" dirty="0">
                <a:latin typeface="Tahoma" panose="020B0604030504040204" pitchFamily="34" charset="0"/>
                <a:ea typeface="Tahoma" panose="020B0604030504040204" pitchFamily="34" charset="0"/>
                <a:cs typeface="Tahoma" panose="020B0604030504040204" pitchFamily="34" charset="0"/>
              </a:rPr>
              <a:t> what you will put on. Is not life more than food, and the body more than clothing? Look at the birds of the air, that they do not sow, nor reap nor gather into barns, and </a:t>
            </a:r>
            <a:r>
              <a:rPr lang="en-US" sz="2800" i="1" dirty="0">
                <a:latin typeface="Tahoma" panose="020B0604030504040204" pitchFamily="34" charset="0"/>
                <a:ea typeface="Tahoma" panose="020B0604030504040204" pitchFamily="34" charset="0"/>
                <a:cs typeface="Tahoma" panose="020B0604030504040204" pitchFamily="34" charset="0"/>
              </a:rPr>
              <a:t>yet</a:t>
            </a:r>
            <a:r>
              <a:rPr lang="en-US" sz="2800" dirty="0">
                <a:latin typeface="Tahoma" panose="020B0604030504040204" pitchFamily="34" charset="0"/>
                <a:ea typeface="Tahoma" panose="020B0604030504040204" pitchFamily="34" charset="0"/>
                <a:cs typeface="Tahoma" panose="020B0604030504040204" pitchFamily="34" charset="0"/>
              </a:rPr>
              <a:t> your heavenly Father feeds them. Are you not worth much more than they? And who of you by being worried can add a </a:t>
            </a:r>
            <a:r>
              <a:rPr lang="en-US" sz="2800" i="1" dirty="0">
                <a:latin typeface="Tahoma" panose="020B0604030504040204" pitchFamily="34" charset="0"/>
                <a:ea typeface="Tahoma" panose="020B0604030504040204" pitchFamily="34" charset="0"/>
                <a:cs typeface="Tahoma" panose="020B0604030504040204" pitchFamily="34" charset="0"/>
              </a:rPr>
              <a:t>single</a:t>
            </a:r>
            <a:r>
              <a:rPr lang="en-US" sz="2800" dirty="0">
                <a:latin typeface="Tahoma" panose="020B0604030504040204" pitchFamily="34" charset="0"/>
                <a:ea typeface="Tahoma" panose="020B0604030504040204" pitchFamily="34" charset="0"/>
                <a:cs typeface="Tahoma" panose="020B0604030504040204" pitchFamily="34" charset="0"/>
              </a:rPr>
              <a:t> hour to his life? And why are you worried about clothing? Observe how the lilies of the field grow; they do not toil nor do they spin, yet I say to you that not even Solomon in all his glory clothed himself like one of these. But if God so clothes the grass of the field, which is </a:t>
            </a:r>
            <a:r>
              <a:rPr lang="en-US" sz="2800" i="1" dirty="0">
                <a:latin typeface="Tahoma" panose="020B0604030504040204" pitchFamily="34" charset="0"/>
                <a:ea typeface="Tahoma" panose="020B0604030504040204" pitchFamily="34" charset="0"/>
                <a:cs typeface="Tahoma" panose="020B0604030504040204" pitchFamily="34" charset="0"/>
              </a:rPr>
              <a:t>alive</a:t>
            </a:r>
            <a:r>
              <a:rPr lang="en-US" sz="2800" dirty="0">
                <a:latin typeface="Tahoma" panose="020B0604030504040204" pitchFamily="34" charset="0"/>
                <a:ea typeface="Tahoma" panose="020B0604030504040204" pitchFamily="34" charset="0"/>
                <a:cs typeface="Tahoma" panose="020B0604030504040204" pitchFamily="34" charset="0"/>
              </a:rPr>
              <a:t> today and tomorrow is thrown into the furnace, </a:t>
            </a:r>
            <a:r>
              <a:rPr lang="en-US" sz="2800" i="1" dirty="0">
                <a:latin typeface="Tahoma" panose="020B0604030504040204" pitchFamily="34" charset="0"/>
                <a:ea typeface="Tahoma" panose="020B0604030504040204" pitchFamily="34" charset="0"/>
                <a:cs typeface="Tahoma" panose="020B0604030504040204" pitchFamily="34" charset="0"/>
              </a:rPr>
              <a:t>will He</a:t>
            </a:r>
            <a:r>
              <a:rPr lang="en-US" sz="2800" dirty="0">
                <a:latin typeface="Tahoma" panose="020B0604030504040204" pitchFamily="34" charset="0"/>
                <a:ea typeface="Tahoma" panose="020B0604030504040204" pitchFamily="34" charset="0"/>
                <a:cs typeface="Tahoma" panose="020B0604030504040204" pitchFamily="34" charset="0"/>
              </a:rPr>
              <a:t> not much more </a:t>
            </a:r>
            <a:r>
              <a:rPr lang="en-US" sz="2800" i="1" dirty="0">
                <a:latin typeface="Tahoma" panose="020B0604030504040204" pitchFamily="34" charset="0"/>
                <a:ea typeface="Tahoma" panose="020B0604030504040204" pitchFamily="34" charset="0"/>
                <a:cs typeface="Tahoma" panose="020B0604030504040204" pitchFamily="34" charset="0"/>
              </a:rPr>
              <a:t>clothe</a:t>
            </a:r>
            <a:r>
              <a:rPr lang="en-US" sz="2800" dirty="0">
                <a:latin typeface="Tahoma" panose="020B0604030504040204" pitchFamily="34" charset="0"/>
                <a:ea typeface="Tahoma" panose="020B0604030504040204" pitchFamily="34" charset="0"/>
                <a:cs typeface="Tahoma" panose="020B0604030504040204" pitchFamily="34" charset="0"/>
              </a:rPr>
              <a:t> you? You of little faith!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023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Today we are going to think about walking as he walked</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John 2:3-6 </a:t>
            </a:r>
            <a:r>
              <a:rPr lang="en-US" sz="2800" dirty="0">
                <a:latin typeface="Tahoma" panose="020B0604030504040204" pitchFamily="34" charset="0"/>
                <a:ea typeface="Tahoma" panose="020B0604030504040204" pitchFamily="34" charset="0"/>
                <a:cs typeface="Tahoma" panose="020B0604030504040204" pitchFamily="34" charset="0"/>
              </a:rPr>
              <a:t>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 the one who says he abides in Him ought himself to walk in the same manner as He walked. </a:t>
            </a: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ABOUT RELATIONSHIP</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Jesus gave us some beautiful examples of relationship with him</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Jesus is the vine</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God is the vinedresser</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We are the branches</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15:2  “</a:t>
            </a:r>
            <a:r>
              <a:rPr lang="en-US" sz="2800" dirty="0">
                <a:latin typeface="Tahoma" panose="020B0604030504040204" pitchFamily="34" charset="0"/>
                <a:ea typeface="Tahoma" panose="020B0604030504040204" pitchFamily="34" charset="0"/>
                <a:cs typeface="Tahoma" panose="020B0604030504040204" pitchFamily="34" charset="0"/>
              </a:rPr>
              <a:t>Every branch in Me that does not bear fruit, He takes away; and every </a:t>
            </a:r>
            <a:r>
              <a:rPr lang="en-US" sz="2800" i="1" dirty="0">
                <a:latin typeface="Tahoma" panose="020B0604030504040204" pitchFamily="34" charset="0"/>
                <a:ea typeface="Tahoma" panose="020B0604030504040204" pitchFamily="34" charset="0"/>
                <a:cs typeface="Tahoma" panose="020B0604030504040204" pitchFamily="34" charset="0"/>
              </a:rPr>
              <a:t>branch</a:t>
            </a:r>
            <a:r>
              <a:rPr lang="en-US" sz="2800" dirty="0">
                <a:latin typeface="Tahoma" panose="020B0604030504040204" pitchFamily="34" charset="0"/>
                <a:ea typeface="Tahoma" panose="020B0604030504040204" pitchFamily="34" charset="0"/>
                <a:cs typeface="Tahoma" panose="020B0604030504040204" pitchFamily="34" charset="0"/>
              </a:rPr>
              <a:t> that bears fruit, He prunes it so that it may bear more fruit.”</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This is a branch “in Him”</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Takes away: </a:t>
            </a:r>
            <a:r>
              <a:rPr lang="en-US" sz="2800" i="1" dirty="0" err="1">
                <a:latin typeface="Tahoma" panose="020B0604030504040204" pitchFamily="34" charset="0"/>
                <a:ea typeface="Tahoma" panose="020B0604030504040204" pitchFamily="34" charset="0"/>
                <a:cs typeface="Tahoma" panose="020B0604030504040204" pitchFamily="34" charset="0"/>
              </a:rPr>
              <a:t>airo</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to lift, to raise, to take up</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Pruned: </a:t>
            </a:r>
            <a:r>
              <a:rPr lang="en-US" sz="2800" i="1" dirty="0" err="1">
                <a:latin typeface="Tahoma" panose="020B0604030504040204" pitchFamily="34" charset="0"/>
                <a:ea typeface="Tahoma" panose="020B0604030504040204" pitchFamily="34" charset="0"/>
                <a:cs typeface="Tahoma" panose="020B0604030504040204" pitchFamily="34" charset="0"/>
              </a:rPr>
              <a:t>kathairo</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to clean; to cut away what is not needed</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Jesus lifts us up and prunes away what is not needed so that we bear maximum amounts of fruit</a:t>
            </a: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t>MAKE A CHOICE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fontScale="92500" lnSpcReduction="20000"/>
          </a:bodyPr>
          <a:lstStyle/>
          <a:p>
            <a:pPr>
              <a:lnSpc>
                <a:spcPct val="110000"/>
              </a:lnSpc>
              <a:spcBef>
                <a:spcPts val="300"/>
              </a:spcBef>
            </a:pPr>
            <a:r>
              <a:rPr lang="en-US" sz="3000" b="1" dirty="0">
                <a:latin typeface="Tahoma" panose="020B0604030504040204" pitchFamily="34" charset="0"/>
                <a:ea typeface="Tahoma" panose="020B0604030504040204" pitchFamily="34" charset="0"/>
                <a:cs typeface="Tahoma" panose="020B0604030504040204" pitchFamily="34" charset="0"/>
              </a:rPr>
              <a:t>John 15:3-5  “</a:t>
            </a:r>
            <a:r>
              <a:rPr lang="en-US" sz="3000" dirty="0">
                <a:latin typeface="Tahoma" panose="020B0604030504040204" pitchFamily="34" charset="0"/>
                <a:ea typeface="Tahoma" panose="020B0604030504040204" pitchFamily="34" charset="0"/>
                <a:cs typeface="Tahoma" panose="020B0604030504040204" pitchFamily="34" charset="0"/>
              </a:rPr>
              <a:t>You are already clean because of the word which I have spoken to you.  Abide in Me, and I in you. As the branch cannot bear fruit of itself unless it abides in the vine, so neither </a:t>
            </a:r>
            <a:r>
              <a:rPr lang="en-US" sz="3000" i="1" dirty="0">
                <a:latin typeface="Tahoma" panose="020B0604030504040204" pitchFamily="34" charset="0"/>
                <a:ea typeface="Tahoma" panose="020B0604030504040204" pitchFamily="34" charset="0"/>
                <a:cs typeface="Tahoma" panose="020B0604030504040204" pitchFamily="34" charset="0"/>
              </a:rPr>
              <a:t>can</a:t>
            </a:r>
            <a:r>
              <a:rPr lang="en-US" sz="3000" dirty="0">
                <a:latin typeface="Tahoma" panose="020B0604030504040204" pitchFamily="34" charset="0"/>
                <a:ea typeface="Tahoma" panose="020B0604030504040204" pitchFamily="34" charset="0"/>
                <a:cs typeface="Tahoma" panose="020B0604030504040204" pitchFamily="34" charset="0"/>
              </a:rPr>
              <a:t> you unless you abide in Me. I am the vine, you are the branches; he who abides in Me and I in him, he bears much fruit, for apart from Me you can do nothing.” </a:t>
            </a:r>
          </a:p>
          <a:p>
            <a:pPr>
              <a:lnSpc>
                <a:spcPct val="11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The disciples don’t need to be lifted up – they are already clean</a:t>
            </a:r>
          </a:p>
          <a:p>
            <a:pPr>
              <a:lnSpc>
                <a:spcPct val="11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But they do need to stay with Jesus so that they will bear fruit</a:t>
            </a:r>
          </a:p>
          <a:p>
            <a:pPr>
              <a:lnSpc>
                <a:spcPct val="110000"/>
              </a:lnSpc>
              <a:spcBef>
                <a:spcPts val="300"/>
              </a:spcBef>
            </a:pPr>
            <a:r>
              <a:rPr lang="en-US" sz="3000" b="1" dirty="0">
                <a:latin typeface="Tahoma" panose="020B0604030504040204" pitchFamily="34" charset="0"/>
                <a:ea typeface="Tahoma" panose="020B0604030504040204" pitchFamily="34" charset="0"/>
                <a:cs typeface="Tahoma" panose="020B0604030504040204" pitchFamily="34" charset="0"/>
              </a:rPr>
              <a:t>John 15:6 “</a:t>
            </a:r>
            <a:r>
              <a:rPr lang="en-US" sz="3000" dirty="0">
                <a:latin typeface="Tahoma" panose="020B0604030504040204" pitchFamily="34" charset="0"/>
                <a:ea typeface="Tahoma" panose="020B0604030504040204" pitchFamily="34" charset="0"/>
                <a:cs typeface="Tahoma" panose="020B0604030504040204" pitchFamily="34" charset="0"/>
              </a:rPr>
              <a:t>If anyone does not abide in Me, he is thrown away as a branch and dries up; and they gather them, and cast them into the fire and they are burned.”</a:t>
            </a:r>
          </a:p>
          <a:p>
            <a:pPr>
              <a:lnSpc>
                <a:spcPct val="11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There is a choice: stay with him or be burned</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LET GOD BE IN CHARGE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Isaiah 41:9-10 </a:t>
            </a:r>
            <a:r>
              <a:rPr lang="en-US" sz="2800" dirty="0">
                <a:latin typeface="Tahoma" panose="020B0604030504040204" pitchFamily="34" charset="0"/>
                <a:ea typeface="Tahoma" panose="020B0604030504040204" pitchFamily="34" charset="0"/>
                <a:cs typeface="Tahoma" panose="020B0604030504040204" pitchFamily="34" charset="0"/>
              </a:rPr>
              <a:t> You whom I have taken from the ends of the earth, and called from its remotest parts and said to you, 'You are My servant, I have chosen you and not rejected you. Do not fear, for I am with you; Do not anxiously look about you, for I am your God. I will strengthen you, surely I will help you, surely I will uphold you with My righteous right hand.’ </a:t>
            </a:r>
          </a:p>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Isaiah 46:9-10 </a:t>
            </a:r>
            <a:r>
              <a:rPr lang="en-US" sz="2800" dirty="0">
                <a:latin typeface="Tahoma" panose="020B0604030504040204" pitchFamily="34" charset="0"/>
                <a:ea typeface="Tahoma" panose="020B0604030504040204" pitchFamily="34" charset="0"/>
                <a:cs typeface="Tahoma" panose="020B0604030504040204" pitchFamily="34" charset="0"/>
              </a:rPr>
              <a:t>"Remember the former things long past, for I am God, and there is no other; </a:t>
            </a:r>
            <a:r>
              <a:rPr lang="en-US" sz="2800" i="1" dirty="0">
                <a:latin typeface="Tahoma" panose="020B0604030504040204" pitchFamily="34" charset="0"/>
                <a:ea typeface="Tahoma" panose="020B0604030504040204" pitchFamily="34" charset="0"/>
                <a:cs typeface="Tahoma" panose="020B0604030504040204" pitchFamily="34" charset="0"/>
              </a:rPr>
              <a:t>I am</a:t>
            </a:r>
            <a:r>
              <a:rPr lang="en-US" sz="2800" dirty="0">
                <a:latin typeface="Tahoma" panose="020B0604030504040204" pitchFamily="34" charset="0"/>
                <a:ea typeface="Tahoma" panose="020B0604030504040204" pitchFamily="34" charset="0"/>
                <a:cs typeface="Tahoma" panose="020B0604030504040204" pitchFamily="34" charset="0"/>
              </a:rPr>
              <a:t> God, and there is no one like Me,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declaring the end from the beginning, and from ancient times things which have not been done, saying, 'My purpose will be established, and I will accomplish all My good pleasure.’</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God is in charge; He will do what is best for you</a:t>
            </a: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980659"/>
          </a:xfrm>
        </p:spPr>
        <p:txBody>
          <a:bodyPr>
            <a:normAutofit/>
          </a:bodyPr>
          <a:lstStyle/>
          <a:p>
            <a:pPr algn="ctr"/>
            <a:r>
              <a:rPr lang="en-US" dirty="0"/>
              <a:t>MATCHING THE ASSIGNMENT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65043" y="1219198"/>
            <a:ext cx="11701670" cy="5400263"/>
          </a:xfrm>
        </p:spPr>
        <p:txBody>
          <a:bodyPr>
            <a:noAutofit/>
          </a:bodyPr>
          <a:lstStyle/>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One of the most amazing things about God is that He matches the assignment to the people</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God builds churches and groups to match the assignment that he is going to give</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YOU ARE ON A MISSION!</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8:26-28 </a:t>
            </a:r>
            <a:r>
              <a:rPr lang="en-US" sz="2800" dirty="0">
                <a:latin typeface="Tahoma" panose="020B0604030504040204" pitchFamily="34" charset="0"/>
                <a:ea typeface="Tahoma" panose="020B0604030504040204" pitchFamily="34" charset="0"/>
                <a:cs typeface="Tahoma" panose="020B0604030504040204" pitchFamily="34" charset="0"/>
              </a:rPr>
              <a:t> But an angel of the Lord spoke to Philip saying, "Get up and go south to the road that descends from Jerusalem to Gaza." (This is a desert </a:t>
            </a:r>
            <a:r>
              <a:rPr lang="en-US" sz="2800" i="1" dirty="0">
                <a:latin typeface="Tahoma" panose="020B0604030504040204" pitchFamily="34" charset="0"/>
                <a:ea typeface="Tahoma" panose="020B0604030504040204" pitchFamily="34" charset="0"/>
                <a:cs typeface="Tahoma" panose="020B0604030504040204" pitchFamily="34" charset="0"/>
              </a:rPr>
              <a:t>road.</a:t>
            </a:r>
            <a:r>
              <a:rPr lang="en-US" sz="2800" dirty="0">
                <a:latin typeface="Tahoma" panose="020B0604030504040204" pitchFamily="34" charset="0"/>
                <a:ea typeface="Tahoma" panose="020B0604030504040204" pitchFamily="34" charset="0"/>
                <a:cs typeface="Tahoma" panose="020B0604030504040204" pitchFamily="34" charset="0"/>
              </a:rPr>
              <a:t>) So he got up and went; and there was an Ethiopian eunuch, a court official of Candace, queen of the Ethiopians, who was in charge of all her treasure; and he had come to Jerusalem to worship, and he was returning and sitting in his chariot, and was reading the prophet Isaiah. </a:t>
            </a:r>
          </a:p>
          <a:p>
            <a:pPr>
              <a:lnSpc>
                <a:spcPct val="87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READING ABOUT JESUS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8:29-33 </a:t>
            </a:r>
            <a:r>
              <a:rPr lang="en-US" sz="2800" dirty="0">
                <a:latin typeface="Tahoma" panose="020B0604030504040204" pitchFamily="34" charset="0"/>
                <a:ea typeface="Tahoma" panose="020B0604030504040204" pitchFamily="34" charset="0"/>
                <a:cs typeface="Tahoma" panose="020B0604030504040204" pitchFamily="34" charset="0"/>
              </a:rPr>
              <a:t> Then the Spirit said to Philip, "Go up and join this chariot."  Philip ran up and heard him reading Isaiah the prophet, and said, "Do you understand what you are reading?" And he said, "Well, how could I, unless someone guides me?" And he invited Philip to come up and sit with him. Now the passage of Scripture which he was reading was this: "</a:t>
            </a:r>
            <a:r>
              <a:rPr lang="en-US" sz="2800" cap="small" dirty="0">
                <a:effectLst/>
                <a:latin typeface="Tahoma" panose="020B0604030504040204" pitchFamily="34" charset="0"/>
                <a:ea typeface="Tahoma" panose="020B0604030504040204" pitchFamily="34" charset="0"/>
                <a:cs typeface="Tahoma" panose="020B0604030504040204" pitchFamily="34" charset="0"/>
              </a:rPr>
              <a:t>HE WAS LED AS A SHEEP TO SLAUGHTER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AS A LAMB BEFORE ITS SHEARER IS SILENT</a:t>
            </a:r>
            <a:r>
              <a:rPr lang="en-US" sz="2800" dirty="0">
                <a:latin typeface="Tahoma" panose="020B0604030504040204" pitchFamily="34" charset="0"/>
                <a:ea typeface="Tahoma" panose="020B0604030504040204" pitchFamily="34" charset="0"/>
                <a:cs typeface="Tahoma" panose="020B0604030504040204" pitchFamily="34" charset="0"/>
              </a:rPr>
              <a:t>, S</a:t>
            </a:r>
            <a:r>
              <a:rPr lang="en-US" sz="2800" cap="small" dirty="0">
                <a:effectLst/>
                <a:latin typeface="Tahoma" panose="020B0604030504040204" pitchFamily="34" charset="0"/>
                <a:ea typeface="Tahoma" panose="020B0604030504040204" pitchFamily="34" charset="0"/>
                <a:cs typeface="Tahoma" panose="020B0604030504040204" pitchFamily="34" charset="0"/>
              </a:rPr>
              <a:t>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HE DOES NOT OPEN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HIS MOUTH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IN HUMILIATION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HIS JUDGMENT WAS TAKEN AWAY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WHO WILL</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RELATE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GENERATION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FOR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HIS LIFE IS REMOVED FROM THE EARTH</a:t>
            </a:r>
            <a:r>
              <a:rPr lang="en-US" sz="2800" dirty="0">
                <a:latin typeface="Tahoma" panose="020B0604030504040204" pitchFamily="34" charset="0"/>
                <a:ea typeface="Tahoma" panose="020B0604030504040204" pitchFamily="34" charset="0"/>
                <a:cs typeface="Tahoma" panose="020B0604030504040204" pitchFamily="34" charset="0"/>
              </a:rPr>
              <a:t>." </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He was reading about Jesus!</a:t>
            </a:r>
          </a:p>
          <a:p>
            <a:pPr>
              <a:spcBef>
                <a:spcPts val="300"/>
              </a:spcBef>
            </a:pPr>
            <a:endParaRPr lang="en-US" sz="3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A BAPTISM AND A DISAPPEARANCE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8:34-40 </a:t>
            </a:r>
            <a:r>
              <a:rPr lang="en-US" sz="2800" dirty="0">
                <a:latin typeface="Tahoma" panose="020B0604030504040204" pitchFamily="34" charset="0"/>
                <a:ea typeface="Tahoma" panose="020B0604030504040204" pitchFamily="34" charset="0"/>
                <a:cs typeface="Tahoma" panose="020B0604030504040204" pitchFamily="34" charset="0"/>
              </a:rPr>
              <a:t> The eunuch answered Philip and said, "Please </a:t>
            </a:r>
            <a:r>
              <a:rPr lang="en-US" sz="2800" i="1" dirty="0">
                <a:latin typeface="Tahoma" panose="020B0604030504040204" pitchFamily="34" charset="0"/>
                <a:ea typeface="Tahoma" panose="020B0604030504040204" pitchFamily="34" charset="0"/>
                <a:cs typeface="Tahoma" panose="020B0604030504040204" pitchFamily="34" charset="0"/>
              </a:rPr>
              <a:t>tell me,</a:t>
            </a:r>
            <a:r>
              <a:rPr lang="en-US" sz="2800" dirty="0">
                <a:latin typeface="Tahoma" panose="020B0604030504040204" pitchFamily="34" charset="0"/>
                <a:ea typeface="Tahoma" panose="020B0604030504040204" pitchFamily="34" charset="0"/>
                <a:cs typeface="Tahoma" panose="020B0604030504040204" pitchFamily="34" charset="0"/>
              </a:rPr>
              <a:t> of whom does the prophet say this? Of himself or of someone else?"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Then Philip opened his mouth, and beginning from this Scripture he preached Jesus to him. As they went along the road they came to some water; and the eunuch said, "Look! Water! What prevents me from being baptized?" And Philip said, "If you believe with all your heart, you may." And he answered and said, "I believe that Jesus Christ is the Son of God."</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And he ordered the chariot to stop; and they both went down into the water, Philip as well as the eunuch, and he baptized him. When they came up out of the water, the Spirit of the Lord snatched Philip away; and the eunuch no longer saw him, but went on his way rejoicing. But Philip found himself at </a:t>
            </a:r>
            <a:r>
              <a:rPr lang="en-US" sz="2800" dirty="0" err="1">
                <a:latin typeface="Tahoma" panose="020B0604030504040204" pitchFamily="34" charset="0"/>
                <a:ea typeface="Tahoma" panose="020B0604030504040204" pitchFamily="34" charset="0"/>
                <a:cs typeface="Tahoma" panose="020B0604030504040204" pitchFamily="34" charset="0"/>
              </a:rPr>
              <a:t>Azotus</a:t>
            </a:r>
            <a:r>
              <a:rPr lang="en-US" sz="2800" dirty="0">
                <a:latin typeface="Tahoma" panose="020B0604030504040204" pitchFamily="34" charset="0"/>
                <a:ea typeface="Tahoma" panose="020B0604030504040204" pitchFamily="34" charset="0"/>
                <a:cs typeface="Tahoma" panose="020B0604030504040204" pitchFamily="34" charset="0"/>
              </a:rPr>
              <a:t>, and as he passed through he kept preaching the gospel to all the cities until he came to Caesarea. </a:t>
            </a: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E8328BF-1748-A581-9D3A-C727092270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4529" y="251791"/>
            <a:ext cx="5580114" cy="6696137"/>
          </a:xfrm>
        </p:spPr>
      </p:pic>
    </p:spTree>
    <p:extLst>
      <p:ext uri="{BB962C8B-B14F-4D97-AF65-F5344CB8AC3E}">
        <p14:creationId xmlns:p14="http://schemas.microsoft.com/office/powerpoint/2010/main" val="2888696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353</TotalTime>
  <Words>1941</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Garamond</vt:lpstr>
      <vt:lpstr>Tahoma</vt:lpstr>
      <vt:lpstr>Savon</vt:lpstr>
      <vt:lpstr>ANOTHER HELPER</vt:lpstr>
      <vt:lpstr>INTRODUCTION</vt:lpstr>
      <vt:lpstr>ABOUT RELATIONSHIP</vt:lpstr>
      <vt:lpstr>MAKE A CHOICE</vt:lpstr>
      <vt:lpstr>LET GOD BE IN CHARGE</vt:lpstr>
      <vt:lpstr>MATCHING THE ASSIGNMENT</vt:lpstr>
      <vt:lpstr>READING ABOUT JESUS</vt:lpstr>
      <vt:lpstr>A BAPTISM AND A DISAPPEARANCE</vt:lpstr>
      <vt:lpstr>PowerPoint Presentation</vt:lpstr>
      <vt:lpstr>THE PARABLE OF THE SLAVES</vt:lpstr>
      <vt:lpstr>THINKING IT THROUGH</vt:lpstr>
      <vt:lpstr>HOW TO BECOME GREAT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7</cp:revision>
  <cp:lastPrinted>2022-03-30T16:04:47Z</cp:lastPrinted>
  <dcterms:created xsi:type="dcterms:W3CDTF">2022-03-04T23:19:24Z</dcterms:created>
  <dcterms:modified xsi:type="dcterms:W3CDTF">2022-05-07T14:18:33Z</dcterms:modified>
</cp:coreProperties>
</file>