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0" r:id="rId7"/>
    <p:sldId id="261" r:id="rId8"/>
    <p:sldId id="263" r:id="rId9"/>
    <p:sldId id="264" r:id="rId10"/>
    <p:sldId id="265" r:id="rId11"/>
    <p:sldId id="266" r:id="rId12"/>
    <p:sldId id="268" r:id="rId13"/>
  </p:sldIdLst>
  <p:sldSz cx="12192000" cy="6858000"/>
  <p:notesSz cx="9388475" cy="7102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768"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4EA3288-4D0A-4691-9AFB-5450AC365190}" type="datetimeFigureOut">
              <a:rPr lang="en-US" smtClean="0"/>
              <a:t>4/27/2022</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27170259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169365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328397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4/27/2022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9079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4EA3288-4D0A-4691-9AFB-5450AC365190}" type="datetimeFigureOut">
              <a:rPr lang="en-US" smtClean="0"/>
              <a:t>4/27/2022</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28442732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EA3288-4D0A-4691-9AFB-5450AC365190}" type="datetimeFigureOut">
              <a:rPr lang="en-US" smtClean="0"/>
              <a:t>4/27/2022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49285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4/27/2022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671051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EA3288-4D0A-4691-9AFB-5450AC365190}" type="datetimeFigureOut">
              <a:rPr lang="en-US" smtClean="0"/>
              <a:t>4/27/2022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61635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EA3288-4D0A-4691-9AFB-5450AC365190}" type="datetimeFigureOut">
              <a:rPr lang="en-US" smtClean="0"/>
              <a:t>4/27/2022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868566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4EA3288-4D0A-4691-9AFB-5450AC365190}" type="datetimeFigureOut">
              <a:rPr lang="en-US" smtClean="0"/>
              <a:t>4/27/2022</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1166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4EA3288-4D0A-4691-9AFB-5450AC365190}" type="datetimeFigureOut">
              <a:rPr lang="en-US" smtClean="0"/>
              <a:t>4/27/2022</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3988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4EA3288-4D0A-4691-9AFB-5450AC365190}" type="datetimeFigureOut">
              <a:rPr lang="en-US" smtClean="0"/>
              <a:t>4/27/2022</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1210134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B6D54-7681-429E-B9C2-722FD0693966}"/>
              </a:ext>
            </a:extLst>
          </p:cNvPr>
          <p:cNvSpPr>
            <a:spLocks noGrp="1"/>
          </p:cNvSpPr>
          <p:nvPr>
            <p:ph type="ctrTitle"/>
          </p:nvPr>
        </p:nvSpPr>
        <p:spPr>
          <a:xfrm>
            <a:off x="1561708" y="2091263"/>
            <a:ext cx="9068586" cy="1685607"/>
          </a:xfrm>
        </p:spPr>
        <p:txBody>
          <a:bodyPr/>
          <a:lstStyle/>
          <a:p>
            <a:r>
              <a:rPr lang="en-US" dirty="0"/>
              <a:t>ANOTHER HELPER</a:t>
            </a:r>
          </a:p>
        </p:txBody>
      </p:sp>
      <p:sp>
        <p:nvSpPr>
          <p:cNvPr id="3" name="Subtitle 2">
            <a:extLst>
              <a:ext uri="{FF2B5EF4-FFF2-40B4-BE49-F238E27FC236}">
                <a16:creationId xmlns:a16="http://schemas.microsoft.com/office/drawing/2014/main" id="{72877ECF-26CC-45BC-B299-24AD49C479A4}"/>
              </a:ext>
            </a:extLst>
          </p:cNvPr>
          <p:cNvSpPr>
            <a:spLocks noGrp="1"/>
          </p:cNvSpPr>
          <p:nvPr>
            <p:ph type="subTitle" idx="1"/>
          </p:nvPr>
        </p:nvSpPr>
        <p:spPr>
          <a:xfrm>
            <a:off x="1562100" y="4134678"/>
            <a:ext cx="9070848" cy="1004585"/>
          </a:xfrm>
        </p:spPr>
        <p:txBody>
          <a:bodyPr>
            <a:noAutofit/>
          </a:bodyPr>
          <a:lstStyle/>
          <a:p>
            <a:r>
              <a:rPr lang="en-US" sz="2000" dirty="0">
                <a:latin typeface="Tahoma" panose="020B0604030504040204" pitchFamily="34" charset="0"/>
                <a:ea typeface="Tahoma" panose="020B0604030504040204" pitchFamily="34" charset="0"/>
                <a:cs typeface="Tahoma" panose="020B0604030504040204" pitchFamily="34" charset="0"/>
              </a:rPr>
              <a:t>JoLynn Gower</a:t>
            </a:r>
          </a:p>
          <a:p>
            <a:r>
              <a:rPr lang="en-US" sz="2000" dirty="0">
                <a:latin typeface="Tahoma" panose="020B0604030504040204" pitchFamily="34" charset="0"/>
                <a:ea typeface="Tahoma" panose="020B0604030504040204" pitchFamily="34" charset="0"/>
                <a:cs typeface="Tahoma" panose="020B0604030504040204" pitchFamily="34" charset="0"/>
              </a:rPr>
              <a:t>493-6151</a:t>
            </a:r>
          </a:p>
          <a:p>
            <a:r>
              <a:rPr lang="en-US" sz="2000" dirty="0">
                <a:latin typeface="Tahoma" panose="020B0604030504040204" pitchFamily="34" charset="0"/>
                <a:ea typeface="Tahoma" panose="020B0604030504040204" pitchFamily="34" charset="0"/>
                <a:cs typeface="Tahoma" panose="020B0604030504040204" pitchFamily="34" charset="0"/>
              </a:rPr>
              <a:t>jgower@guardingthetruth.org</a:t>
            </a:r>
          </a:p>
        </p:txBody>
      </p:sp>
    </p:spTree>
    <p:extLst>
      <p:ext uri="{BB962C8B-B14F-4D97-AF65-F5344CB8AC3E}">
        <p14:creationId xmlns:p14="http://schemas.microsoft.com/office/powerpoint/2010/main" val="229756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THINKING IT THROUGH</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79443"/>
            <a:ext cx="11741426" cy="5440017"/>
          </a:xfrm>
        </p:spPr>
        <p:txBody>
          <a:bodyPr>
            <a:noAutofit/>
          </a:bodyPr>
          <a:lstStyle/>
          <a:p>
            <a:pPr>
              <a:lnSpc>
                <a:spcPct val="93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Luke 14:31-35 </a:t>
            </a:r>
            <a:r>
              <a:rPr lang="en-US" sz="2800" dirty="0">
                <a:latin typeface="Tahoma" panose="020B0604030504040204" pitchFamily="34" charset="0"/>
                <a:ea typeface="Tahoma" panose="020B0604030504040204" pitchFamily="34" charset="0"/>
                <a:cs typeface="Tahoma" panose="020B0604030504040204" pitchFamily="34" charset="0"/>
              </a:rPr>
              <a:t> "Or what king, when he sets out to meet another king in battle, will not first sit down and consider whether he is strong enough with ten thousand </a:t>
            </a:r>
            <a:r>
              <a:rPr lang="en-US" sz="2800" i="1" dirty="0">
                <a:latin typeface="Tahoma" panose="020B0604030504040204" pitchFamily="34" charset="0"/>
                <a:ea typeface="Tahoma" panose="020B0604030504040204" pitchFamily="34" charset="0"/>
                <a:cs typeface="Tahoma" panose="020B0604030504040204" pitchFamily="34" charset="0"/>
              </a:rPr>
              <a:t>men</a:t>
            </a:r>
            <a:r>
              <a:rPr lang="en-US" sz="2800" dirty="0">
                <a:latin typeface="Tahoma" panose="020B0604030504040204" pitchFamily="34" charset="0"/>
                <a:ea typeface="Tahoma" panose="020B0604030504040204" pitchFamily="34" charset="0"/>
                <a:cs typeface="Tahoma" panose="020B0604030504040204" pitchFamily="34" charset="0"/>
              </a:rPr>
              <a:t> to encounter the one coming against him with twenty thousand? Or else, while the other is still far away, he sends a delegation and asks for terms of peace. So then, none of you can be My disciple who does not give up all his own possessions.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Therefore, salt is good; but if even salt has become tasteless, with what will it be seasoned? It is useless either for the soil or for the manure pile; it is thrown out. He who has ears to hear, let him hear." </a:t>
            </a:r>
          </a:p>
          <a:p>
            <a:pPr>
              <a:lnSpc>
                <a:spcPct val="93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What is the cost of completing the work God has given you to do?</a:t>
            </a:r>
          </a:p>
          <a:p>
            <a:pPr>
              <a:lnSpc>
                <a:spcPct val="93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What might you have to give up to complete the work God has given you to do now (at this time and place?)</a:t>
            </a:r>
          </a:p>
          <a:p>
            <a:pPr>
              <a:lnSpc>
                <a:spcPct val="93000"/>
              </a:lnSpc>
              <a:spcBef>
                <a:spcPts val="300"/>
              </a:spcBef>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0"/>
              </a:spcBef>
            </a:pPr>
            <a:endParaRPr 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30362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COST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0" y="1325217"/>
            <a:ext cx="11741426" cy="7894982"/>
          </a:xfrm>
        </p:spPr>
        <p:txBody>
          <a:bodyPr>
            <a:noAutofit/>
          </a:bodyPr>
          <a:lstStyle/>
          <a:p>
            <a:pPr>
              <a:lnSpc>
                <a:spcPct val="90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2 Corinthians 11:21-26 </a:t>
            </a:r>
            <a:r>
              <a:rPr lang="en-US" sz="2800" dirty="0">
                <a:latin typeface="Tahoma" panose="020B0604030504040204" pitchFamily="34" charset="0"/>
                <a:ea typeface="Tahoma" panose="020B0604030504040204" pitchFamily="34" charset="0"/>
                <a:cs typeface="Tahoma" panose="020B0604030504040204" pitchFamily="34" charset="0"/>
              </a:rPr>
              <a:t> To </a:t>
            </a:r>
            <a:r>
              <a:rPr lang="en-US" sz="2800" i="1" dirty="0">
                <a:latin typeface="Tahoma" panose="020B0604030504040204" pitchFamily="34" charset="0"/>
                <a:ea typeface="Tahoma" panose="020B0604030504040204" pitchFamily="34" charset="0"/>
                <a:cs typeface="Tahoma" panose="020B0604030504040204" pitchFamily="34" charset="0"/>
              </a:rPr>
              <a:t>my</a:t>
            </a:r>
            <a:r>
              <a:rPr lang="en-US" sz="2800" dirty="0">
                <a:latin typeface="Tahoma" panose="020B0604030504040204" pitchFamily="34" charset="0"/>
                <a:ea typeface="Tahoma" panose="020B0604030504040204" pitchFamily="34" charset="0"/>
                <a:cs typeface="Tahoma" panose="020B0604030504040204" pitchFamily="34" charset="0"/>
              </a:rPr>
              <a:t> shame I </a:t>
            </a:r>
            <a:r>
              <a:rPr lang="en-US" sz="2800" i="1" dirty="0">
                <a:latin typeface="Tahoma" panose="020B0604030504040204" pitchFamily="34" charset="0"/>
                <a:ea typeface="Tahoma" panose="020B0604030504040204" pitchFamily="34" charset="0"/>
                <a:cs typeface="Tahoma" panose="020B0604030504040204" pitchFamily="34" charset="0"/>
              </a:rPr>
              <a:t>must</a:t>
            </a:r>
            <a:r>
              <a:rPr lang="en-US" sz="2800" dirty="0">
                <a:latin typeface="Tahoma" panose="020B0604030504040204" pitchFamily="34" charset="0"/>
                <a:ea typeface="Tahoma" panose="020B0604030504040204" pitchFamily="34" charset="0"/>
                <a:cs typeface="Tahoma" panose="020B0604030504040204" pitchFamily="34" charset="0"/>
              </a:rPr>
              <a:t> say that we have been weak </a:t>
            </a:r>
            <a:r>
              <a:rPr lang="en-US" sz="2800" i="1" dirty="0">
                <a:latin typeface="Tahoma" panose="020B0604030504040204" pitchFamily="34" charset="0"/>
                <a:ea typeface="Tahoma" panose="020B0604030504040204" pitchFamily="34" charset="0"/>
                <a:cs typeface="Tahoma" panose="020B0604030504040204" pitchFamily="34" charset="0"/>
              </a:rPr>
              <a:t>by comparison.</a:t>
            </a:r>
            <a:r>
              <a:rPr lang="en-US" sz="2800" dirty="0">
                <a:latin typeface="Tahoma" panose="020B0604030504040204" pitchFamily="34" charset="0"/>
                <a:ea typeface="Tahoma" panose="020B0604030504040204" pitchFamily="34" charset="0"/>
                <a:cs typeface="Tahoma" panose="020B0604030504040204" pitchFamily="34" charset="0"/>
              </a:rPr>
              <a:t> But in whatever respect anyone </a:t>
            </a:r>
            <a:r>
              <a:rPr lang="en-US" sz="2800" i="1" dirty="0">
                <a:latin typeface="Tahoma" panose="020B0604030504040204" pitchFamily="34" charset="0"/>
                <a:ea typeface="Tahoma" panose="020B0604030504040204" pitchFamily="34" charset="0"/>
                <a:cs typeface="Tahoma" panose="020B0604030504040204" pitchFamily="34" charset="0"/>
              </a:rPr>
              <a:t>else</a:t>
            </a:r>
            <a:r>
              <a:rPr lang="en-US" sz="2800" dirty="0">
                <a:latin typeface="Tahoma" panose="020B0604030504040204" pitchFamily="34" charset="0"/>
                <a:ea typeface="Tahoma" panose="020B0604030504040204" pitchFamily="34" charset="0"/>
                <a:cs typeface="Tahoma" panose="020B0604030504040204" pitchFamily="34" charset="0"/>
              </a:rPr>
              <a:t> is bold—I speak in foolishness—I am just as bold myself. Are they Hebrews? So am I. Are they Israelites? So am I. Are they descendants of Abraham? So am I.  Are they servants of Christ?—I speak as if insane—I more so; in far more labors, in far more imprisonments, beaten times without number, often in danger of death. Five times I received from the Jews thirty-nine </a:t>
            </a:r>
            <a:r>
              <a:rPr lang="en-US" sz="2800" i="1" dirty="0">
                <a:latin typeface="Tahoma" panose="020B0604030504040204" pitchFamily="34" charset="0"/>
                <a:ea typeface="Tahoma" panose="020B0604030504040204" pitchFamily="34" charset="0"/>
                <a:cs typeface="Tahoma" panose="020B0604030504040204" pitchFamily="34" charset="0"/>
              </a:rPr>
              <a:t>lashes.</a:t>
            </a:r>
            <a:r>
              <a:rPr lang="en-US" sz="2800" dirty="0">
                <a:latin typeface="Tahoma" panose="020B0604030504040204" pitchFamily="34" charset="0"/>
                <a:ea typeface="Tahoma" panose="020B0604030504040204" pitchFamily="34" charset="0"/>
                <a:cs typeface="Tahoma" panose="020B0604030504040204" pitchFamily="34" charset="0"/>
              </a:rPr>
              <a:t> Three times I was beaten with rods, once I was stoned, three times I was shipwrecked, a night and a day I have spent in the deep. </a:t>
            </a:r>
            <a:r>
              <a:rPr lang="en-US" sz="2800" i="1" dirty="0">
                <a:latin typeface="Tahoma" panose="020B0604030504040204" pitchFamily="34" charset="0"/>
                <a:ea typeface="Tahoma" panose="020B0604030504040204" pitchFamily="34" charset="0"/>
                <a:cs typeface="Tahoma" panose="020B0604030504040204" pitchFamily="34" charset="0"/>
              </a:rPr>
              <a:t>I have been</a:t>
            </a:r>
            <a:r>
              <a:rPr lang="en-US" sz="2800" dirty="0">
                <a:latin typeface="Tahoma" panose="020B0604030504040204" pitchFamily="34" charset="0"/>
                <a:ea typeface="Tahoma" panose="020B0604030504040204" pitchFamily="34" charset="0"/>
                <a:cs typeface="Tahoma" panose="020B0604030504040204" pitchFamily="34" charset="0"/>
              </a:rPr>
              <a:t> on frequent journeys, in dangers from rivers, dangers from robbers, dangers from </a:t>
            </a:r>
            <a:r>
              <a:rPr lang="en-US" sz="2800" i="1" dirty="0">
                <a:latin typeface="Tahoma" panose="020B0604030504040204" pitchFamily="34" charset="0"/>
                <a:ea typeface="Tahoma" panose="020B0604030504040204" pitchFamily="34" charset="0"/>
                <a:cs typeface="Tahoma" panose="020B0604030504040204" pitchFamily="34" charset="0"/>
              </a:rPr>
              <a:t>my</a:t>
            </a:r>
            <a:r>
              <a:rPr lang="en-US" sz="2800" dirty="0">
                <a:latin typeface="Tahoma" panose="020B0604030504040204" pitchFamily="34" charset="0"/>
                <a:ea typeface="Tahoma" panose="020B0604030504040204" pitchFamily="34" charset="0"/>
                <a:cs typeface="Tahoma" panose="020B0604030504040204" pitchFamily="34" charset="0"/>
              </a:rPr>
              <a:t> countrymen, dangers from the Gentiles, dangers in the city, dangers in the wilderness, dangers on the sea, dangers among false brethren;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84068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TRIALS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lnSpcReduction="10000"/>
          </a:bodyPr>
          <a:lstStyle/>
          <a:p>
            <a:r>
              <a:rPr lang="en-US" sz="2800" b="1" dirty="0">
                <a:latin typeface="Tahoma" panose="020B0604030504040204" pitchFamily="34" charset="0"/>
                <a:ea typeface="Tahoma" panose="020B0604030504040204" pitchFamily="34" charset="0"/>
                <a:cs typeface="Tahoma" panose="020B0604030504040204" pitchFamily="34" charset="0"/>
              </a:rPr>
              <a:t>2 Corinthians 11:26-32 </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i="1" dirty="0">
                <a:latin typeface="Tahoma" panose="020B0604030504040204" pitchFamily="34" charset="0"/>
                <a:ea typeface="Tahoma" panose="020B0604030504040204" pitchFamily="34" charset="0"/>
                <a:cs typeface="Tahoma" panose="020B0604030504040204" pitchFamily="34" charset="0"/>
              </a:rPr>
              <a:t>I have been</a:t>
            </a:r>
            <a:r>
              <a:rPr lang="en-US" sz="2800" dirty="0">
                <a:latin typeface="Tahoma" panose="020B0604030504040204" pitchFamily="34" charset="0"/>
                <a:ea typeface="Tahoma" panose="020B0604030504040204" pitchFamily="34" charset="0"/>
                <a:cs typeface="Tahoma" panose="020B0604030504040204" pitchFamily="34" charset="0"/>
              </a:rPr>
              <a:t> on frequent journeys, in dangers from rivers, dangers from robbers, dangers from </a:t>
            </a:r>
            <a:r>
              <a:rPr lang="en-US" sz="2800" i="1" dirty="0">
                <a:latin typeface="Tahoma" panose="020B0604030504040204" pitchFamily="34" charset="0"/>
                <a:ea typeface="Tahoma" panose="020B0604030504040204" pitchFamily="34" charset="0"/>
                <a:cs typeface="Tahoma" panose="020B0604030504040204" pitchFamily="34" charset="0"/>
              </a:rPr>
              <a:t>my</a:t>
            </a:r>
            <a:r>
              <a:rPr lang="en-US" sz="2800" dirty="0">
                <a:latin typeface="Tahoma" panose="020B0604030504040204" pitchFamily="34" charset="0"/>
                <a:ea typeface="Tahoma" panose="020B0604030504040204" pitchFamily="34" charset="0"/>
                <a:cs typeface="Tahoma" panose="020B0604030504040204" pitchFamily="34" charset="0"/>
              </a:rPr>
              <a:t> countrymen, dangers from the Gentiles, dangers in the city, dangers in the wilderness, dangers on the sea, dangers among false brethren; I</a:t>
            </a:r>
            <a:r>
              <a:rPr lang="en-US" sz="2800" i="1" dirty="0">
                <a:latin typeface="Tahoma" panose="020B0604030504040204" pitchFamily="34" charset="0"/>
                <a:ea typeface="Tahoma" panose="020B0604030504040204" pitchFamily="34" charset="0"/>
                <a:cs typeface="Tahoma" panose="020B0604030504040204" pitchFamily="34" charset="0"/>
              </a:rPr>
              <a:t> have been</a:t>
            </a:r>
            <a:r>
              <a:rPr lang="en-US" sz="2800" dirty="0">
                <a:latin typeface="Tahoma" panose="020B0604030504040204" pitchFamily="34" charset="0"/>
                <a:ea typeface="Tahoma" panose="020B0604030504040204" pitchFamily="34" charset="0"/>
                <a:cs typeface="Tahoma" panose="020B0604030504040204" pitchFamily="34" charset="0"/>
              </a:rPr>
              <a:t> in labor and hardship, through many sleepless nights, in hunger and thirst, often without food, in cold and exposure.</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Apart from </a:t>
            </a:r>
            <a:r>
              <a:rPr lang="en-US" sz="2800" i="1" dirty="0">
                <a:latin typeface="Tahoma" panose="020B0604030504040204" pitchFamily="34" charset="0"/>
                <a:ea typeface="Tahoma" panose="020B0604030504040204" pitchFamily="34" charset="0"/>
                <a:cs typeface="Tahoma" panose="020B0604030504040204" pitchFamily="34" charset="0"/>
              </a:rPr>
              <a:t>such</a:t>
            </a:r>
            <a:r>
              <a:rPr lang="en-US" sz="2800" dirty="0">
                <a:latin typeface="Tahoma" panose="020B0604030504040204" pitchFamily="34" charset="0"/>
                <a:ea typeface="Tahoma" panose="020B0604030504040204" pitchFamily="34" charset="0"/>
                <a:cs typeface="Tahoma" panose="020B0604030504040204" pitchFamily="34" charset="0"/>
              </a:rPr>
              <a:t> external things, there is the daily pressure on me </a:t>
            </a:r>
            <a:r>
              <a:rPr lang="en-US" sz="2800" i="1" dirty="0">
                <a:latin typeface="Tahoma" panose="020B0604030504040204" pitchFamily="34" charset="0"/>
                <a:ea typeface="Tahoma" panose="020B0604030504040204" pitchFamily="34" charset="0"/>
                <a:cs typeface="Tahoma" panose="020B0604030504040204" pitchFamily="34" charset="0"/>
              </a:rPr>
              <a:t>of</a:t>
            </a:r>
            <a:r>
              <a:rPr lang="en-US" sz="2800" dirty="0">
                <a:latin typeface="Tahoma" panose="020B0604030504040204" pitchFamily="34" charset="0"/>
                <a:ea typeface="Tahoma" panose="020B0604030504040204" pitchFamily="34" charset="0"/>
                <a:cs typeface="Tahoma" panose="020B0604030504040204" pitchFamily="34" charset="0"/>
              </a:rPr>
              <a:t> concern for all the churches. Who is weak without my being weak? Who is led into sin without my intense concern? If I have to boast, I will boast of what pertains to my weakness.  The God and Father of the Lord Jesus, He who is blessed forever, knows that I am not lying. In Damascus the ethnarch under </a:t>
            </a:r>
            <a:r>
              <a:rPr lang="en-US" sz="2800" dirty="0" err="1">
                <a:latin typeface="Tahoma" panose="020B0604030504040204" pitchFamily="34" charset="0"/>
                <a:ea typeface="Tahoma" panose="020B0604030504040204" pitchFamily="34" charset="0"/>
                <a:cs typeface="Tahoma" panose="020B0604030504040204" pitchFamily="34" charset="0"/>
              </a:rPr>
              <a:t>Aretas</a:t>
            </a:r>
            <a:r>
              <a:rPr lang="en-US" sz="2800" dirty="0">
                <a:latin typeface="Tahoma" panose="020B0604030504040204" pitchFamily="34" charset="0"/>
                <a:ea typeface="Tahoma" panose="020B0604030504040204" pitchFamily="34" charset="0"/>
                <a:cs typeface="Tahoma" panose="020B0604030504040204" pitchFamily="34" charset="0"/>
              </a:rPr>
              <a:t> the king was guarding the city of the Damascenes in order to </a:t>
            </a:r>
            <a:r>
              <a:rPr lang="en-US" sz="2800">
                <a:latin typeface="Tahoma" panose="020B0604030504040204" pitchFamily="34" charset="0"/>
                <a:ea typeface="Tahoma" panose="020B0604030504040204" pitchFamily="34" charset="0"/>
                <a:cs typeface="Tahoma" panose="020B0604030504040204" pitchFamily="34" charset="0"/>
              </a:rPr>
              <a:t>seize me… </a:t>
            </a:r>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10237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INTRODUCTION</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John 14:16-17  </a:t>
            </a:r>
            <a:r>
              <a:rPr lang="en-US" sz="2800" dirty="0">
                <a:latin typeface="Tahoma" panose="020B0604030504040204" pitchFamily="34" charset="0"/>
                <a:ea typeface="Tahoma" panose="020B0604030504040204" pitchFamily="34" charset="0"/>
                <a:cs typeface="Tahoma" panose="020B0604030504040204" pitchFamily="34" charset="0"/>
              </a:rPr>
              <a:t>I will ask the Father and He will give you another Helper, that He may be with you forever; that is the Spirit of truth whom the world cannot receive, because it does not see Him or know Him, but you know Him because he abides with you and will be in you.</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I Did It My Way</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Blackaby and King  “Experiencing God”</a:t>
            </a:r>
          </a:p>
          <a:p>
            <a:pPr marL="0" indent="0">
              <a:spcBef>
                <a:spcPts val="300"/>
              </a:spcBef>
              <a:buNone/>
            </a:pPr>
            <a:r>
              <a:rPr lang="en-US" sz="2800" dirty="0">
                <a:latin typeface="Tahoma" panose="020B0604030504040204" pitchFamily="34" charset="0"/>
                <a:ea typeface="Tahoma" panose="020B0604030504040204" pitchFamily="34" charset="0"/>
                <a:cs typeface="Tahoma" panose="020B0604030504040204" pitchFamily="34" charset="0"/>
              </a:rPr>
              <a:t>  1.  You cannot stay where you are and go with God at the same time</a:t>
            </a:r>
          </a:p>
          <a:p>
            <a:pPr marL="0" indent="0">
              <a:spcBef>
                <a:spcPts val="300"/>
              </a:spcBef>
              <a:buNone/>
            </a:pPr>
            <a:r>
              <a:rPr lang="en-US" sz="2800" dirty="0">
                <a:latin typeface="Tahoma" panose="020B0604030504040204" pitchFamily="34" charset="0"/>
                <a:ea typeface="Tahoma" panose="020B0604030504040204" pitchFamily="34" charset="0"/>
                <a:cs typeface="Tahoma" panose="020B0604030504040204" pitchFamily="34" charset="0"/>
              </a:rPr>
              <a:t>  2.  Obedience is costly to you and those around you</a:t>
            </a:r>
          </a:p>
          <a:p>
            <a:pPr marL="0" indent="0">
              <a:spcBef>
                <a:spcPts val="300"/>
              </a:spcBef>
              <a:buNone/>
            </a:pPr>
            <a:r>
              <a:rPr lang="en-US" sz="2800" dirty="0">
                <a:latin typeface="Tahoma" panose="020B0604030504040204" pitchFamily="34" charset="0"/>
                <a:ea typeface="Tahoma" panose="020B0604030504040204" pitchFamily="34" charset="0"/>
                <a:cs typeface="Tahoma" panose="020B0604030504040204" pitchFamily="34" charset="0"/>
              </a:rPr>
              <a:t>  3.  Obedience requires total dependence on God to work through you</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It isn’t all about me</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It is all about God</a:t>
            </a:r>
          </a:p>
        </p:txBody>
      </p:sp>
    </p:spTree>
    <p:extLst>
      <p:ext uri="{BB962C8B-B14F-4D97-AF65-F5344CB8AC3E}">
        <p14:creationId xmlns:p14="http://schemas.microsoft.com/office/powerpoint/2010/main" val="232812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THE TRUTH</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John 6:52-58  </a:t>
            </a:r>
            <a:r>
              <a:rPr lang="en-US" sz="2800" dirty="0">
                <a:latin typeface="Tahoma" panose="020B0604030504040204" pitchFamily="34" charset="0"/>
                <a:ea typeface="Tahoma" panose="020B0604030504040204" pitchFamily="34" charset="0"/>
                <a:cs typeface="Tahoma" panose="020B0604030504040204" pitchFamily="34" charset="0"/>
              </a:rPr>
              <a:t>Then the Jews </a:t>
            </a:r>
            <a:r>
              <a:rPr lang="en-US" sz="2800" i="1" dirty="0">
                <a:latin typeface="Tahoma" panose="020B0604030504040204" pitchFamily="34" charset="0"/>
                <a:ea typeface="Tahoma" panose="020B0604030504040204" pitchFamily="34" charset="0"/>
                <a:cs typeface="Tahoma" panose="020B0604030504040204" pitchFamily="34" charset="0"/>
              </a:rPr>
              <a:t>began</a:t>
            </a:r>
            <a:r>
              <a:rPr lang="en-US" sz="2800" dirty="0">
                <a:latin typeface="Tahoma" panose="020B0604030504040204" pitchFamily="34" charset="0"/>
                <a:ea typeface="Tahoma" panose="020B0604030504040204" pitchFamily="34" charset="0"/>
                <a:cs typeface="Tahoma" panose="020B0604030504040204" pitchFamily="34" charset="0"/>
              </a:rPr>
              <a:t> to argue with one another, saying, "How can this man give us </a:t>
            </a:r>
            <a:r>
              <a:rPr lang="en-US" sz="2800" i="1" dirty="0">
                <a:latin typeface="Tahoma" panose="020B0604030504040204" pitchFamily="34" charset="0"/>
                <a:ea typeface="Tahoma" panose="020B0604030504040204" pitchFamily="34" charset="0"/>
                <a:cs typeface="Tahoma" panose="020B0604030504040204" pitchFamily="34" charset="0"/>
              </a:rPr>
              <a:t>His</a:t>
            </a:r>
            <a:r>
              <a:rPr lang="en-US" sz="2800" dirty="0">
                <a:latin typeface="Tahoma" panose="020B0604030504040204" pitchFamily="34" charset="0"/>
                <a:ea typeface="Tahoma" panose="020B0604030504040204" pitchFamily="34" charset="0"/>
                <a:cs typeface="Tahoma" panose="020B0604030504040204" pitchFamily="34" charset="0"/>
              </a:rPr>
              <a:t> flesh to eat?"  So Jesus said to them, "Truly, truly, I say to you, unless you eat the flesh of the Son of Man and drink His blood, you have no life in yourselves. He who eats My flesh and drinks My blood has eternal life, and I will raise him up on the last day. For My flesh is true food, and My blood is true drink. He who eats My flesh and drinks My blood abides in Me, and I in him. As the living Father sent Me, and I live because of the Father, so he who eats Me, he also will live because of Me. This is the bread which came down out of heaven; not as the fathers ate and died; he who eats this bread will live forever." </a:t>
            </a:r>
          </a:p>
        </p:txBody>
      </p:sp>
    </p:spTree>
    <p:extLst>
      <p:ext uri="{BB962C8B-B14F-4D97-AF65-F5344CB8AC3E}">
        <p14:creationId xmlns:p14="http://schemas.microsoft.com/office/powerpoint/2010/main" val="2306166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normAutofit/>
          </a:bodyPr>
          <a:lstStyle/>
          <a:p>
            <a:pPr algn="ctr"/>
            <a:r>
              <a:rPr lang="en-US" dirty="0"/>
              <a:t>FALLING AWAY</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219201"/>
            <a:ext cx="11741426" cy="5400260"/>
          </a:xfrm>
        </p:spPr>
        <p:txBody>
          <a:bodyPr>
            <a:normAutofit lnSpcReduction="10000"/>
          </a:bodyPr>
          <a:lstStyle/>
          <a:p>
            <a:pPr>
              <a:lnSpc>
                <a:spcPct val="105000"/>
              </a:lnSpc>
            </a:pPr>
            <a:r>
              <a:rPr lang="en-US" sz="2800" b="1" dirty="0">
                <a:latin typeface="Tahoma" panose="020B0604030504040204" pitchFamily="34" charset="0"/>
                <a:ea typeface="Tahoma" panose="020B0604030504040204" pitchFamily="34" charset="0"/>
                <a:cs typeface="Tahoma" panose="020B0604030504040204" pitchFamily="34" charset="0"/>
              </a:rPr>
              <a:t>John 6:59-66 </a:t>
            </a:r>
            <a:r>
              <a:rPr lang="en-US" sz="2800" dirty="0">
                <a:latin typeface="Tahoma" panose="020B0604030504040204" pitchFamily="34" charset="0"/>
                <a:ea typeface="Tahoma" panose="020B0604030504040204" pitchFamily="34" charset="0"/>
                <a:cs typeface="Tahoma" panose="020B0604030504040204" pitchFamily="34" charset="0"/>
              </a:rPr>
              <a:t> These things He said in the synagogue as He taught in Capernaum. Therefore many of His disciples, when they heard </a:t>
            </a:r>
            <a:r>
              <a:rPr lang="en-US" sz="2800" i="1" dirty="0">
                <a:latin typeface="Tahoma" panose="020B0604030504040204" pitchFamily="34" charset="0"/>
                <a:ea typeface="Tahoma" panose="020B0604030504040204" pitchFamily="34" charset="0"/>
                <a:cs typeface="Tahoma" panose="020B0604030504040204" pitchFamily="34" charset="0"/>
              </a:rPr>
              <a:t>this</a:t>
            </a:r>
            <a:r>
              <a:rPr lang="en-US" sz="2800" dirty="0">
                <a:latin typeface="Tahoma" panose="020B0604030504040204" pitchFamily="34" charset="0"/>
                <a:ea typeface="Tahoma" panose="020B0604030504040204" pitchFamily="34" charset="0"/>
                <a:cs typeface="Tahoma" panose="020B0604030504040204" pitchFamily="34" charset="0"/>
              </a:rPr>
              <a:t> said, "This is a difficult statement; who can listen to it?" But Jesus, conscious that His disciples grumbled at this, said to them, "Does this cause you to stumble? </a:t>
            </a:r>
            <a:r>
              <a:rPr lang="en-US" sz="2800" i="1" dirty="0">
                <a:latin typeface="Tahoma" panose="020B0604030504040204" pitchFamily="34" charset="0"/>
                <a:ea typeface="Tahoma" panose="020B0604030504040204" pitchFamily="34" charset="0"/>
                <a:cs typeface="Tahoma" panose="020B0604030504040204" pitchFamily="34" charset="0"/>
              </a:rPr>
              <a:t>What</a:t>
            </a:r>
            <a:r>
              <a:rPr lang="en-US" sz="2800" dirty="0">
                <a:latin typeface="Tahoma" panose="020B0604030504040204" pitchFamily="34" charset="0"/>
                <a:ea typeface="Tahoma" panose="020B0604030504040204" pitchFamily="34" charset="0"/>
                <a:cs typeface="Tahoma" panose="020B0604030504040204" pitchFamily="34" charset="0"/>
              </a:rPr>
              <a:t> then if you see the Son of Man ascending to where He was before?  It is the Spirit who gives life; the flesh profits nothing; the words that I have spoken to you are spirit and are life.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But there are some of you who do not believe." For Jesus knew from the beginning who they were who did not believe, and who it was that would betray Him. And He was saying, "For this reason I have said to you, that no one can come to Me unless it has been granted him from the Father." As a result of this many of His disciples withdrew and were not walking with Him anymore.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45259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REJECTION</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Autofit/>
          </a:bodyPr>
          <a:lstStyle/>
          <a:p>
            <a:pPr>
              <a:lnSpc>
                <a:spcPct val="95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Jesus suffered rejection on the cross</a:t>
            </a:r>
          </a:p>
          <a:p>
            <a:pPr>
              <a:lnSpc>
                <a:spcPct val="95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But this was just a final rejection; He was rejected many times before </a:t>
            </a:r>
          </a:p>
          <a:p>
            <a:pPr>
              <a:lnSpc>
                <a:spcPct val="95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We may be rejected</a:t>
            </a:r>
          </a:p>
          <a:p>
            <a:pPr>
              <a:lnSpc>
                <a:spcPct val="95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We may be called crazy by others because of what we teach, believe and stand for; We must be prepared for this to happen</a:t>
            </a:r>
          </a:p>
          <a:p>
            <a:pPr>
              <a:lnSpc>
                <a:spcPct val="95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Mark 8:31-33 </a:t>
            </a:r>
            <a:r>
              <a:rPr lang="en-US" sz="2800" dirty="0">
                <a:latin typeface="Tahoma" panose="020B0604030504040204" pitchFamily="34" charset="0"/>
                <a:ea typeface="Tahoma" panose="020B0604030504040204" pitchFamily="34" charset="0"/>
                <a:cs typeface="Tahoma" panose="020B0604030504040204" pitchFamily="34" charset="0"/>
              </a:rPr>
              <a:t> And He began to teach them that the Son of Man must suffer many things and be rejected by the elders and the chief priests and the scribes, and be killed, and after three days rise again. And He was stating the matter plainly. And Peter took Him aside and began to rebuke Him.  But turning around and seeing His disciples, He rebuked Peter and *said, "Get behind Me, Satan; for you are not setting your mind on God's interests, but man's." </a:t>
            </a:r>
          </a:p>
          <a:p>
            <a:pPr>
              <a:lnSpc>
                <a:spcPct val="95000"/>
              </a:lnSpc>
              <a:spcBef>
                <a:spcPts val="0"/>
              </a:spcBef>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0"/>
              </a:spcBef>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52478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980659"/>
          </a:xfrm>
        </p:spPr>
        <p:txBody>
          <a:bodyPr>
            <a:normAutofit/>
          </a:bodyPr>
          <a:lstStyle/>
          <a:p>
            <a:pPr algn="ctr"/>
            <a:r>
              <a:rPr lang="en-US" dirty="0"/>
              <a:t>ADJUSTMENTS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65043" y="1219198"/>
            <a:ext cx="11701670" cy="5400263"/>
          </a:xfrm>
        </p:spPr>
        <p:txBody>
          <a:bodyPr>
            <a:noAutofit/>
          </a:bodyPr>
          <a:lstStyle/>
          <a:p>
            <a:pPr>
              <a:lnSpc>
                <a:spcPct val="90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Acts 9:1-9 </a:t>
            </a:r>
            <a:r>
              <a:rPr lang="en-US" sz="2800" dirty="0">
                <a:latin typeface="Tahoma" panose="020B0604030504040204" pitchFamily="34" charset="0"/>
                <a:ea typeface="Tahoma" panose="020B0604030504040204" pitchFamily="34" charset="0"/>
                <a:cs typeface="Tahoma" panose="020B0604030504040204" pitchFamily="34" charset="0"/>
              </a:rPr>
              <a:t>Now Saul, still breathing threats and murder against the disciples of the Lord, went to the high priest, and asked for letters from him to the synagogues at Damascus, so that if he found any belonging to the Way, both men and women, he might bring them bound to Jerusalem. As he was traveling, it happened that he was approaching Damascus, and suddenly a light from heaven flashed around him; and he fell to the ground and heard a voice saying to him, "Saul, Saul, why are you persecuting Me?" And he said, "Who are You, Lord?" And He </a:t>
            </a:r>
            <a:r>
              <a:rPr lang="en-US" sz="2800" i="1" dirty="0">
                <a:latin typeface="Tahoma" panose="020B0604030504040204" pitchFamily="34" charset="0"/>
                <a:ea typeface="Tahoma" panose="020B0604030504040204" pitchFamily="34" charset="0"/>
                <a:cs typeface="Tahoma" panose="020B0604030504040204" pitchFamily="34" charset="0"/>
              </a:rPr>
              <a:t>said,</a:t>
            </a:r>
            <a:r>
              <a:rPr lang="en-US" sz="2800" dirty="0">
                <a:latin typeface="Tahoma" panose="020B0604030504040204" pitchFamily="34" charset="0"/>
                <a:ea typeface="Tahoma" panose="020B0604030504040204" pitchFamily="34" charset="0"/>
                <a:cs typeface="Tahoma" panose="020B0604030504040204" pitchFamily="34" charset="0"/>
              </a:rPr>
              <a:t> "I am Jesus whom you are persecuting, but get up and enter the city, and it will be told you what you must do." The men who traveled with him stood speechless, hearing the voice but seeing no one.  Saul got up from the ground, and though his eyes were open, he could see nothing; leading him by the hand, they brought him into Damascus. </a:t>
            </a:r>
          </a:p>
          <a:p>
            <a:pPr marL="0" indent="0">
              <a:lnSpc>
                <a:spcPct val="90000"/>
              </a:lnSpc>
              <a:spcBef>
                <a:spcPts val="300"/>
              </a:spcBef>
              <a:buNone/>
            </a:pPr>
            <a:r>
              <a:rPr lang="en-US" sz="2800" dirty="0">
                <a:latin typeface="Tahoma" panose="020B0604030504040204" pitchFamily="34" charset="0"/>
                <a:ea typeface="Tahoma" panose="020B0604030504040204" pitchFamily="34" charset="0"/>
                <a:cs typeface="Tahoma" panose="020B0604030504040204" pitchFamily="34" charset="0"/>
              </a:rPr>
              <a:t> And he was three days without sight, and neither ate nor drank. </a:t>
            </a:r>
          </a:p>
          <a:p>
            <a:pPr>
              <a:lnSpc>
                <a:spcPct val="90000"/>
              </a:lnSpc>
              <a:spcBef>
                <a:spcPts val="300"/>
              </a:spcBef>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87000"/>
              </a:lnSpc>
              <a:spcBef>
                <a:spcPts val="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0803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COST TO OTHERS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52939"/>
            <a:ext cx="11741426" cy="5466521"/>
          </a:xfrm>
        </p:spPr>
        <p:txBody>
          <a:bodyPr>
            <a:normAutofit fontScale="92500" lnSpcReduction="10000"/>
          </a:bodyPr>
          <a:lstStyle/>
          <a:p>
            <a:pPr>
              <a:spcBef>
                <a:spcPts val="300"/>
              </a:spcBef>
            </a:pPr>
            <a:r>
              <a:rPr lang="en-US" sz="3000" b="1" dirty="0">
                <a:latin typeface="Tahoma" panose="020B0604030504040204" pitchFamily="34" charset="0"/>
                <a:ea typeface="Tahoma" panose="020B0604030504040204" pitchFamily="34" charset="0"/>
                <a:cs typeface="Tahoma" panose="020B0604030504040204" pitchFamily="34" charset="0"/>
              </a:rPr>
              <a:t>Acts 17:4-9 </a:t>
            </a:r>
            <a:r>
              <a:rPr lang="en-US" sz="3000" dirty="0">
                <a:latin typeface="Tahoma" panose="020B0604030504040204" pitchFamily="34" charset="0"/>
                <a:ea typeface="Tahoma" panose="020B0604030504040204" pitchFamily="34" charset="0"/>
                <a:cs typeface="Tahoma" panose="020B0604030504040204" pitchFamily="34" charset="0"/>
              </a:rPr>
              <a:t> And some of them were persuaded and joined Paul and Silas, along with a large number of the God-fearing Greeks and a number of the leading women. But the Jews, becoming jealous and taking along some wicked men from the market place, formed a mob and set the city in an uproar; and attacking the house of Jason, they were seeking to bring them out to the people. When they did not find them, they </a:t>
            </a:r>
            <a:r>
              <a:rPr lang="en-US" sz="3000" i="1" dirty="0">
                <a:latin typeface="Tahoma" panose="020B0604030504040204" pitchFamily="34" charset="0"/>
                <a:ea typeface="Tahoma" panose="020B0604030504040204" pitchFamily="34" charset="0"/>
                <a:cs typeface="Tahoma" panose="020B0604030504040204" pitchFamily="34" charset="0"/>
              </a:rPr>
              <a:t>began</a:t>
            </a:r>
            <a:r>
              <a:rPr lang="en-US" sz="3000" dirty="0">
                <a:latin typeface="Tahoma" panose="020B0604030504040204" pitchFamily="34" charset="0"/>
                <a:ea typeface="Tahoma" panose="020B0604030504040204" pitchFamily="34" charset="0"/>
                <a:cs typeface="Tahoma" panose="020B0604030504040204" pitchFamily="34" charset="0"/>
              </a:rPr>
              <a:t> dragging Jason and some brethren before the city authorities, shouting, "These men who have upset the world have come here also;  and Jason has welcomed them, and they all act contrary to the decrees of Caesar, saying that there is another king, Jesus." They stirred up the crowd and the city authorities who heard these things. And when they had received a pledge from Jason and the others, they released them</a:t>
            </a:r>
            <a:r>
              <a:rPr lang="en-US" sz="3200" dirty="0"/>
              <a:t>. </a:t>
            </a:r>
            <a:endParaRPr lang="en-US" sz="3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67323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COST TO OTHERS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52939"/>
            <a:ext cx="11741426" cy="5466521"/>
          </a:xfrm>
        </p:spPr>
        <p:txBody>
          <a:bodyPr>
            <a:normAutofit/>
          </a:bodyPr>
          <a:lstStyle/>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John 19:25-30 </a:t>
            </a:r>
            <a:r>
              <a:rPr lang="en-US" sz="2800" dirty="0">
                <a:latin typeface="Tahoma" panose="020B0604030504040204" pitchFamily="34" charset="0"/>
                <a:ea typeface="Tahoma" panose="020B0604030504040204" pitchFamily="34" charset="0"/>
                <a:cs typeface="Tahoma" panose="020B0604030504040204" pitchFamily="34" charset="0"/>
              </a:rPr>
              <a:t> Therefore the soldiers did these things. But standing by the cross of Jesus were His mother, and His mother's sister, Mary the </a:t>
            </a:r>
            <a:r>
              <a:rPr lang="en-US" sz="2800" i="1" dirty="0">
                <a:latin typeface="Tahoma" panose="020B0604030504040204" pitchFamily="34" charset="0"/>
                <a:ea typeface="Tahoma" panose="020B0604030504040204" pitchFamily="34" charset="0"/>
                <a:cs typeface="Tahoma" panose="020B0604030504040204" pitchFamily="34" charset="0"/>
              </a:rPr>
              <a:t>wife</a:t>
            </a:r>
            <a:r>
              <a:rPr lang="en-US" sz="2800" dirty="0">
                <a:latin typeface="Tahoma" panose="020B0604030504040204" pitchFamily="34" charset="0"/>
                <a:ea typeface="Tahoma" panose="020B0604030504040204" pitchFamily="34" charset="0"/>
                <a:cs typeface="Tahoma" panose="020B0604030504040204" pitchFamily="34" charset="0"/>
              </a:rPr>
              <a:t> of </a:t>
            </a:r>
            <a:r>
              <a:rPr lang="en-US" sz="2800" dirty="0" err="1">
                <a:latin typeface="Tahoma" panose="020B0604030504040204" pitchFamily="34" charset="0"/>
                <a:ea typeface="Tahoma" panose="020B0604030504040204" pitchFamily="34" charset="0"/>
                <a:cs typeface="Tahoma" panose="020B0604030504040204" pitchFamily="34" charset="0"/>
              </a:rPr>
              <a:t>Clopas</a:t>
            </a:r>
            <a:r>
              <a:rPr lang="en-US" sz="2800" dirty="0">
                <a:latin typeface="Tahoma" panose="020B0604030504040204" pitchFamily="34" charset="0"/>
                <a:ea typeface="Tahoma" panose="020B0604030504040204" pitchFamily="34" charset="0"/>
                <a:cs typeface="Tahoma" panose="020B0604030504040204" pitchFamily="34" charset="0"/>
              </a:rPr>
              <a:t>, and Mary Magdalene.  When Jesus then saw His mother, and the disciple whom He loved standing nearby, He *said to His mother, "Woman, behold, your son!"  Then He *said to the disciple, "Behold, your mother!" From that hour the disciple took her into his own </a:t>
            </a:r>
            <a:r>
              <a:rPr lang="en-US" sz="2800" i="1" dirty="0">
                <a:latin typeface="Tahoma" panose="020B0604030504040204" pitchFamily="34" charset="0"/>
                <a:ea typeface="Tahoma" panose="020B0604030504040204" pitchFamily="34" charset="0"/>
                <a:cs typeface="Tahoma" panose="020B0604030504040204" pitchFamily="34" charset="0"/>
              </a:rPr>
              <a:t>household.</a:t>
            </a:r>
            <a:r>
              <a:rPr lang="en-US" sz="2800" dirty="0">
                <a:latin typeface="Tahoma" panose="020B0604030504040204" pitchFamily="34" charset="0"/>
                <a:ea typeface="Tahoma" panose="020B0604030504040204" pitchFamily="34" charset="0"/>
                <a:cs typeface="Tahoma" panose="020B0604030504040204" pitchFamily="34" charset="0"/>
              </a:rPr>
              <a:t> After this, Jesus, knowing that all things had already been accomplished, to fulfill the Scripture, *said, "I am thirsty."  A jar full of sour wine was standing there; so they put a sponge full of the sour wine upon </a:t>
            </a:r>
            <a:r>
              <a:rPr lang="en-US" sz="2800" i="1" dirty="0">
                <a:latin typeface="Tahoma" panose="020B0604030504040204" pitchFamily="34" charset="0"/>
                <a:ea typeface="Tahoma" panose="020B0604030504040204" pitchFamily="34" charset="0"/>
                <a:cs typeface="Tahoma" panose="020B0604030504040204" pitchFamily="34" charset="0"/>
              </a:rPr>
              <a:t>a branch of</a:t>
            </a:r>
            <a:r>
              <a:rPr lang="en-US" sz="2800" dirty="0">
                <a:latin typeface="Tahoma" panose="020B0604030504040204" pitchFamily="34" charset="0"/>
                <a:ea typeface="Tahoma" panose="020B0604030504040204" pitchFamily="34" charset="0"/>
                <a:cs typeface="Tahoma" panose="020B0604030504040204" pitchFamily="34" charset="0"/>
              </a:rPr>
              <a:t> hyssop and brought it up to His mouth. Therefore when Jesus had received the sour wine, He said, "It is finished!" And He bowed His head and gave up His spirit. </a:t>
            </a:r>
          </a:p>
          <a:p>
            <a:pPr>
              <a:spcBef>
                <a:spcPts val="30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02047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OBEDIENCE</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05409" y="1325216"/>
            <a:ext cx="11741426" cy="5294243"/>
          </a:xfrm>
        </p:spPr>
        <p:txBody>
          <a:bodyPr>
            <a:noAutofit/>
          </a:bodyPr>
          <a:lstStyle/>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Luke 14:25-30 </a:t>
            </a:r>
            <a:r>
              <a:rPr lang="en-US" sz="2800" dirty="0">
                <a:latin typeface="Tahoma" panose="020B0604030504040204" pitchFamily="34" charset="0"/>
                <a:ea typeface="Tahoma" panose="020B0604030504040204" pitchFamily="34" charset="0"/>
                <a:cs typeface="Tahoma" panose="020B0604030504040204" pitchFamily="34" charset="0"/>
              </a:rPr>
              <a:t> Now large crowds were going along with Him; and He turned and said to them, If anyone comes to Me, and does not hate his own father and mother and wife and children and brothers and sisters, yes, and even his own life, he cannot be My disciple. Whoever does not carry his own cross and come after Me cannot be My disciple. For which one of you, when he wants to build a tower, does not first sit down and calculate the cost to see if he has enough to complete it? Otherwise, when he has laid a foundation and is not able to finish, all who observe it begin to ridicule him, saying, 'This man began to build and was not able to finish.'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422946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409</TotalTime>
  <Words>1916</Words>
  <Application>Microsoft Office PowerPoint</Application>
  <PresentationFormat>Widescreen</PresentationFormat>
  <Paragraphs>41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Century Gothic</vt:lpstr>
      <vt:lpstr>Garamond</vt:lpstr>
      <vt:lpstr>Tahoma</vt:lpstr>
      <vt:lpstr>Savon</vt:lpstr>
      <vt:lpstr>ANOTHER HELPER</vt:lpstr>
      <vt:lpstr>INTRODUCTION</vt:lpstr>
      <vt:lpstr>THE TRUTH</vt:lpstr>
      <vt:lpstr>FALLING AWAY</vt:lpstr>
      <vt:lpstr>REJECTION</vt:lpstr>
      <vt:lpstr>ADJUSTMENTS</vt:lpstr>
      <vt:lpstr>COST TO OTHERS</vt:lpstr>
      <vt:lpstr>COST TO OTHERS</vt:lpstr>
      <vt:lpstr>OBEDIENCE</vt:lpstr>
      <vt:lpstr>THINKING IT THROUGH</vt:lpstr>
      <vt:lpstr>THE COST</vt:lpstr>
      <vt:lpstr>THE TRIALS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HELPER</dc:title>
  <dc:creator>JoLynn Gower</dc:creator>
  <cp:lastModifiedBy>Gower</cp:lastModifiedBy>
  <cp:revision>5</cp:revision>
  <cp:lastPrinted>2022-04-20T17:09:32Z</cp:lastPrinted>
  <dcterms:created xsi:type="dcterms:W3CDTF">2022-03-04T23:19:24Z</dcterms:created>
  <dcterms:modified xsi:type="dcterms:W3CDTF">2022-04-27T23:22:12Z</dcterms:modified>
</cp:coreProperties>
</file>