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57" r:id="rId4"/>
    <p:sldId id="258" r:id="rId5"/>
    <p:sldId id="259" r:id="rId6"/>
    <p:sldId id="260" r:id="rId7"/>
    <p:sldId id="261" r:id="rId8"/>
    <p:sldId id="263" r:id="rId9"/>
    <p:sldId id="264" r:id="rId10"/>
    <p:sldId id="265" r:id="rId11"/>
    <p:sldId id="266" r:id="rId12"/>
    <p:sldId id="268" r:id="rId13"/>
  </p:sldIdLst>
  <p:sldSz cx="12192000" cy="6858000"/>
  <p:notesSz cx="9388475" cy="7102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1" d="100"/>
          <a:sy n="91" d="100"/>
        </p:scale>
        <p:origin x="211"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14EA3288-4D0A-4691-9AFB-5450AC365190}" type="datetimeFigureOut">
              <a:rPr lang="en-US" smtClean="0"/>
              <a:t>4/22/2022</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30D858BF-629F-488E-8D61-1698F869934F}" type="slidenum">
              <a:rPr lang="en-US" smtClean="0"/>
              <a:t>‹#›</a:t>
            </a:fld>
            <a:endParaRPr lang="en-US"/>
          </a:p>
        </p:txBody>
      </p:sp>
    </p:spTree>
    <p:extLst>
      <p:ext uri="{BB962C8B-B14F-4D97-AF65-F5344CB8AC3E}">
        <p14:creationId xmlns:p14="http://schemas.microsoft.com/office/powerpoint/2010/main" val="271702590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EA3288-4D0A-4691-9AFB-5450AC365190}" type="datetimeFigureOut">
              <a:rPr lang="en-US" smtClean="0"/>
              <a:t>4/22/2022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4169365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EA3288-4D0A-4691-9AFB-5450AC365190}" type="datetimeFigureOut">
              <a:rPr lang="en-US" smtClean="0"/>
              <a:t>4/22/2022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3283973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4EA3288-4D0A-4691-9AFB-5450AC365190}" type="datetimeFigureOut">
              <a:rPr lang="en-US" smtClean="0"/>
              <a:t>4/22/2022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490794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14EA3288-4D0A-4691-9AFB-5450AC365190}" type="datetimeFigureOut">
              <a:rPr lang="en-US" smtClean="0"/>
              <a:t>4/22/2022</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228442732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4EA3288-4D0A-4691-9AFB-5450AC365190}" type="datetimeFigureOut">
              <a:rPr lang="en-US" smtClean="0"/>
              <a:t>4/22/2022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2492851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4EA3288-4D0A-4691-9AFB-5450AC365190}" type="datetimeFigureOut">
              <a:rPr lang="en-US" smtClean="0"/>
              <a:t>4/22/2022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2671051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4EA3288-4D0A-4691-9AFB-5450AC365190}" type="datetimeFigureOut">
              <a:rPr lang="en-US" smtClean="0"/>
              <a:t>4/22/2022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616350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EA3288-4D0A-4691-9AFB-5450AC365190}" type="datetimeFigureOut">
              <a:rPr lang="en-US" smtClean="0"/>
              <a:t>4/22/2022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868566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14EA3288-4D0A-4691-9AFB-5450AC365190}" type="datetimeFigureOut">
              <a:rPr lang="en-US" smtClean="0"/>
              <a:t>4/22/2022</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30D858BF-629F-488E-8D61-1698F869934F}"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11668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14EA3288-4D0A-4691-9AFB-5450AC365190}" type="datetimeFigureOut">
              <a:rPr lang="en-US" smtClean="0"/>
              <a:t>4/22/2022</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30D858BF-629F-488E-8D61-1698F869934F}"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39880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14EA3288-4D0A-4691-9AFB-5450AC365190}" type="datetimeFigureOut">
              <a:rPr lang="en-US" smtClean="0"/>
              <a:t>4/22/2022</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0D858BF-629F-488E-8D61-1698F869934F}" type="slidenum">
              <a:rPr lang="en-US" smtClean="0"/>
              <a:t>‹#›</a:t>
            </a:fld>
            <a:endParaRPr lang="en-US"/>
          </a:p>
        </p:txBody>
      </p:sp>
    </p:spTree>
    <p:extLst>
      <p:ext uri="{BB962C8B-B14F-4D97-AF65-F5344CB8AC3E}">
        <p14:creationId xmlns:p14="http://schemas.microsoft.com/office/powerpoint/2010/main" val="12101347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B6D54-7681-429E-B9C2-722FD0693966}"/>
              </a:ext>
            </a:extLst>
          </p:cNvPr>
          <p:cNvSpPr>
            <a:spLocks noGrp="1"/>
          </p:cNvSpPr>
          <p:nvPr>
            <p:ph type="ctrTitle"/>
          </p:nvPr>
        </p:nvSpPr>
        <p:spPr>
          <a:xfrm>
            <a:off x="1561708" y="2091263"/>
            <a:ext cx="9068586" cy="1685607"/>
          </a:xfrm>
        </p:spPr>
        <p:txBody>
          <a:bodyPr/>
          <a:lstStyle/>
          <a:p>
            <a:r>
              <a:rPr lang="en-US" dirty="0"/>
              <a:t>ANOTHER HELPER</a:t>
            </a:r>
          </a:p>
        </p:txBody>
      </p:sp>
      <p:sp>
        <p:nvSpPr>
          <p:cNvPr id="3" name="Subtitle 2">
            <a:extLst>
              <a:ext uri="{FF2B5EF4-FFF2-40B4-BE49-F238E27FC236}">
                <a16:creationId xmlns:a16="http://schemas.microsoft.com/office/drawing/2014/main" id="{72877ECF-26CC-45BC-B299-24AD49C479A4}"/>
              </a:ext>
            </a:extLst>
          </p:cNvPr>
          <p:cNvSpPr>
            <a:spLocks noGrp="1"/>
          </p:cNvSpPr>
          <p:nvPr>
            <p:ph type="subTitle" idx="1"/>
          </p:nvPr>
        </p:nvSpPr>
        <p:spPr>
          <a:xfrm>
            <a:off x="1562100" y="4134678"/>
            <a:ext cx="9070848" cy="1004585"/>
          </a:xfrm>
        </p:spPr>
        <p:txBody>
          <a:bodyPr>
            <a:noAutofit/>
          </a:bodyPr>
          <a:lstStyle/>
          <a:p>
            <a:r>
              <a:rPr lang="en-US" sz="2000" dirty="0">
                <a:latin typeface="Tahoma" panose="020B0604030504040204" pitchFamily="34" charset="0"/>
                <a:ea typeface="Tahoma" panose="020B0604030504040204" pitchFamily="34" charset="0"/>
                <a:cs typeface="Tahoma" panose="020B0604030504040204" pitchFamily="34" charset="0"/>
              </a:rPr>
              <a:t>JoLynn Gower</a:t>
            </a:r>
          </a:p>
          <a:p>
            <a:r>
              <a:rPr lang="en-US" sz="2000" dirty="0">
                <a:latin typeface="Tahoma" panose="020B0604030504040204" pitchFamily="34" charset="0"/>
                <a:ea typeface="Tahoma" panose="020B0604030504040204" pitchFamily="34" charset="0"/>
                <a:cs typeface="Tahoma" panose="020B0604030504040204" pitchFamily="34" charset="0"/>
              </a:rPr>
              <a:t>493-6151</a:t>
            </a:r>
          </a:p>
          <a:p>
            <a:r>
              <a:rPr lang="en-US" sz="2000" dirty="0">
                <a:latin typeface="Tahoma" panose="020B0604030504040204" pitchFamily="34" charset="0"/>
                <a:ea typeface="Tahoma" panose="020B0604030504040204" pitchFamily="34" charset="0"/>
                <a:cs typeface="Tahoma" panose="020B0604030504040204" pitchFamily="34" charset="0"/>
              </a:rPr>
              <a:t>jgower@guardingthetruth.org</a:t>
            </a:r>
          </a:p>
        </p:txBody>
      </p:sp>
    </p:spTree>
    <p:extLst>
      <p:ext uri="{BB962C8B-B14F-4D97-AF65-F5344CB8AC3E}">
        <p14:creationId xmlns:p14="http://schemas.microsoft.com/office/powerpoint/2010/main" val="2297567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THINKING IT THROUGH</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179443"/>
            <a:ext cx="11741426" cy="5440017"/>
          </a:xfrm>
        </p:spPr>
        <p:txBody>
          <a:bodyPr>
            <a:noAutofit/>
          </a:bodyPr>
          <a:lstStyle/>
          <a:p>
            <a:pPr>
              <a:lnSpc>
                <a:spcPct val="90000"/>
              </a:lnSpc>
              <a:spcBef>
                <a:spcPts val="0"/>
              </a:spcBef>
            </a:pPr>
            <a:r>
              <a:rPr lang="en-US" sz="2700" dirty="0">
                <a:latin typeface="Tahoma" panose="020B0604030504040204" pitchFamily="34" charset="0"/>
                <a:ea typeface="Tahoma" panose="020B0604030504040204" pitchFamily="34" charset="0"/>
                <a:cs typeface="Tahoma" panose="020B0604030504040204" pitchFamily="34" charset="0"/>
              </a:rPr>
              <a:t>Gifts seem to be centered more on function than on office</a:t>
            </a:r>
          </a:p>
          <a:p>
            <a:pPr>
              <a:lnSpc>
                <a:spcPct val="90000"/>
              </a:lnSpc>
              <a:spcBef>
                <a:spcPts val="0"/>
              </a:spcBef>
            </a:pPr>
            <a:r>
              <a:rPr lang="en-US" sz="2700" b="1" dirty="0">
                <a:latin typeface="Tahoma" panose="020B0604030504040204" pitchFamily="34" charset="0"/>
                <a:ea typeface="Tahoma" panose="020B0604030504040204" pitchFamily="34" charset="0"/>
                <a:cs typeface="Tahoma" panose="020B0604030504040204" pitchFamily="34" charset="0"/>
              </a:rPr>
              <a:t>Hebrews 9:1-7 </a:t>
            </a:r>
            <a:r>
              <a:rPr lang="en-US" sz="2700" dirty="0">
                <a:latin typeface="Tahoma" panose="020B0604030504040204" pitchFamily="34" charset="0"/>
                <a:ea typeface="Tahoma" panose="020B0604030504040204" pitchFamily="34" charset="0"/>
                <a:cs typeface="Tahoma" panose="020B0604030504040204" pitchFamily="34" charset="0"/>
              </a:rPr>
              <a:t>Now even the first </a:t>
            </a:r>
            <a:r>
              <a:rPr lang="en-US" sz="2700" i="1" dirty="0">
                <a:latin typeface="Tahoma" panose="020B0604030504040204" pitchFamily="34" charset="0"/>
                <a:ea typeface="Tahoma" panose="020B0604030504040204" pitchFamily="34" charset="0"/>
                <a:cs typeface="Tahoma" panose="020B0604030504040204" pitchFamily="34" charset="0"/>
              </a:rPr>
              <a:t>covenant</a:t>
            </a:r>
            <a:r>
              <a:rPr lang="en-US" sz="2700" dirty="0">
                <a:latin typeface="Tahoma" panose="020B0604030504040204" pitchFamily="34" charset="0"/>
                <a:ea typeface="Tahoma" panose="020B0604030504040204" pitchFamily="34" charset="0"/>
                <a:cs typeface="Tahoma" panose="020B0604030504040204" pitchFamily="34" charset="0"/>
              </a:rPr>
              <a:t> had regulations of divine worship and the earthly sanctuary. For there was a tabernacle prepared, the outer one, in which </a:t>
            </a:r>
            <a:r>
              <a:rPr lang="en-US" sz="2700" i="1" dirty="0">
                <a:latin typeface="Tahoma" panose="020B0604030504040204" pitchFamily="34" charset="0"/>
                <a:ea typeface="Tahoma" panose="020B0604030504040204" pitchFamily="34" charset="0"/>
                <a:cs typeface="Tahoma" panose="020B0604030504040204" pitchFamily="34" charset="0"/>
              </a:rPr>
              <a:t>were</a:t>
            </a:r>
            <a:r>
              <a:rPr lang="en-US" sz="2700" dirty="0">
                <a:latin typeface="Tahoma" panose="020B0604030504040204" pitchFamily="34" charset="0"/>
                <a:ea typeface="Tahoma" panose="020B0604030504040204" pitchFamily="34" charset="0"/>
                <a:cs typeface="Tahoma" panose="020B0604030504040204" pitchFamily="34" charset="0"/>
              </a:rPr>
              <a:t> the lampstand and the table and the sacred bread; this is called the holy place. Behind the second veil there was a tabernacle </a:t>
            </a:r>
            <a:r>
              <a:rPr lang="en-US" sz="2700" spc="-150" dirty="0">
                <a:latin typeface="Tahoma" panose="020B0604030504040204" pitchFamily="34" charset="0"/>
                <a:ea typeface="Tahoma" panose="020B0604030504040204" pitchFamily="34" charset="0"/>
                <a:cs typeface="Tahoma" panose="020B0604030504040204" pitchFamily="34" charset="0"/>
              </a:rPr>
              <a:t>which is called the Holy of Holies</a:t>
            </a:r>
            <a:r>
              <a:rPr lang="en-US" sz="2700" dirty="0">
                <a:latin typeface="Tahoma" panose="020B0604030504040204" pitchFamily="34" charset="0"/>
                <a:ea typeface="Tahoma" panose="020B0604030504040204" pitchFamily="34" charset="0"/>
                <a:cs typeface="Tahoma" panose="020B0604030504040204" pitchFamily="34" charset="0"/>
              </a:rPr>
              <a:t>, having a golden altar of incense and the ark of the covenant covered on all sides with gold, in which was a golden jar holding the manna, and Aaron's rod which budded, and the tables of the covenant; </a:t>
            </a:r>
            <a:r>
              <a:rPr lang="en-US" sz="2700" spc="-150" dirty="0">
                <a:latin typeface="Tahoma" panose="020B0604030504040204" pitchFamily="34" charset="0"/>
                <a:ea typeface="Tahoma" panose="020B0604030504040204" pitchFamily="34" charset="0"/>
                <a:cs typeface="Tahoma" panose="020B0604030504040204" pitchFamily="34" charset="0"/>
              </a:rPr>
              <a:t>above it </a:t>
            </a:r>
            <a:r>
              <a:rPr lang="en-US" sz="2700" i="1" spc="-150" dirty="0">
                <a:latin typeface="Tahoma" panose="020B0604030504040204" pitchFamily="34" charset="0"/>
                <a:ea typeface="Tahoma" panose="020B0604030504040204" pitchFamily="34" charset="0"/>
                <a:cs typeface="Tahoma" panose="020B0604030504040204" pitchFamily="34" charset="0"/>
              </a:rPr>
              <a:t>were</a:t>
            </a:r>
            <a:r>
              <a:rPr lang="en-US" sz="2700" spc="-150" dirty="0">
                <a:latin typeface="Tahoma" panose="020B0604030504040204" pitchFamily="34" charset="0"/>
                <a:ea typeface="Tahoma" panose="020B0604030504040204" pitchFamily="34" charset="0"/>
                <a:cs typeface="Tahoma" panose="020B0604030504040204" pitchFamily="34" charset="0"/>
              </a:rPr>
              <a:t> t</a:t>
            </a:r>
            <a:r>
              <a:rPr lang="en-US" sz="2700" dirty="0">
                <a:latin typeface="Tahoma" panose="020B0604030504040204" pitchFamily="34" charset="0"/>
                <a:ea typeface="Tahoma" panose="020B0604030504040204" pitchFamily="34" charset="0"/>
                <a:cs typeface="Tahoma" panose="020B0604030504040204" pitchFamily="34" charset="0"/>
              </a:rPr>
              <a:t>he cherubim of glory overshadowing the mercy seat; but of these things we cannot now speak in detail. Now when </a:t>
            </a:r>
            <a:r>
              <a:rPr lang="en-US" sz="2700" spc="-150" dirty="0">
                <a:latin typeface="Tahoma" panose="020B0604030504040204" pitchFamily="34" charset="0"/>
                <a:ea typeface="Tahoma" panose="020B0604030504040204" pitchFamily="34" charset="0"/>
                <a:cs typeface="Tahoma" panose="020B0604030504040204" pitchFamily="34" charset="0"/>
              </a:rPr>
              <a:t>these things have been </a:t>
            </a:r>
            <a:r>
              <a:rPr lang="en-US" sz="2700" dirty="0">
                <a:latin typeface="Tahoma" panose="020B0604030504040204" pitchFamily="34" charset="0"/>
                <a:ea typeface="Tahoma" panose="020B0604030504040204" pitchFamily="34" charset="0"/>
                <a:cs typeface="Tahoma" panose="020B0604030504040204" pitchFamily="34" charset="0"/>
              </a:rPr>
              <a:t>so prepared, the priests are continually entering the outer tabernacle performing the divine worship, but into the second, only the high priest </a:t>
            </a:r>
            <a:r>
              <a:rPr lang="en-US" sz="2700" i="1" dirty="0">
                <a:latin typeface="Tahoma" panose="020B0604030504040204" pitchFamily="34" charset="0"/>
                <a:ea typeface="Tahoma" panose="020B0604030504040204" pitchFamily="34" charset="0"/>
                <a:cs typeface="Tahoma" panose="020B0604030504040204" pitchFamily="34" charset="0"/>
              </a:rPr>
              <a:t>enters</a:t>
            </a:r>
            <a:r>
              <a:rPr lang="en-US" sz="2700" dirty="0">
                <a:latin typeface="Tahoma" panose="020B0604030504040204" pitchFamily="34" charset="0"/>
                <a:ea typeface="Tahoma" panose="020B0604030504040204" pitchFamily="34" charset="0"/>
                <a:cs typeface="Tahoma" panose="020B0604030504040204" pitchFamily="34" charset="0"/>
              </a:rPr>
              <a:t> once a year, not without </a:t>
            </a:r>
            <a:r>
              <a:rPr lang="en-US" sz="2700" i="1" dirty="0">
                <a:latin typeface="Tahoma" panose="020B0604030504040204" pitchFamily="34" charset="0"/>
                <a:ea typeface="Tahoma" panose="020B0604030504040204" pitchFamily="34" charset="0"/>
                <a:cs typeface="Tahoma" panose="020B0604030504040204" pitchFamily="34" charset="0"/>
              </a:rPr>
              <a:t>taking</a:t>
            </a:r>
            <a:r>
              <a:rPr lang="en-US" sz="2700" dirty="0">
                <a:latin typeface="Tahoma" panose="020B0604030504040204" pitchFamily="34" charset="0"/>
                <a:ea typeface="Tahoma" panose="020B0604030504040204" pitchFamily="34" charset="0"/>
                <a:cs typeface="Tahoma" panose="020B0604030504040204" pitchFamily="34" charset="0"/>
              </a:rPr>
              <a:t> blood, which he offers for himself and for the sins of the people committed in ignorance. </a:t>
            </a:r>
          </a:p>
          <a:p>
            <a:pPr>
              <a:lnSpc>
                <a:spcPct val="90000"/>
              </a:lnSpc>
              <a:spcBef>
                <a:spcPts val="0"/>
              </a:spcBef>
            </a:pPr>
            <a:endParaRPr lang="en-US" sz="26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30362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THE PASSOVER</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Autofit/>
          </a:bodyPr>
          <a:lstStyle/>
          <a:p>
            <a:pPr>
              <a:lnSpc>
                <a:spcPct val="90000"/>
              </a:lnSpc>
              <a:spcBef>
                <a:spcPts val="300"/>
              </a:spcBef>
            </a:pPr>
            <a:r>
              <a:rPr lang="en-US" sz="2700" b="1" dirty="0">
                <a:latin typeface="Tahoma" panose="020B0604030504040204" pitchFamily="34" charset="0"/>
                <a:ea typeface="Tahoma" panose="020B0604030504040204" pitchFamily="34" charset="0"/>
                <a:cs typeface="Tahoma" panose="020B0604030504040204" pitchFamily="34" charset="0"/>
              </a:rPr>
              <a:t>Hebrews 9:11-16 </a:t>
            </a:r>
            <a:r>
              <a:rPr lang="en-US" sz="2700" dirty="0">
                <a:latin typeface="Tahoma" panose="020B0604030504040204" pitchFamily="34" charset="0"/>
                <a:ea typeface="Tahoma" panose="020B0604030504040204" pitchFamily="34" charset="0"/>
                <a:cs typeface="Tahoma" panose="020B0604030504040204" pitchFamily="34" charset="0"/>
              </a:rPr>
              <a:t> But when Christ appeared </a:t>
            </a:r>
            <a:r>
              <a:rPr lang="en-US" sz="2700" i="1" dirty="0">
                <a:latin typeface="Tahoma" panose="020B0604030504040204" pitchFamily="34" charset="0"/>
                <a:ea typeface="Tahoma" panose="020B0604030504040204" pitchFamily="34" charset="0"/>
                <a:cs typeface="Tahoma" panose="020B0604030504040204" pitchFamily="34" charset="0"/>
              </a:rPr>
              <a:t>as</a:t>
            </a:r>
            <a:r>
              <a:rPr lang="en-US" sz="2700" dirty="0">
                <a:latin typeface="Tahoma" panose="020B0604030504040204" pitchFamily="34" charset="0"/>
                <a:ea typeface="Tahoma" panose="020B0604030504040204" pitchFamily="34" charset="0"/>
                <a:cs typeface="Tahoma" panose="020B0604030504040204" pitchFamily="34" charset="0"/>
              </a:rPr>
              <a:t> a high priest of the good things to come, </a:t>
            </a:r>
            <a:r>
              <a:rPr lang="en-US" sz="2700" i="1" dirty="0">
                <a:latin typeface="Tahoma" panose="020B0604030504040204" pitchFamily="34" charset="0"/>
                <a:ea typeface="Tahoma" panose="020B0604030504040204" pitchFamily="34" charset="0"/>
                <a:cs typeface="Tahoma" panose="020B0604030504040204" pitchFamily="34" charset="0"/>
              </a:rPr>
              <a:t>He entered</a:t>
            </a:r>
            <a:r>
              <a:rPr lang="en-US" sz="2700" dirty="0">
                <a:latin typeface="Tahoma" panose="020B0604030504040204" pitchFamily="34" charset="0"/>
                <a:ea typeface="Tahoma" panose="020B0604030504040204" pitchFamily="34" charset="0"/>
                <a:cs typeface="Tahoma" panose="020B0604030504040204" pitchFamily="34" charset="0"/>
              </a:rPr>
              <a:t> through the greater and more perfect tabernacle, not made with hands, that is to say, not of this creation; and not through the blood of goats and calves, but through His own blood, He entered the holy place once for all, having obtained eternal redemption. For if the blood of goats and bulls and the ashes of a heifer sprinkling those who have been defiled sanctify for the cleansing of the flesh, how much more will the blood of Christ, who through the eternal Spirit offered Himself without blemish to God, cleanse your conscience from dead works to serve the living God? For this reason He is the mediator of a new covenant, so that, since a death has taken place for the redemption of the </a:t>
            </a:r>
            <a:r>
              <a:rPr lang="en-US" sz="2700" spc="-150" dirty="0">
                <a:latin typeface="Tahoma" panose="020B0604030504040204" pitchFamily="34" charset="0"/>
                <a:ea typeface="Tahoma" panose="020B0604030504040204" pitchFamily="34" charset="0"/>
                <a:cs typeface="Tahoma" panose="020B0604030504040204" pitchFamily="34" charset="0"/>
              </a:rPr>
              <a:t>transgressions that were </a:t>
            </a:r>
            <a:r>
              <a:rPr lang="en-US" sz="2700" i="1" dirty="0">
                <a:latin typeface="Tahoma" panose="020B0604030504040204" pitchFamily="34" charset="0"/>
                <a:ea typeface="Tahoma" panose="020B0604030504040204" pitchFamily="34" charset="0"/>
                <a:cs typeface="Tahoma" panose="020B0604030504040204" pitchFamily="34" charset="0"/>
              </a:rPr>
              <a:t>committed</a:t>
            </a:r>
            <a:r>
              <a:rPr lang="en-US" sz="2700" dirty="0">
                <a:latin typeface="Tahoma" panose="020B0604030504040204" pitchFamily="34" charset="0"/>
                <a:ea typeface="Tahoma" panose="020B0604030504040204" pitchFamily="34" charset="0"/>
                <a:cs typeface="Tahoma" panose="020B0604030504040204" pitchFamily="34" charset="0"/>
              </a:rPr>
              <a:t> under the first covenant, those who have been called may receive the promise of the eternal inheritance. For where a covenant is</a:t>
            </a:r>
            <a:r>
              <a:rPr lang="en-US" sz="2700" spc="-150" dirty="0">
                <a:latin typeface="Tahoma" panose="020B0604030504040204" pitchFamily="34" charset="0"/>
                <a:ea typeface="Tahoma" panose="020B0604030504040204" pitchFamily="34" charset="0"/>
                <a:cs typeface="Tahoma" panose="020B0604030504040204" pitchFamily="34" charset="0"/>
              </a:rPr>
              <a:t>, there must</a:t>
            </a:r>
            <a:r>
              <a:rPr lang="en-US" sz="2700" dirty="0">
                <a:latin typeface="Tahoma" panose="020B0604030504040204" pitchFamily="34" charset="0"/>
                <a:ea typeface="Tahoma" panose="020B0604030504040204" pitchFamily="34" charset="0"/>
                <a:cs typeface="Tahoma" panose="020B0604030504040204" pitchFamily="34" charset="0"/>
              </a:rPr>
              <a:t> of necessity be the death of the one who made it. </a:t>
            </a:r>
          </a:p>
          <a:p>
            <a:pPr>
              <a:lnSpc>
                <a:spcPct val="90000"/>
              </a:lnSpc>
              <a:spcBef>
                <a:spcPts val="300"/>
              </a:spcBef>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084068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CHRIST SENT THE SPIRIT</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Autofit/>
          </a:bodyPr>
          <a:lstStyle/>
          <a:p>
            <a:pPr>
              <a:lnSpc>
                <a:spcPct val="90000"/>
              </a:lnSpc>
              <a:spcBef>
                <a:spcPts val="200"/>
              </a:spcBef>
            </a:pPr>
            <a:r>
              <a:rPr lang="en-US" sz="2800" dirty="0">
                <a:latin typeface="Tahoma" panose="020B0604030504040204" pitchFamily="34" charset="0"/>
                <a:ea typeface="Tahoma" panose="020B0604030504040204" pitchFamily="34" charset="0"/>
                <a:cs typeface="Tahoma" panose="020B0604030504040204" pitchFamily="34" charset="0"/>
              </a:rPr>
              <a:t>Christ sent the Holy Spirit in a new way.  The Holy Spirit now gifts us</a:t>
            </a:r>
          </a:p>
          <a:p>
            <a:pPr>
              <a:lnSpc>
                <a:spcPct val="90000"/>
              </a:lnSpc>
              <a:spcBef>
                <a:spcPts val="200"/>
              </a:spcBef>
            </a:pPr>
            <a:r>
              <a:rPr lang="en-US" sz="2800" b="1" dirty="0">
                <a:latin typeface="Tahoma" panose="020B0604030504040204" pitchFamily="34" charset="0"/>
                <a:ea typeface="Tahoma" panose="020B0604030504040204" pitchFamily="34" charset="0"/>
                <a:cs typeface="Tahoma" panose="020B0604030504040204" pitchFamily="34" charset="0"/>
              </a:rPr>
              <a:t>1 Timothy 4:14-16 </a:t>
            </a:r>
            <a:r>
              <a:rPr lang="en-US" sz="2800" dirty="0">
                <a:latin typeface="Tahoma" panose="020B0604030504040204" pitchFamily="34" charset="0"/>
                <a:ea typeface="Tahoma" panose="020B0604030504040204" pitchFamily="34" charset="0"/>
                <a:cs typeface="Tahoma" panose="020B0604030504040204" pitchFamily="34" charset="0"/>
              </a:rPr>
              <a:t> Do not neglect the spiritual gift within you, which was bestowed on you through prophetic utterance with the laying on of hands by the presbytery. Take pains with these things; be </a:t>
            </a:r>
            <a:r>
              <a:rPr lang="en-US" sz="2800" i="1" dirty="0">
                <a:latin typeface="Tahoma" panose="020B0604030504040204" pitchFamily="34" charset="0"/>
                <a:ea typeface="Tahoma" panose="020B0604030504040204" pitchFamily="34" charset="0"/>
                <a:cs typeface="Tahoma" panose="020B0604030504040204" pitchFamily="34" charset="0"/>
              </a:rPr>
              <a:t>absorbed</a:t>
            </a:r>
            <a:r>
              <a:rPr lang="en-US" sz="2800" dirty="0">
                <a:latin typeface="Tahoma" panose="020B0604030504040204" pitchFamily="34" charset="0"/>
                <a:ea typeface="Tahoma" panose="020B0604030504040204" pitchFamily="34" charset="0"/>
                <a:cs typeface="Tahoma" panose="020B0604030504040204" pitchFamily="34" charset="0"/>
              </a:rPr>
              <a:t> in them, so that your progress will be evident to all. Pay close attention to yourself and to your teaching; persevere in these things, for as you do this you will ensure salvation both for yourself and for those who hear you.</a:t>
            </a:r>
          </a:p>
          <a:p>
            <a:pPr>
              <a:lnSpc>
                <a:spcPct val="90000"/>
              </a:lnSpc>
              <a:spcBef>
                <a:spcPts val="200"/>
              </a:spcBef>
            </a:pPr>
            <a:r>
              <a:rPr lang="en-US" sz="2800" b="1" dirty="0">
                <a:latin typeface="Tahoma" panose="020B0604030504040204" pitchFamily="34" charset="0"/>
                <a:ea typeface="Tahoma" panose="020B0604030504040204" pitchFamily="34" charset="0"/>
                <a:cs typeface="Tahoma" panose="020B0604030504040204" pitchFamily="34" charset="0"/>
              </a:rPr>
              <a:t>Romans 12:4-6 </a:t>
            </a:r>
            <a:r>
              <a:rPr lang="en-US" sz="2800" dirty="0">
                <a:latin typeface="Tahoma" panose="020B0604030504040204" pitchFamily="34" charset="0"/>
                <a:ea typeface="Tahoma" panose="020B0604030504040204" pitchFamily="34" charset="0"/>
                <a:cs typeface="Tahoma" panose="020B0604030504040204" pitchFamily="34" charset="0"/>
              </a:rPr>
              <a:t> For just as we have many members in one body and all the members do not have the same function, so we, who are many, are one body in Christ, and individually members one of another. Since we have gifts that differ according to the grace given to us, </a:t>
            </a:r>
            <a:r>
              <a:rPr lang="en-US" sz="2800" i="1" dirty="0">
                <a:latin typeface="Tahoma" panose="020B0604030504040204" pitchFamily="34" charset="0"/>
                <a:ea typeface="Tahoma" panose="020B0604030504040204" pitchFamily="34" charset="0"/>
                <a:cs typeface="Tahoma" panose="020B0604030504040204" pitchFamily="34" charset="0"/>
              </a:rPr>
              <a:t>each of us is to exercise them accordingly</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310237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t>INTRODUCTION</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rmAutofit/>
          </a:bodyPr>
          <a:lstStyle/>
          <a:p>
            <a:pPr>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John 14:16-17  </a:t>
            </a:r>
            <a:r>
              <a:rPr lang="en-US" sz="2800" dirty="0">
                <a:latin typeface="Tahoma" panose="020B0604030504040204" pitchFamily="34" charset="0"/>
                <a:ea typeface="Tahoma" panose="020B0604030504040204" pitchFamily="34" charset="0"/>
                <a:cs typeface="Tahoma" panose="020B0604030504040204" pitchFamily="34" charset="0"/>
              </a:rPr>
              <a:t>I will ask the Father and He will give you another Helper, that He may be with you forever; that is the Spirit of truth whom the world cannot receive, because it does not see Him or know Him, but you know Him because he abides with you and will be in you.</a:t>
            </a:r>
          </a:p>
          <a:p>
            <a:pPr>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Finding God’s will for our lives</a:t>
            </a:r>
          </a:p>
          <a:p>
            <a:pPr>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There are some obvious things that God has told believers to do</a:t>
            </a:r>
          </a:p>
          <a:p>
            <a:pPr marL="0" indent="0">
              <a:spcBef>
                <a:spcPts val="300"/>
              </a:spcBef>
              <a:buNone/>
            </a:pPr>
            <a:r>
              <a:rPr lang="en-US" sz="2800" dirty="0">
                <a:latin typeface="Tahoma" panose="020B0604030504040204" pitchFamily="34" charset="0"/>
                <a:ea typeface="Tahoma" panose="020B0604030504040204" pitchFamily="34" charset="0"/>
                <a:cs typeface="Tahoma" panose="020B0604030504040204" pitchFamily="34" charset="0"/>
              </a:rPr>
              <a:t>  Pray</a:t>
            </a:r>
          </a:p>
          <a:p>
            <a:pPr marL="0" indent="0">
              <a:spcBef>
                <a:spcPts val="300"/>
              </a:spcBef>
              <a:buNone/>
            </a:pPr>
            <a:r>
              <a:rPr lang="en-US" sz="2800" dirty="0">
                <a:latin typeface="Tahoma" panose="020B0604030504040204" pitchFamily="34" charset="0"/>
                <a:ea typeface="Tahoma" panose="020B0604030504040204" pitchFamily="34" charset="0"/>
                <a:cs typeface="Tahoma" panose="020B0604030504040204" pitchFamily="34" charset="0"/>
              </a:rPr>
              <a:t>  Be in the Word</a:t>
            </a:r>
          </a:p>
          <a:p>
            <a:pPr>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God doesn’t give you a plan years and years ahead</a:t>
            </a:r>
          </a:p>
          <a:p>
            <a:pPr>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Often God tells you the next thing to do—and other things follow</a:t>
            </a:r>
          </a:p>
          <a:p>
            <a:pPr>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Think about what God wants you to do today</a:t>
            </a:r>
          </a:p>
          <a:p>
            <a:pPr>
              <a:spcBef>
                <a:spcPts val="300"/>
              </a:spcBef>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328123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t>BUT GOD HAS A PURPOSE</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Autofit/>
          </a:bodyPr>
          <a:lstStyle/>
          <a:p>
            <a:pPr>
              <a:lnSpc>
                <a:spcPct val="95000"/>
              </a:lnSpc>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Galatians 5:16-22 </a:t>
            </a:r>
            <a:r>
              <a:rPr lang="en-US" sz="2800" dirty="0">
                <a:latin typeface="Tahoma" panose="020B0604030504040204" pitchFamily="34" charset="0"/>
                <a:ea typeface="Tahoma" panose="020B0604030504040204" pitchFamily="34" charset="0"/>
                <a:cs typeface="Tahoma" panose="020B0604030504040204" pitchFamily="34" charset="0"/>
              </a:rPr>
              <a:t> But I say, walk by the Spirit, and you will not carry out the desire of the flesh. For the flesh sets its desire against the Spirit, and the Spirit against the flesh; for these are in opposition to one another, so that you may not do the things that you please. But if you are led by the Spirit, you are not under the Law. Now the deeds of the flesh are evident, which are: immorality, impurity, sensuality, idolatry, sorcery, enmities, strife, jealousy, outbursts of anger, disputes, dissensions, factions, envying, drunkenness, carousing, and things like these, of which I forewarn you, just as I have forewarned you, that those who practice such things will not inherit the kingdom of God. </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But the fruit of the Spirit is love, joy, peace, patience, kindness, goodness, faithfulness</a:t>
            </a:r>
            <a:r>
              <a:rPr lang="en-US" sz="2800">
                <a:latin typeface="Tahoma" panose="020B0604030504040204" pitchFamily="34" charset="0"/>
                <a:ea typeface="Tahoma" panose="020B0604030504040204" pitchFamily="34" charset="0"/>
                <a:cs typeface="Tahoma" panose="020B0604030504040204" pitchFamily="34" charset="0"/>
              </a:rPr>
              <a:t>, gentleness and </a:t>
            </a:r>
            <a:r>
              <a:rPr lang="en-US" sz="2800" dirty="0">
                <a:latin typeface="Tahoma" panose="020B0604030504040204" pitchFamily="34" charset="0"/>
                <a:ea typeface="Tahoma" panose="020B0604030504040204" pitchFamily="34" charset="0"/>
                <a:cs typeface="Tahoma" panose="020B0604030504040204" pitchFamily="34" charset="0"/>
              </a:rPr>
              <a:t>self-control.</a:t>
            </a:r>
          </a:p>
        </p:txBody>
      </p:sp>
    </p:spTree>
    <p:extLst>
      <p:ext uri="{BB962C8B-B14F-4D97-AF65-F5344CB8AC3E}">
        <p14:creationId xmlns:p14="http://schemas.microsoft.com/office/powerpoint/2010/main" val="2306166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1"/>
            <a:ext cx="11701670" cy="808382"/>
          </a:xfrm>
        </p:spPr>
        <p:txBody>
          <a:bodyPr>
            <a:normAutofit/>
          </a:bodyPr>
          <a:lstStyle/>
          <a:p>
            <a:pPr algn="ctr"/>
            <a:r>
              <a:rPr lang="en-US" dirty="0"/>
              <a:t>TRUTHS</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046923"/>
            <a:ext cx="11741426" cy="5572538"/>
          </a:xfrm>
        </p:spPr>
        <p:txBody>
          <a:bodyPr>
            <a:normAutofit fontScale="25000" lnSpcReduction="20000"/>
          </a:bodyPr>
          <a:lstStyle/>
          <a:p>
            <a:pPr>
              <a:lnSpc>
                <a:spcPct val="110000"/>
              </a:lnSpc>
              <a:spcBef>
                <a:spcPts val="200"/>
              </a:spcBef>
            </a:pPr>
            <a:r>
              <a:rPr lang="en-US" sz="10800" b="1" dirty="0">
                <a:latin typeface="Tahoma" panose="020B0604030504040204" pitchFamily="34" charset="0"/>
                <a:ea typeface="Tahoma" panose="020B0604030504040204" pitchFamily="34" charset="0"/>
                <a:cs typeface="Tahoma" panose="020B0604030504040204" pitchFamily="34" charset="0"/>
              </a:rPr>
              <a:t>Galatians 5:22-26 </a:t>
            </a:r>
            <a:r>
              <a:rPr lang="en-US" sz="10800" dirty="0">
                <a:latin typeface="Tahoma" panose="020B0604030504040204" pitchFamily="34" charset="0"/>
                <a:ea typeface="Tahoma" panose="020B0604030504040204" pitchFamily="34" charset="0"/>
                <a:cs typeface="Tahoma" panose="020B0604030504040204" pitchFamily="34" charset="0"/>
              </a:rPr>
              <a:t> But the fruit of the Spirit is love, joy, peace, patience, kindness, goodness, faithfulness, gentleness, self-control; against such things there is no law. Now those who belong to Christ Jesus have crucified the flesh with its passions and desires. If we live by the Spirit, let us also walk by the Spirit. </a:t>
            </a:r>
            <a:r>
              <a:rPr lang="en-US" sz="10800" spc="-150" dirty="0">
                <a:latin typeface="Tahoma" panose="020B0604030504040204" pitchFamily="34" charset="0"/>
                <a:ea typeface="Tahoma" panose="020B0604030504040204" pitchFamily="34" charset="0"/>
                <a:cs typeface="Tahoma" panose="020B0604030504040204" pitchFamily="34" charset="0"/>
              </a:rPr>
              <a:t>Let us not</a:t>
            </a:r>
            <a:r>
              <a:rPr lang="en-US" sz="10800" dirty="0">
                <a:latin typeface="Tahoma" panose="020B0604030504040204" pitchFamily="34" charset="0"/>
                <a:ea typeface="Tahoma" panose="020B0604030504040204" pitchFamily="34" charset="0"/>
                <a:cs typeface="Tahoma" panose="020B0604030504040204" pitchFamily="34" charset="0"/>
              </a:rPr>
              <a:t> become boastful, challenging one another, envying one another.</a:t>
            </a:r>
          </a:p>
          <a:p>
            <a:pPr>
              <a:lnSpc>
                <a:spcPct val="110000"/>
              </a:lnSpc>
              <a:spcBef>
                <a:spcPts val="200"/>
              </a:spcBef>
            </a:pPr>
            <a:r>
              <a:rPr lang="en-US" sz="10800" dirty="0">
                <a:latin typeface="Tahoma" panose="020B0604030504040204" pitchFamily="34" charset="0"/>
                <a:ea typeface="Tahoma" panose="020B0604030504040204" pitchFamily="34" charset="0"/>
                <a:cs typeface="Tahoma" panose="020B0604030504040204" pitchFamily="34" charset="0"/>
              </a:rPr>
              <a:t>Fruit is singular; all of these things should be growing in our lives</a:t>
            </a:r>
          </a:p>
          <a:p>
            <a:pPr>
              <a:lnSpc>
                <a:spcPct val="110000"/>
              </a:lnSpc>
              <a:spcBef>
                <a:spcPts val="200"/>
              </a:spcBef>
            </a:pPr>
            <a:r>
              <a:rPr lang="en-US" sz="10800" b="1" dirty="0">
                <a:latin typeface="Tahoma" panose="020B0604030504040204" pitchFamily="34" charset="0"/>
                <a:ea typeface="Tahoma" panose="020B0604030504040204" pitchFamily="34" charset="0"/>
                <a:cs typeface="Tahoma" panose="020B0604030504040204" pitchFamily="34" charset="0"/>
              </a:rPr>
              <a:t>2 Corinthians 5:1-5 </a:t>
            </a:r>
            <a:r>
              <a:rPr lang="en-US" sz="10800" dirty="0">
                <a:latin typeface="Tahoma" panose="020B0604030504040204" pitchFamily="34" charset="0"/>
                <a:ea typeface="Tahoma" panose="020B0604030504040204" pitchFamily="34" charset="0"/>
                <a:cs typeface="Tahoma" panose="020B0604030504040204" pitchFamily="34" charset="0"/>
              </a:rPr>
              <a:t>For we know </a:t>
            </a:r>
            <a:r>
              <a:rPr lang="en-US" sz="10800" spc="-150" dirty="0">
                <a:latin typeface="Tahoma" panose="020B0604030504040204" pitchFamily="34" charset="0"/>
                <a:ea typeface="Tahoma" panose="020B0604030504040204" pitchFamily="34" charset="0"/>
                <a:cs typeface="Tahoma" panose="020B0604030504040204" pitchFamily="34" charset="0"/>
              </a:rPr>
              <a:t>that if the earthly </a:t>
            </a:r>
            <a:r>
              <a:rPr lang="en-US" sz="10800" dirty="0">
                <a:latin typeface="Tahoma" panose="020B0604030504040204" pitchFamily="34" charset="0"/>
                <a:ea typeface="Tahoma" panose="020B0604030504040204" pitchFamily="34" charset="0"/>
                <a:cs typeface="Tahoma" panose="020B0604030504040204" pitchFamily="34" charset="0"/>
              </a:rPr>
              <a:t>tent which is our house is torn down, we have a building from God, a house not made with hands, eternal in the heavens. For indeed in this </a:t>
            </a:r>
            <a:r>
              <a:rPr lang="en-US" sz="10800" i="1" dirty="0">
                <a:latin typeface="Tahoma" panose="020B0604030504040204" pitchFamily="34" charset="0"/>
                <a:ea typeface="Tahoma" panose="020B0604030504040204" pitchFamily="34" charset="0"/>
                <a:cs typeface="Tahoma" panose="020B0604030504040204" pitchFamily="34" charset="0"/>
              </a:rPr>
              <a:t>house</a:t>
            </a:r>
            <a:r>
              <a:rPr lang="en-US" sz="10800" dirty="0">
                <a:latin typeface="Tahoma" panose="020B0604030504040204" pitchFamily="34" charset="0"/>
                <a:ea typeface="Tahoma" panose="020B0604030504040204" pitchFamily="34" charset="0"/>
                <a:cs typeface="Tahoma" panose="020B0604030504040204" pitchFamily="34" charset="0"/>
              </a:rPr>
              <a:t> we groan, longing to be clothed with our dwelling from heaven, inasmuch as we, having put it on, will not be found naked. For indeed </a:t>
            </a:r>
            <a:r>
              <a:rPr lang="en-US" sz="10800" spc="-150" dirty="0">
                <a:latin typeface="Tahoma" panose="020B0604030504040204" pitchFamily="34" charset="0"/>
                <a:ea typeface="Tahoma" panose="020B0604030504040204" pitchFamily="34" charset="0"/>
                <a:cs typeface="Tahoma" panose="020B0604030504040204" pitchFamily="34" charset="0"/>
              </a:rPr>
              <a:t>while we are </a:t>
            </a:r>
            <a:r>
              <a:rPr lang="en-US" sz="10800" dirty="0">
                <a:latin typeface="Tahoma" panose="020B0604030504040204" pitchFamily="34" charset="0"/>
                <a:ea typeface="Tahoma" panose="020B0604030504040204" pitchFamily="34" charset="0"/>
                <a:cs typeface="Tahoma" panose="020B0604030504040204" pitchFamily="34" charset="0"/>
              </a:rPr>
              <a:t>in this tent, we groan, being burdened, </a:t>
            </a:r>
            <a:r>
              <a:rPr lang="en-US" sz="10800" spc="-150" dirty="0">
                <a:latin typeface="Tahoma" panose="020B0604030504040204" pitchFamily="34" charset="0"/>
                <a:ea typeface="Tahoma" panose="020B0604030504040204" pitchFamily="34" charset="0"/>
                <a:cs typeface="Tahoma" panose="020B0604030504040204" pitchFamily="34" charset="0"/>
              </a:rPr>
              <a:t>because we do not </a:t>
            </a:r>
            <a:r>
              <a:rPr lang="en-US" sz="10800" dirty="0">
                <a:latin typeface="Tahoma" panose="020B0604030504040204" pitchFamily="34" charset="0"/>
                <a:ea typeface="Tahoma" panose="020B0604030504040204" pitchFamily="34" charset="0"/>
                <a:cs typeface="Tahoma" panose="020B0604030504040204" pitchFamily="34" charset="0"/>
              </a:rPr>
              <a:t>want to be unclothed but to be clothed, so that what is mortal will be swallowed up by life. Now He who prepared us for this very purpose is God, who gave to us the Spirit as a pledge. </a:t>
            </a:r>
          </a:p>
          <a:p>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345259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t> GOD WILL EQUIP</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Autofit/>
          </a:bodyPr>
          <a:lstStyle/>
          <a:p>
            <a:pPr>
              <a:lnSpc>
                <a:spcPct val="95000"/>
              </a:lnSpc>
              <a:spcBef>
                <a:spcPts val="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12:12-14 </a:t>
            </a:r>
            <a:r>
              <a:rPr lang="en-US" sz="2800" dirty="0">
                <a:latin typeface="Tahoma" panose="020B0604030504040204" pitchFamily="34" charset="0"/>
                <a:ea typeface="Tahoma" panose="020B0604030504040204" pitchFamily="34" charset="0"/>
                <a:cs typeface="Tahoma" panose="020B0604030504040204" pitchFamily="34" charset="0"/>
              </a:rPr>
              <a:t> For even as the body is one and </a:t>
            </a:r>
            <a:r>
              <a:rPr lang="en-US" sz="2800" i="1" dirty="0">
                <a:latin typeface="Tahoma" panose="020B0604030504040204" pitchFamily="34" charset="0"/>
                <a:ea typeface="Tahoma" panose="020B0604030504040204" pitchFamily="34" charset="0"/>
                <a:cs typeface="Tahoma" panose="020B0604030504040204" pitchFamily="34" charset="0"/>
              </a:rPr>
              <a:t>yet</a:t>
            </a:r>
            <a:r>
              <a:rPr lang="en-US" sz="2800" dirty="0">
                <a:latin typeface="Tahoma" panose="020B0604030504040204" pitchFamily="34" charset="0"/>
                <a:ea typeface="Tahoma" panose="020B0604030504040204" pitchFamily="34" charset="0"/>
                <a:cs typeface="Tahoma" panose="020B0604030504040204" pitchFamily="34" charset="0"/>
              </a:rPr>
              <a:t> has many members, and all the members of the body, though they are many, are one body, so also is Christ.  For by one Spirit we were all baptized into one body, whether Jews or Greeks, whether slaves or free, and we were all made to drink of one Spirit. For the body is not one member, but many. </a:t>
            </a:r>
          </a:p>
          <a:p>
            <a:pPr>
              <a:lnSpc>
                <a:spcPct val="95000"/>
              </a:lnSpc>
              <a:spcBef>
                <a:spcPts val="0"/>
              </a:spcBef>
            </a:pPr>
            <a:r>
              <a:rPr lang="en-US" sz="2800" b="1" dirty="0">
                <a:latin typeface="Tahoma" panose="020B0604030504040204" pitchFamily="34" charset="0"/>
                <a:ea typeface="Tahoma" panose="020B0604030504040204" pitchFamily="34" charset="0"/>
                <a:cs typeface="Tahoma" panose="020B0604030504040204" pitchFamily="34" charset="0"/>
              </a:rPr>
              <a:t>Matthew 18:19-20 </a:t>
            </a:r>
            <a:r>
              <a:rPr lang="en-US" sz="2800" dirty="0">
                <a:latin typeface="Tahoma" panose="020B0604030504040204" pitchFamily="34" charset="0"/>
                <a:ea typeface="Tahoma" panose="020B0604030504040204" pitchFamily="34" charset="0"/>
                <a:cs typeface="Tahoma" panose="020B0604030504040204" pitchFamily="34" charset="0"/>
              </a:rPr>
              <a:t>"Again I say to you, that if two of you agree on earth about anything that they may ask, it shall be done for them by My Father who is in heaven. For where two or three have gathered together in My name, I am there in their midst.“</a:t>
            </a:r>
          </a:p>
          <a:p>
            <a:pPr>
              <a:lnSpc>
                <a:spcPct val="95000"/>
              </a:lnSpc>
              <a:spcBef>
                <a:spcPts val="0"/>
              </a:spcBef>
            </a:pPr>
            <a:r>
              <a:rPr lang="en-US" sz="2800" dirty="0">
                <a:latin typeface="Tahoma" panose="020B0604030504040204" pitchFamily="34" charset="0"/>
                <a:ea typeface="Tahoma" panose="020B0604030504040204" pitchFamily="34" charset="0"/>
                <a:cs typeface="Tahoma" panose="020B0604030504040204" pitchFamily="34" charset="0"/>
              </a:rPr>
              <a:t>Agree: </a:t>
            </a:r>
            <a:r>
              <a:rPr lang="en-US" sz="2800" i="1" dirty="0" err="1">
                <a:latin typeface="Tahoma" panose="020B0604030504040204" pitchFamily="34" charset="0"/>
                <a:ea typeface="Tahoma" panose="020B0604030504040204" pitchFamily="34" charset="0"/>
                <a:cs typeface="Tahoma" panose="020B0604030504040204" pitchFamily="34" charset="0"/>
              </a:rPr>
              <a:t>sumpheneo</a:t>
            </a:r>
            <a:r>
              <a:rPr lang="en-US" sz="2800" i="1" dirty="0">
                <a:latin typeface="Tahoma" panose="020B0604030504040204" pitchFamily="34" charset="0"/>
                <a:ea typeface="Tahoma" panose="020B0604030504040204" pitchFamily="34" charset="0"/>
                <a:cs typeface="Tahoma" panose="020B0604030504040204" pitchFamily="34" charset="0"/>
              </a:rPr>
              <a:t>:</a:t>
            </a:r>
            <a:r>
              <a:rPr lang="en-US" sz="2800" dirty="0">
                <a:latin typeface="Tahoma" panose="020B0604030504040204" pitchFamily="34" charset="0"/>
                <a:ea typeface="Tahoma" panose="020B0604030504040204" pitchFamily="34" charset="0"/>
                <a:cs typeface="Tahoma" panose="020B0604030504040204" pitchFamily="34" charset="0"/>
              </a:rPr>
              <a:t> to be in harmony with </a:t>
            </a:r>
          </a:p>
          <a:p>
            <a:pPr>
              <a:lnSpc>
                <a:spcPct val="95000"/>
              </a:lnSpc>
              <a:spcBef>
                <a:spcPts val="0"/>
              </a:spcBef>
            </a:pPr>
            <a:endParaRPr lang="en-US" sz="2800" dirty="0">
              <a:latin typeface="Tahoma" panose="020B0604030504040204" pitchFamily="34" charset="0"/>
              <a:ea typeface="Tahoma" panose="020B0604030504040204" pitchFamily="34" charset="0"/>
              <a:cs typeface="Tahoma" panose="020B0604030504040204" pitchFamily="34" charset="0"/>
            </a:endParaRPr>
          </a:p>
          <a:p>
            <a:pPr>
              <a:lnSpc>
                <a:spcPct val="95000"/>
              </a:lnSpc>
              <a:spcBef>
                <a:spcPts val="0"/>
              </a:spcBef>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52478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980659"/>
          </a:xfrm>
        </p:spPr>
        <p:txBody>
          <a:bodyPr>
            <a:normAutofit/>
          </a:bodyPr>
          <a:lstStyle/>
          <a:p>
            <a:pPr algn="ctr"/>
            <a:r>
              <a:rPr lang="en-US" dirty="0"/>
              <a:t>AGREEMENT</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65043" y="1219198"/>
            <a:ext cx="11701670" cy="5400263"/>
          </a:xfrm>
        </p:spPr>
        <p:txBody>
          <a:bodyPr>
            <a:noAutofit/>
          </a:bodyPr>
          <a:lstStyle/>
          <a:p>
            <a:pPr>
              <a:lnSpc>
                <a:spcPct val="95000"/>
              </a:lnSpc>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Acts 5:7-9 </a:t>
            </a:r>
            <a:r>
              <a:rPr lang="en-US" sz="2800" dirty="0">
                <a:latin typeface="Tahoma" panose="020B0604030504040204" pitchFamily="34" charset="0"/>
                <a:ea typeface="Tahoma" panose="020B0604030504040204" pitchFamily="34" charset="0"/>
                <a:cs typeface="Tahoma" panose="020B0604030504040204" pitchFamily="34" charset="0"/>
              </a:rPr>
              <a:t>Now there elapsed an interval of about three hours, and his wife came in, not knowing what had happened. </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And Peter responded to her, "Tell me whether you sold the land for such and such a price?" And she said, "Yes, that was the price." Then Peter </a:t>
            </a:r>
            <a:r>
              <a:rPr lang="en-US" sz="2800" i="1" dirty="0">
                <a:latin typeface="Tahoma" panose="020B0604030504040204" pitchFamily="34" charset="0"/>
                <a:ea typeface="Tahoma" panose="020B0604030504040204" pitchFamily="34" charset="0"/>
                <a:cs typeface="Tahoma" panose="020B0604030504040204" pitchFamily="34" charset="0"/>
              </a:rPr>
              <a:t>said</a:t>
            </a:r>
            <a:r>
              <a:rPr lang="en-US" sz="2800" dirty="0">
                <a:latin typeface="Tahoma" panose="020B0604030504040204" pitchFamily="34" charset="0"/>
                <a:ea typeface="Tahoma" panose="020B0604030504040204" pitchFamily="34" charset="0"/>
                <a:cs typeface="Tahoma" panose="020B0604030504040204" pitchFamily="34" charset="0"/>
              </a:rPr>
              <a:t> to her, "Why is it that you have agreed together to put the Spirit of the Lord to the test? Behold, the feet of those who have buried your husband are at the door, and they will carry you out </a:t>
            </a:r>
            <a:r>
              <a:rPr lang="en-US" sz="2800" i="1" dirty="0">
                <a:latin typeface="Tahoma" panose="020B0604030504040204" pitchFamily="34" charset="0"/>
                <a:ea typeface="Tahoma" panose="020B0604030504040204" pitchFamily="34" charset="0"/>
                <a:cs typeface="Tahoma" panose="020B0604030504040204" pitchFamily="34" charset="0"/>
              </a:rPr>
              <a:t>as well.</a:t>
            </a:r>
            <a:r>
              <a:rPr lang="en-US" sz="2800" dirty="0">
                <a:latin typeface="Tahoma" panose="020B0604030504040204" pitchFamily="34" charset="0"/>
                <a:ea typeface="Tahoma" panose="020B0604030504040204" pitchFamily="34" charset="0"/>
                <a:cs typeface="Tahoma" panose="020B0604030504040204" pitchFamily="34" charset="0"/>
              </a:rPr>
              <a:t>" </a:t>
            </a:r>
          </a:p>
          <a:p>
            <a:pPr>
              <a:lnSpc>
                <a:spcPct val="95000"/>
              </a:lnSpc>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In this case, they agreed with each other but they didn’t agree with God</a:t>
            </a:r>
          </a:p>
          <a:p>
            <a:pPr>
              <a:lnSpc>
                <a:spcPct val="95000"/>
              </a:lnSpc>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The result was catastrophic</a:t>
            </a:r>
          </a:p>
          <a:p>
            <a:pPr>
              <a:lnSpc>
                <a:spcPct val="95000"/>
              </a:lnSpc>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We must be careful that we agree with each other and with God for things to go well</a:t>
            </a:r>
          </a:p>
          <a:p>
            <a:pPr>
              <a:lnSpc>
                <a:spcPct val="95000"/>
              </a:lnSpc>
              <a:spcBef>
                <a:spcPts val="300"/>
              </a:spcBef>
            </a:pPr>
            <a:endParaRPr lang="en-US" sz="2800" dirty="0">
              <a:latin typeface="Tahoma" panose="020B0604030504040204" pitchFamily="34" charset="0"/>
              <a:ea typeface="Tahoma" panose="020B0604030504040204" pitchFamily="34" charset="0"/>
              <a:cs typeface="Tahoma" panose="020B0604030504040204" pitchFamily="34" charset="0"/>
            </a:endParaRPr>
          </a:p>
          <a:p>
            <a:pPr>
              <a:lnSpc>
                <a:spcPct val="95000"/>
              </a:lnSpc>
              <a:spcBef>
                <a:spcPts val="300"/>
              </a:spcBef>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08034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t>AGREEMENT</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152939"/>
            <a:ext cx="11741426" cy="5466521"/>
          </a:xfrm>
        </p:spPr>
        <p:txBody>
          <a:bodyPr>
            <a:normAutofit/>
          </a:bodyPr>
          <a:lstStyle/>
          <a:p>
            <a:pPr>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Acts 28:24-27 </a:t>
            </a:r>
            <a:r>
              <a:rPr lang="en-US" sz="2800" dirty="0">
                <a:latin typeface="Tahoma" panose="020B0604030504040204" pitchFamily="34" charset="0"/>
                <a:ea typeface="Tahoma" panose="020B0604030504040204" pitchFamily="34" charset="0"/>
                <a:cs typeface="Tahoma" panose="020B0604030504040204" pitchFamily="34" charset="0"/>
              </a:rPr>
              <a:t> Some were being persuaded by the things spoken, but others would not believe. And when they did not agree with one another, they </a:t>
            </a:r>
            <a:r>
              <a:rPr lang="en-US" sz="2800" i="1" dirty="0">
                <a:latin typeface="Tahoma" panose="020B0604030504040204" pitchFamily="34" charset="0"/>
                <a:ea typeface="Tahoma" panose="020B0604030504040204" pitchFamily="34" charset="0"/>
                <a:cs typeface="Tahoma" panose="020B0604030504040204" pitchFamily="34" charset="0"/>
              </a:rPr>
              <a:t>began</a:t>
            </a:r>
            <a:r>
              <a:rPr lang="en-US" sz="2800" dirty="0">
                <a:latin typeface="Tahoma" panose="020B0604030504040204" pitchFamily="34" charset="0"/>
                <a:ea typeface="Tahoma" panose="020B0604030504040204" pitchFamily="34" charset="0"/>
                <a:cs typeface="Tahoma" panose="020B0604030504040204" pitchFamily="34" charset="0"/>
              </a:rPr>
              <a:t> leaving after Paul had spoken one </a:t>
            </a:r>
            <a:r>
              <a:rPr lang="en-US" sz="2800" i="1" dirty="0">
                <a:latin typeface="Tahoma" panose="020B0604030504040204" pitchFamily="34" charset="0"/>
                <a:ea typeface="Tahoma" panose="020B0604030504040204" pitchFamily="34" charset="0"/>
                <a:cs typeface="Tahoma" panose="020B0604030504040204" pitchFamily="34" charset="0"/>
              </a:rPr>
              <a:t>parting</a:t>
            </a:r>
            <a:r>
              <a:rPr lang="en-US" sz="2800" dirty="0">
                <a:latin typeface="Tahoma" panose="020B0604030504040204" pitchFamily="34" charset="0"/>
                <a:ea typeface="Tahoma" panose="020B0604030504040204" pitchFamily="34" charset="0"/>
                <a:cs typeface="Tahoma" panose="020B0604030504040204" pitchFamily="34" charset="0"/>
              </a:rPr>
              <a:t> word, "The Holy Spirit rightly spoke through Isaiah the prophet to your fathers,  saying, '</a:t>
            </a:r>
            <a:r>
              <a:rPr lang="en-US" sz="2800" cap="small" dirty="0">
                <a:effectLst/>
                <a:latin typeface="Tahoma" panose="020B0604030504040204" pitchFamily="34" charset="0"/>
                <a:ea typeface="Tahoma" panose="020B0604030504040204" pitchFamily="34" charset="0"/>
                <a:cs typeface="Tahoma" panose="020B0604030504040204" pitchFamily="34" charset="0"/>
              </a:rPr>
              <a:t>GO TO THIS PEOPLE AND SAY</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YOU WILL KEEP ON HEARING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BUT WILL NOT UNDERSTAND</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AND</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YOU WILL KEEP ON SEEING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BUT WILL NOT PERCEIVE</a:t>
            </a:r>
            <a:r>
              <a:rPr lang="en-US" sz="2800" dirty="0">
                <a:latin typeface="Tahoma" panose="020B0604030504040204" pitchFamily="34" charset="0"/>
                <a:ea typeface="Tahoma" panose="020B0604030504040204" pitchFamily="34" charset="0"/>
                <a:cs typeface="Tahoma" panose="020B0604030504040204" pitchFamily="34" charset="0"/>
              </a:rPr>
              <a:t>; F</a:t>
            </a:r>
            <a:r>
              <a:rPr lang="en-US" sz="2800" cap="small" dirty="0">
                <a:effectLst/>
                <a:latin typeface="Tahoma" panose="020B0604030504040204" pitchFamily="34" charset="0"/>
                <a:ea typeface="Tahoma" panose="020B0604030504040204" pitchFamily="34" charset="0"/>
                <a:cs typeface="Tahoma" panose="020B0604030504040204" pitchFamily="34" charset="0"/>
              </a:rPr>
              <a:t>OR THE HEART OF THIS PEOPLE HAS BECOME DULL</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AND WITH THEIR EARS THEY SCARCELY HEAR</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AND THEY HAVE CLOSED THEIR EYES</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OTHERWISE THEY MIGHT SEE WITH THEIR EYES</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AND HEAR WITH THEIR EARS</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AND UNDERSTAND WITH THEIR HEART AND RETURN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cap="small" dirty="0">
                <a:effectLst/>
                <a:latin typeface="Tahoma" panose="020B0604030504040204" pitchFamily="34" charset="0"/>
                <a:ea typeface="Tahoma" panose="020B0604030504040204" pitchFamily="34" charset="0"/>
                <a:cs typeface="Tahoma" panose="020B0604030504040204" pitchFamily="34" charset="0"/>
              </a:rPr>
              <a:t>AND</a:t>
            </a:r>
            <a:r>
              <a:rPr lang="en-US" sz="2800" dirty="0">
                <a:latin typeface="Tahoma" panose="020B0604030504040204" pitchFamily="34" charset="0"/>
                <a:ea typeface="Tahoma" panose="020B0604030504040204" pitchFamily="34" charset="0"/>
                <a:cs typeface="Tahoma" panose="020B0604030504040204" pitchFamily="34" charset="0"/>
              </a:rPr>
              <a:t> I </a:t>
            </a:r>
            <a:r>
              <a:rPr lang="en-US" sz="2800" cap="small" dirty="0">
                <a:effectLst/>
                <a:latin typeface="Tahoma" panose="020B0604030504040204" pitchFamily="34" charset="0"/>
                <a:ea typeface="Tahoma" panose="020B0604030504040204" pitchFamily="34" charset="0"/>
                <a:cs typeface="Tahoma" panose="020B0604030504040204" pitchFamily="34" charset="0"/>
              </a:rPr>
              <a:t>WOULD HEAL THEM</a:t>
            </a:r>
            <a:r>
              <a:rPr lang="en-US" sz="2800" dirty="0">
                <a:latin typeface="Tahoma" panose="020B0604030504040204" pitchFamily="34" charset="0"/>
                <a:ea typeface="Tahoma" panose="020B0604030504040204" pitchFamily="34" charset="0"/>
                <a:cs typeface="Tahoma" panose="020B0604030504040204" pitchFamily="34" charset="0"/>
              </a:rPr>
              <a:t>."' </a:t>
            </a:r>
          </a:p>
          <a:p>
            <a:pPr>
              <a:spcBef>
                <a:spcPts val="300"/>
              </a:spcBef>
            </a:pPr>
            <a:endParaRPr lang="en-US" sz="3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067323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t> SOME THINGS TO KNOW</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232452"/>
            <a:ext cx="11741426" cy="5387008"/>
          </a:xfrm>
        </p:spPr>
        <p:txBody>
          <a:bodyPr>
            <a:noAutofit/>
          </a:bodyPr>
          <a:lstStyle/>
          <a:p>
            <a:pPr>
              <a:lnSpc>
                <a:spcPct val="90000"/>
              </a:lnSpc>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The church is a living entity lead by the Spirit</a:t>
            </a:r>
          </a:p>
          <a:p>
            <a:pPr>
              <a:lnSpc>
                <a:spcPct val="90000"/>
              </a:lnSpc>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Acts 10:19 </a:t>
            </a:r>
            <a:r>
              <a:rPr lang="en-US" sz="2800" dirty="0">
                <a:latin typeface="Tahoma" panose="020B0604030504040204" pitchFamily="34" charset="0"/>
                <a:ea typeface="Tahoma" panose="020B0604030504040204" pitchFamily="34" charset="0"/>
                <a:cs typeface="Tahoma" panose="020B0604030504040204" pitchFamily="34" charset="0"/>
              </a:rPr>
              <a:t> While Peter was reflecting on the vision, the Spirit said to him, "Behold, three men are looking for you.”</a:t>
            </a:r>
          </a:p>
          <a:p>
            <a:pPr>
              <a:lnSpc>
                <a:spcPct val="90000"/>
              </a:lnSpc>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We do not control the Spirit’s choice of giftings.  Our job is not to orchestrate how the gifts will be used; the conductor is God</a:t>
            </a:r>
          </a:p>
          <a:p>
            <a:pPr>
              <a:lnSpc>
                <a:spcPct val="90000"/>
              </a:lnSpc>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Romans 8:12-14 </a:t>
            </a:r>
            <a:r>
              <a:rPr lang="en-US" sz="2800" dirty="0">
                <a:latin typeface="Tahoma" panose="020B0604030504040204" pitchFamily="34" charset="0"/>
                <a:ea typeface="Tahoma" panose="020B0604030504040204" pitchFamily="34" charset="0"/>
                <a:cs typeface="Tahoma" panose="020B0604030504040204" pitchFamily="34" charset="0"/>
              </a:rPr>
              <a:t> So then, brethren, we are under obligation, not to the flesh, to live according to the flesh— for if you are living according to the flesh, you must die; but if by the Spirit you are putting to death the deeds of the body, you will live. For all who are being led by the Spirit of God, these are sons of God.</a:t>
            </a:r>
          </a:p>
          <a:p>
            <a:pPr>
              <a:lnSpc>
                <a:spcPct val="90000"/>
              </a:lnSpc>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12:4, 11  </a:t>
            </a:r>
            <a:r>
              <a:rPr lang="en-US" sz="2800" dirty="0">
                <a:latin typeface="Tahoma" panose="020B0604030504040204" pitchFamily="34" charset="0"/>
                <a:ea typeface="Tahoma" panose="020B0604030504040204" pitchFamily="34" charset="0"/>
                <a:cs typeface="Tahoma" panose="020B0604030504040204" pitchFamily="34" charset="0"/>
              </a:rPr>
              <a:t>Now there are varieties of gifts, but the same Spirit. </a:t>
            </a:r>
            <a:r>
              <a:rPr lang="en-US" sz="2800" b="1" dirty="0">
                <a:latin typeface="Tahoma" panose="020B0604030504040204" pitchFamily="34" charset="0"/>
                <a:ea typeface="Tahoma" panose="020B0604030504040204" pitchFamily="34" charset="0"/>
                <a:cs typeface="Tahoma" panose="020B0604030504040204" pitchFamily="34" charset="0"/>
              </a:rPr>
              <a:t>…</a:t>
            </a:r>
            <a:r>
              <a:rPr lang="en-US" sz="2800" dirty="0">
                <a:latin typeface="Tahoma" panose="020B0604030504040204" pitchFamily="34" charset="0"/>
                <a:ea typeface="Tahoma" panose="020B0604030504040204" pitchFamily="34" charset="0"/>
                <a:cs typeface="Tahoma" panose="020B0604030504040204" pitchFamily="34" charset="0"/>
              </a:rPr>
              <a:t> But one and the same Spirit works all these things, distributing to each one individually just as He wills. </a:t>
            </a:r>
          </a:p>
        </p:txBody>
      </p:sp>
    </p:spTree>
    <p:extLst>
      <p:ext uri="{BB962C8B-B14F-4D97-AF65-F5344CB8AC3E}">
        <p14:creationId xmlns:p14="http://schemas.microsoft.com/office/powerpoint/2010/main" val="4202047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t>WHAT GOD DOES</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192697"/>
            <a:ext cx="11741426" cy="5426764"/>
          </a:xfrm>
        </p:spPr>
        <p:txBody>
          <a:bodyPr>
            <a:noAutofit/>
          </a:bodyPr>
          <a:lstStyle/>
          <a:p>
            <a:pPr>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God has a ministry for every person and gifts each one accordingly</a:t>
            </a:r>
          </a:p>
          <a:p>
            <a:pPr>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12:27 </a:t>
            </a:r>
            <a:r>
              <a:rPr lang="en-US" sz="2800" dirty="0">
                <a:latin typeface="Tahoma" panose="020B0604030504040204" pitchFamily="34" charset="0"/>
                <a:ea typeface="Tahoma" panose="020B0604030504040204" pitchFamily="34" charset="0"/>
                <a:cs typeface="Tahoma" panose="020B0604030504040204" pitchFamily="34" charset="0"/>
              </a:rPr>
              <a:t>Now you are Christ's body, and individually members of it.</a:t>
            </a:r>
          </a:p>
          <a:p>
            <a:pPr>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b="1" dirty="0">
                <a:latin typeface="Tahoma" panose="020B0604030504040204" pitchFamily="34" charset="0"/>
                <a:ea typeface="Tahoma" panose="020B0604030504040204" pitchFamily="34" charset="0"/>
                <a:cs typeface="Tahoma" panose="020B0604030504040204" pitchFamily="34" charset="0"/>
              </a:rPr>
              <a:t>2 Corinthians 9:12  </a:t>
            </a:r>
            <a:r>
              <a:rPr lang="en-US" sz="2800" dirty="0">
                <a:latin typeface="Tahoma" panose="020B0604030504040204" pitchFamily="34" charset="0"/>
                <a:ea typeface="Tahoma" panose="020B0604030504040204" pitchFamily="34" charset="0"/>
                <a:cs typeface="Tahoma" panose="020B0604030504040204" pitchFamily="34" charset="0"/>
              </a:rPr>
              <a:t>For the ministry of this service is not only fully supplying the needs of the saints, but is also overflowing through many thanksgivings to God. </a:t>
            </a:r>
          </a:p>
          <a:p>
            <a:pPr>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Colossians 4:17 </a:t>
            </a:r>
            <a:r>
              <a:rPr lang="en-US" sz="2800" dirty="0">
                <a:latin typeface="Tahoma" panose="020B0604030504040204" pitchFamily="34" charset="0"/>
                <a:ea typeface="Tahoma" panose="020B0604030504040204" pitchFamily="34" charset="0"/>
                <a:cs typeface="Tahoma" panose="020B0604030504040204" pitchFamily="34" charset="0"/>
              </a:rPr>
              <a:t> Say to Archippus, "Take heed to the ministry which you have received in the Lord, that you may fulfill it." </a:t>
            </a:r>
          </a:p>
          <a:p>
            <a:pPr>
              <a:spcBef>
                <a:spcPts val="300"/>
              </a:spcBef>
            </a:pPr>
            <a:r>
              <a:rPr lang="en-US" sz="2800" dirty="0">
                <a:latin typeface="Tahoma" panose="020B0604030504040204" pitchFamily="34" charset="0"/>
                <a:ea typeface="Tahoma" panose="020B0604030504040204" pitchFamily="34" charset="0"/>
                <a:cs typeface="Tahoma" panose="020B0604030504040204" pitchFamily="34" charset="0"/>
              </a:rPr>
              <a:t>Spiritual gifts are not our possession.  Maybe instead of referring to “my gift” we should speak of the gift of the Spirit working in me</a:t>
            </a:r>
          </a:p>
          <a:p>
            <a:pPr>
              <a:spcBef>
                <a:spcPts val="300"/>
              </a:spcBef>
            </a:pPr>
            <a:r>
              <a:rPr lang="en-US" sz="2800" b="1" dirty="0">
                <a:latin typeface="Tahoma" panose="020B0604030504040204" pitchFamily="34" charset="0"/>
                <a:ea typeface="Tahoma" panose="020B0604030504040204" pitchFamily="34" charset="0"/>
                <a:cs typeface="Tahoma" panose="020B0604030504040204" pitchFamily="34" charset="0"/>
              </a:rPr>
              <a:t>2 Timothy 4:5 </a:t>
            </a:r>
            <a:r>
              <a:rPr lang="en-US" sz="2800" dirty="0">
                <a:latin typeface="Tahoma" panose="020B0604030504040204" pitchFamily="34" charset="0"/>
                <a:ea typeface="Tahoma" panose="020B0604030504040204" pitchFamily="34" charset="0"/>
                <a:cs typeface="Tahoma" panose="020B0604030504040204" pitchFamily="34" charset="0"/>
              </a:rPr>
              <a:t> But you, be sober in all things, endure hardship, do the work of an evangelist, fulfill your ministry. </a:t>
            </a:r>
            <a:br>
              <a:rPr lang="en-US" sz="2800" dirty="0">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a:p>
            <a:pPr>
              <a:spcBef>
                <a:spcPts val="300"/>
              </a:spcBef>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422946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877</TotalTime>
  <Words>1879</Words>
  <Application>Microsoft Office PowerPoint</Application>
  <PresentationFormat>Widescreen</PresentationFormat>
  <Paragraphs>52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Century Gothic</vt:lpstr>
      <vt:lpstr>Garamond</vt:lpstr>
      <vt:lpstr>Tahoma</vt:lpstr>
      <vt:lpstr>Savon</vt:lpstr>
      <vt:lpstr>ANOTHER HELPER</vt:lpstr>
      <vt:lpstr>INTRODUCTION</vt:lpstr>
      <vt:lpstr>BUT GOD HAS A PURPOSE</vt:lpstr>
      <vt:lpstr>TRUTHS</vt:lpstr>
      <vt:lpstr> GOD WILL EQUIP</vt:lpstr>
      <vt:lpstr>AGREEMENT</vt:lpstr>
      <vt:lpstr>AGREEMENT</vt:lpstr>
      <vt:lpstr> SOME THINGS TO KNOW</vt:lpstr>
      <vt:lpstr>WHAT GOD DOES</vt:lpstr>
      <vt:lpstr>THINKING IT THROUGH</vt:lpstr>
      <vt:lpstr>THE PASSOVER</vt:lpstr>
      <vt:lpstr>CHRIST SENT THE SPIRIT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ANOTHER HELPER</dc:title>
  <dc:creator>JoLynn Gower</dc:creator>
  <cp:lastModifiedBy>Gower</cp:lastModifiedBy>
  <cp:revision>8</cp:revision>
  <cp:lastPrinted>2022-04-14T16:35:19Z</cp:lastPrinted>
  <dcterms:created xsi:type="dcterms:W3CDTF">2022-03-04T23:19:24Z</dcterms:created>
  <dcterms:modified xsi:type="dcterms:W3CDTF">2022-04-22T20:45:52Z</dcterms:modified>
</cp:coreProperties>
</file>