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4" r:id="rId9"/>
    <p:sldId id="265" r:id="rId10"/>
    <p:sldId id="266" r:id="rId11"/>
    <p:sldId id="268" r:id="rId12"/>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6" d="100"/>
          <a:sy n="86" d="100"/>
        </p:scale>
        <p:origin x="40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4/13/2022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4/13/2022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4/13/2022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4/13/2022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4/13/2022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929078"/>
          </a:xfrm>
        </p:spPr>
        <p:txBody>
          <a:bodyPr>
            <a:normAutofit fontScale="90000"/>
          </a:bodyPr>
          <a:lstStyle/>
          <a:p>
            <a:pPr algn="ctr"/>
            <a:br>
              <a:rPr lang="en-US" dirty="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WHAT THE SPIRIT DOES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Romans 8:28-34 </a:t>
            </a:r>
            <a:r>
              <a:rPr lang="en-US" sz="2800" dirty="0">
                <a:latin typeface="Tahoma" panose="020B0604030504040204" pitchFamily="34" charset="0"/>
                <a:ea typeface="Tahoma" panose="020B0604030504040204" pitchFamily="34" charset="0"/>
                <a:cs typeface="Tahoma" panose="020B0604030504040204" pitchFamily="34" charset="0"/>
              </a:rPr>
              <a:t> And we know that God causes all things to work together for good to those who love God, to those who are called according to </a:t>
            </a:r>
            <a:r>
              <a:rPr lang="en-US" sz="2800" i="1" dirty="0">
                <a:latin typeface="Tahoma" panose="020B0604030504040204" pitchFamily="34" charset="0"/>
                <a:ea typeface="Tahoma" panose="020B0604030504040204" pitchFamily="34" charset="0"/>
                <a:cs typeface="Tahoma" panose="020B0604030504040204" pitchFamily="34" charset="0"/>
              </a:rPr>
              <a:t>His</a:t>
            </a:r>
            <a:r>
              <a:rPr lang="en-US" sz="2800" dirty="0">
                <a:latin typeface="Tahoma" panose="020B0604030504040204" pitchFamily="34" charset="0"/>
                <a:ea typeface="Tahoma" panose="020B0604030504040204" pitchFamily="34" charset="0"/>
                <a:cs typeface="Tahoma" panose="020B0604030504040204" pitchFamily="34" charset="0"/>
              </a:rPr>
              <a:t> purpose. For those whom He foreknew, He also predestined </a:t>
            </a:r>
            <a:r>
              <a:rPr lang="en-US" sz="2800" i="1" dirty="0">
                <a:latin typeface="Tahoma" panose="020B0604030504040204" pitchFamily="34" charset="0"/>
                <a:ea typeface="Tahoma" panose="020B0604030504040204" pitchFamily="34" charset="0"/>
                <a:cs typeface="Tahoma" panose="020B0604030504040204" pitchFamily="34" charset="0"/>
              </a:rPr>
              <a:t>to become</a:t>
            </a:r>
            <a:r>
              <a:rPr lang="en-US" sz="2800" dirty="0">
                <a:latin typeface="Tahoma" panose="020B0604030504040204" pitchFamily="34" charset="0"/>
                <a:ea typeface="Tahoma" panose="020B0604030504040204" pitchFamily="34" charset="0"/>
                <a:cs typeface="Tahoma" panose="020B0604030504040204" pitchFamily="34" charset="0"/>
              </a:rPr>
              <a:t> conformed to the image of His Son, so that He would be the firstborn among many brethren; and these whom He predestined, He also called; and these whom He called, He also justified; and these whom He justified, He also glorified. What then shall we say to these things? If God </a:t>
            </a:r>
            <a:r>
              <a:rPr lang="en-US" sz="2800" i="1" dirty="0">
                <a:latin typeface="Tahoma" panose="020B0604030504040204" pitchFamily="34" charset="0"/>
                <a:ea typeface="Tahoma" panose="020B0604030504040204" pitchFamily="34" charset="0"/>
                <a:cs typeface="Tahoma" panose="020B0604030504040204" pitchFamily="34" charset="0"/>
              </a:rPr>
              <a:t>is</a:t>
            </a:r>
            <a:r>
              <a:rPr lang="en-US" sz="2800" dirty="0">
                <a:latin typeface="Tahoma" panose="020B0604030504040204" pitchFamily="34" charset="0"/>
                <a:ea typeface="Tahoma" panose="020B0604030504040204" pitchFamily="34" charset="0"/>
                <a:cs typeface="Tahoma" panose="020B0604030504040204" pitchFamily="34" charset="0"/>
              </a:rPr>
              <a:t> for us, who </a:t>
            </a:r>
            <a:r>
              <a:rPr lang="en-US" sz="2800" i="1" dirty="0">
                <a:latin typeface="Tahoma" panose="020B0604030504040204" pitchFamily="34" charset="0"/>
                <a:ea typeface="Tahoma" panose="020B0604030504040204" pitchFamily="34" charset="0"/>
                <a:cs typeface="Tahoma" panose="020B0604030504040204" pitchFamily="34" charset="0"/>
              </a:rPr>
              <a:t>is</a:t>
            </a:r>
            <a:r>
              <a:rPr lang="en-US" sz="2800" dirty="0">
                <a:latin typeface="Tahoma" panose="020B0604030504040204" pitchFamily="34" charset="0"/>
                <a:ea typeface="Tahoma" panose="020B0604030504040204" pitchFamily="34" charset="0"/>
                <a:cs typeface="Tahoma" panose="020B0604030504040204" pitchFamily="34" charset="0"/>
              </a:rPr>
              <a:t> against us? He who did not spare His own Son, but delivered Him over for us all, how will He not also with Him freely give us all things? Who will bring a charge against God's elect? God is the one who justifies; who is the one who condemns? Christ Jesus is He who died, yes, rather who was raised, who is at the right hand of God, who also intercedes for us. </a:t>
            </a:r>
          </a:p>
          <a:p>
            <a:endParaRPr lang="en-US" sz="2800" dirty="0">
              <a:latin typeface="Tahoma'"/>
            </a:endParaRPr>
          </a:p>
        </p:txBody>
      </p:sp>
    </p:spTree>
    <p:extLst>
      <p:ext uri="{BB962C8B-B14F-4D97-AF65-F5344CB8AC3E}">
        <p14:creationId xmlns:p14="http://schemas.microsoft.com/office/powerpoint/2010/main" val="1084068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NOTHING CAN SEPARATE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Romans 8:34-39 </a:t>
            </a:r>
            <a:r>
              <a:rPr lang="en-US" sz="2800" dirty="0">
                <a:latin typeface="Tahoma" panose="020B0604030504040204" pitchFamily="34" charset="0"/>
                <a:ea typeface="Tahoma" panose="020B0604030504040204" pitchFamily="34" charset="0"/>
                <a:cs typeface="Tahoma" panose="020B0604030504040204" pitchFamily="34" charset="0"/>
              </a:rPr>
              <a:t>Who is the one who condemns? Christ Jesus is He who died, yes, rather who was raised, who is at the right hand of God, who also intercedes for us. Who will separate us from the love of Christ? Will tribulation, or distress, or persecution, or famine, or nakedness, or peril, or sword? Just as it is written, "</a:t>
            </a:r>
            <a:r>
              <a:rPr lang="en-US" sz="2800" cap="small" dirty="0">
                <a:effectLst/>
                <a:latin typeface="Tahoma" panose="020B0604030504040204" pitchFamily="34" charset="0"/>
                <a:ea typeface="Tahoma" panose="020B0604030504040204" pitchFamily="34" charset="0"/>
                <a:cs typeface="Tahoma" panose="020B0604030504040204" pitchFamily="34" charset="0"/>
              </a:rPr>
              <a:t>FOR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YOUR SAKE WE ARE BEING PUT TO DEATH ALL DAY LONG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WE WERE CONSIDERED AS SHEEP TO BE SLAUGHTERED</a:t>
            </a:r>
            <a:r>
              <a:rPr lang="en-US" sz="2800" dirty="0">
                <a:latin typeface="Tahoma" panose="020B0604030504040204" pitchFamily="34" charset="0"/>
                <a:ea typeface="Tahoma" panose="020B0604030504040204" pitchFamily="34" charset="0"/>
                <a:cs typeface="Tahoma" panose="020B0604030504040204" pitchFamily="34" charset="0"/>
              </a:rPr>
              <a:t>." But in all these things we overwhelmingly conquer through Him who loved us. For I am convinced that neither death, nor life, nor angels, nor principalities, nor things present, nor things to come, nor powers, nor height, nor depth, nor any other created thing, will be able to separate us from the love of God, which is in Christ Jesus our Lord.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023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95754"/>
            <a:ext cx="11741426" cy="5556737"/>
          </a:xfrm>
        </p:spPr>
        <p:txBody>
          <a:bodyPr>
            <a:normAutofit fontScale="92500" lnSpcReduction="20000"/>
          </a:bodyPr>
          <a:lstStyle/>
          <a:p>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r>
              <a:rPr lang="en-US" sz="2800" b="1" dirty="0">
                <a:latin typeface="Tahoma" panose="020B0604030504040204" pitchFamily="34" charset="0"/>
                <a:ea typeface="Tahoma" panose="020B0604030504040204" pitchFamily="34" charset="0"/>
                <a:cs typeface="Tahoma" panose="020B0604030504040204" pitchFamily="34" charset="0"/>
              </a:rPr>
              <a:t>Matthew 16:13-19 </a:t>
            </a:r>
            <a:r>
              <a:rPr lang="en-US" sz="2800" dirty="0">
                <a:latin typeface="Tahoma" panose="020B0604030504040204" pitchFamily="34" charset="0"/>
                <a:ea typeface="Tahoma" panose="020B0604030504040204" pitchFamily="34" charset="0"/>
                <a:cs typeface="Tahoma" panose="020B0604030504040204" pitchFamily="34" charset="0"/>
              </a:rPr>
              <a:t> Now when Jesus came into the district of Caesarea Philippi, He was asking His disciples, "Who do people say that the Son of Man is?" and they said, "Some </a:t>
            </a:r>
            <a:r>
              <a:rPr lang="en-US" sz="2800" i="1" dirty="0">
                <a:latin typeface="Tahoma" panose="020B0604030504040204" pitchFamily="34" charset="0"/>
                <a:ea typeface="Tahoma" panose="020B0604030504040204" pitchFamily="34" charset="0"/>
                <a:cs typeface="Tahoma" panose="020B0604030504040204" pitchFamily="34" charset="0"/>
              </a:rPr>
              <a:t>say</a:t>
            </a:r>
            <a:r>
              <a:rPr lang="en-US" sz="2800" dirty="0">
                <a:latin typeface="Tahoma" panose="020B0604030504040204" pitchFamily="34" charset="0"/>
                <a:ea typeface="Tahoma" panose="020B0604030504040204" pitchFamily="34" charset="0"/>
                <a:cs typeface="Tahoma" panose="020B0604030504040204" pitchFamily="34" charset="0"/>
              </a:rPr>
              <a:t> John the Baptist; and others, Elijah; but still others, Jeremiah, or one of the prophets." He said to them, "But who do you say that I am?"  Simon Peter answered, "You are the Christ, the Son of the living God." And Jesus said to him, "Blessed are you, Simon </a:t>
            </a:r>
            <a:r>
              <a:rPr lang="en-US" sz="2800" dirty="0" err="1">
                <a:latin typeface="Tahoma" panose="020B0604030504040204" pitchFamily="34" charset="0"/>
                <a:ea typeface="Tahoma" panose="020B0604030504040204" pitchFamily="34" charset="0"/>
                <a:cs typeface="Tahoma" panose="020B0604030504040204" pitchFamily="34" charset="0"/>
              </a:rPr>
              <a:t>Barjona</a:t>
            </a:r>
            <a:r>
              <a:rPr lang="en-US" sz="2800" dirty="0">
                <a:latin typeface="Tahoma" panose="020B0604030504040204" pitchFamily="34" charset="0"/>
                <a:ea typeface="Tahoma" panose="020B0604030504040204" pitchFamily="34" charset="0"/>
                <a:cs typeface="Tahoma" panose="020B0604030504040204" pitchFamily="34" charset="0"/>
              </a:rPr>
              <a:t>, because flesh and blood did not reveal </a:t>
            </a:r>
            <a:r>
              <a:rPr lang="en-US" sz="2800" i="1" dirty="0">
                <a:latin typeface="Tahoma" panose="020B0604030504040204" pitchFamily="34" charset="0"/>
                <a:ea typeface="Tahoma" panose="020B0604030504040204" pitchFamily="34" charset="0"/>
                <a:cs typeface="Tahoma" panose="020B0604030504040204" pitchFamily="34" charset="0"/>
              </a:rPr>
              <a:t>this</a:t>
            </a:r>
            <a:r>
              <a:rPr lang="en-US" sz="2800" dirty="0">
                <a:latin typeface="Tahoma" panose="020B0604030504040204" pitchFamily="34" charset="0"/>
                <a:ea typeface="Tahoma" panose="020B0604030504040204" pitchFamily="34" charset="0"/>
                <a:cs typeface="Tahoma" panose="020B0604030504040204" pitchFamily="34" charset="0"/>
              </a:rPr>
              <a:t> to you, but My Father who is in heaven. "I also say to you that you are Peter, and upon this rock I will build My </a:t>
            </a:r>
            <a:r>
              <a:rPr lang="en-US" sz="2800" u="sng" dirty="0">
                <a:latin typeface="Tahoma" panose="020B0604030504040204" pitchFamily="34" charset="0"/>
                <a:ea typeface="Tahoma" panose="020B0604030504040204" pitchFamily="34" charset="0"/>
                <a:cs typeface="Tahoma" panose="020B0604030504040204" pitchFamily="34" charset="0"/>
              </a:rPr>
              <a:t>church</a:t>
            </a:r>
            <a:r>
              <a:rPr lang="en-US" sz="2800" dirty="0">
                <a:latin typeface="Tahoma" panose="020B0604030504040204" pitchFamily="34" charset="0"/>
                <a:ea typeface="Tahoma" panose="020B0604030504040204" pitchFamily="34" charset="0"/>
                <a:cs typeface="Tahoma" panose="020B0604030504040204" pitchFamily="34" charset="0"/>
              </a:rPr>
              <a:t>; and the gates of Hades will not overpower it. I will give you the keys of the kingdom of heaven; and whatever you bind on earth shall have been bound in heaven, and whatever you loose on earth shall have been loosed in heaven." </a:t>
            </a: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	THE WAY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79443"/>
            <a:ext cx="11741426" cy="5678557"/>
          </a:xfrm>
        </p:spPr>
        <p:txBody>
          <a:bodyPr>
            <a:normAutofit/>
          </a:bodyPr>
          <a:lstStyle/>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9:1-2 </a:t>
            </a:r>
            <a:r>
              <a:rPr lang="en-US" sz="2800" dirty="0">
                <a:latin typeface="Tahoma" panose="020B0604030504040204" pitchFamily="34" charset="0"/>
                <a:ea typeface="Tahoma" panose="020B0604030504040204" pitchFamily="34" charset="0"/>
                <a:cs typeface="Tahoma" panose="020B0604030504040204" pitchFamily="34" charset="0"/>
              </a:rPr>
              <a:t>Now Saul, still breathing threats and murder against the disciples of the Lord, went to the high priest, and asked for letters from him to the synagogues at Damascus, so that if he found any belonging to the Way, both men and women, he might bring them bound to Jerusalem. </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22:3-4 </a:t>
            </a:r>
            <a:r>
              <a:rPr lang="en-US" sz="2800" dirty="0">
                <a:latin typeface="Tahoma" panose="020B0604030504040204" pitchFamily="34" charset="0"/>
                <a:ea typeface="Tahoma" panose="020B0604030504040204" pitchFamily="34" charset="0"/>
                <a:cs typeface="Tahoma" panose="020B0604030504040204" pitchFamily="34" charset="0"/>
              </a:rPr>
              <a:t>"I am a Jew, born in Tarsus of Cilicia, but brought up in this city, educated under Gamaliel, strictly according to the law of our fathers, being zealous for God just as you all are today. I persecuted this Way to the death, binding and putting both men and women into prisons, </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24:22 </a:t>
            </a:r>
            <a:r>
              <a:rPr lang="en-US" sz="2800" dirty="0">
                <a:latin typeface="Tahoma" panose="020B0604030504040204" pitchFamily="34" charset="0"/>
                <a:ea typeface="Tahoma" panose="020B0604030504040204" pitchFamily="34" charset="0"/>
                <a:cs typeface="Tahoma" panose="020B0604030504040204" pitchFamily="34" charset="0"/>
              </a:rPr>
              <a:t> But Felix, having a more exact knowledge about the Way, put them off, saying, "When Lysias the commander comes down, I will decide your case." </a:t>
            </a: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CHRISTIANS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300"/>
              </a:spcBef>
              <a:buFont typeface="Courier New" panose="02070309020205020404" pitchFamily="49" charset="0"/>
              <a:buChar char="o"/>
            </a:pPr>
            <a:r>
              <a:rPr lang="en-US" sz="2800" dirty="0">
                <a:latin typeface="Tahoma'"/>
                <a:ea typeface="Tahoma" panose="020B0604030504040204" pitchFamily="34" charset="0"/>
                <a:cs typeface="Tahoma" panose="020B0604030504040204" pitchFamily="34" charset="0"/>
              </a:rPr>
              <a:t> Believers were first called “Christians” as an insult</a:t>
            </a:r>
          </a:p>
          <a:p>
            <a:pPr>
              <a:lnSpc>
                <a:spcPct val="95000"/>
              </a:lnSpc>
              <a:spcBef>
                <a:spcPts val="300"/>
              </a:spcBef>
              <a:buFont typeface="Courier New" panose="02070309020205020404" pitchFamily="49" charset="0"/>
              <a:buChar char="o"/>
            </a:pPr>
            <a:r>
              <a:rPr lang="en-US" sz="2800" dirty="0">
                <a:latin typeface="Tahoma'"/>
                <a:ea typeface="Tahoma" panose="020B0604030504040204" pitchFamily="34" charset="0"/>
                <a:cs typeface="Tahoma" panose="020B0604030504040204" pitchFamily="34" charset="0"/>
              </a:rPr>
              <a:t> Christian means “little Christ”</a:t>
            </a:r>
          </a:p>
          <a:p>
            <a:pPr>
              <a:lnSpc>
                <a:spcPct val="95000"/>
              </a:lnSpc>
              <a:spcBef>
                <a:spcPts val="300"/>
              </a:spcBef>
              <a:buFont typeface="Courier New" panose="02070309020205020404" pitchFamily="49" charset="0"/>
              <a:buChar char="o"/>
            </a:pPr>
            <a:r>
              <a:rPr lang="en-US" sz="2800" b="1" dirty="0">
                <a:latin typeface="Tahoma" panose="020B0604030504040204" pitchFamily="34" charset="0"/>
                <a:ea typeface="Tahoma" panose="020B0604030504040204" pitchFamily="34" charset="0"/>
                <a:cs typeface="Tahoma" panose="020B0604030504040204" pitchFamily="34" charset="0"/>
              </a:rPr>
              <a:t>Romans 1:1-4 </a:t>
            </a:r>
            <a:r>
              <a:rPr lang="en-US" sz="2800" dirty="0">
                <a:latin typeface="Tahoma" panose="020B0604030504040204" pitchFamily="34" charset="0"/>
                <a:ea typeface="Tahoma" panose="020B0604030504040204" pitchFamily="34" charset="0"/>
                <a:cs typeface="Tahoma" panose="020B0604030504040204" pitchFamily="34" charset="0"/>
              </a:rPr>
              <a:t>Paul, a bond-servant of Christ Jesus, called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an apostle, set apart for the gospel of God, which He promised beforehand through His prophets in the holy Scriptures, concerning His Son, who was born of a descendant of David according to the flesh, who was declared the Son of God with power by the resurrection from the dead, according to the Spirit of holiness, Jesus Christ our Lord…</a:t>
            </a:r>
          </a:p>
          <a:p>
            <a:pPr>
              <a:lnSpc>
                <a:spcPct val="95000"/>
              </a:lnSpc>
              <a:spcBef>
                <a:spcPts val="300"/>
              </a:spcBef>
              <a:buFont typeface="Courier New" panose="02070309020205020404" pitchFamily="49" charset="0"/>
              <a:buChar char="o"/>
            </a:pPr>
            <a:r>
              <a:rPr lang="en-US" sz="2800" b="1" dirty="0">
                <a:latin typeface="Tahoma" panose="020B0604030504040204" pitchFamily="34" charset="0"/>
                <a:ea typeface="Tahoma" panose="020B0604030504040204" pitchFamily="34" charset="0"/>
                <a:cs typeface="Tahoma" panose="020B0604030504040204" pitchFamily="34" charset="0"/>
              </a:rPr>
              <a:t>Romans 2:28-29 </a:t>
            </a:r>
            <a:r>
              <a:rPr lang="en-US" sz="2800" dirty="0">
                <a:latin typeface="Tahoma" panose="020B0604030504040204" pitchFamily="34" charset="0"/>
                <a:ea typeface="Tahoma" panose="020B0604030504040204" pitchFamily="34" charset="0"/>
                <a:cs typeface="Tahoma" panose="020B0604030504040204" pitchFamily="34" charset="0"/>
              </a:rPr>
              <a:t> For he is not a Jew who is one outwardly, nor is circumcision that which is outward in the flesh. But he is a Jew who is one inwardly; and circumcision is that which is of the heart, by the Spirit, not by the letter; and his praise is not from men, but from God.  </a:t>
            </a:r>
          </a:p>
          <a:p>
            <a:pPr>
              <a:lnSpc>
                <a:spcPct val="95000"/>
              </a:lnSpc>
              <a:spcBef>
                <a:spcPts val="300"/>
              </a:spcBef>
              <a:buFont typeface="Courier New" panose="02070309020205020404" pitchFamily="49" charset="0"/>
              <a:buChar char="o"/>
            </a:pPr>
            <a:endParaRPr lang="en-US" sz="2800" dirty="0">
              <a:latin typeface="Tahoma'"/>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A NEW MINISTRY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fontScale="92500" lnSpcReduction="10000"/>
          </a:bodyPr>
          <a:lstStyle/>
          <a:p>
            <a:pPr marL="0" indent="0">
              <a:spcBef>
                <a:spcPts val="0"/>
              </a:spcBef>
              <a:buNone/>
            </a:pPr>
            <a:r>
              <a:rPr lang="en-US" sz="3000" b="1" dirty="0">
                <a:latin typeface="Tahoma" panose="020B0604030504040204" pitchFamily="34" charset="0"/>
                <a:ea typeface="Tahoma" panose="020B0604030504040204" pitchFamily="34" charset="0"/>
                <a:cs typeface="Tahoma" panose="020B0604030504040204" pitchFamily="34" charset="0"/>
              </a:rPr>
              <a:t>Romans 8:1-8 </a:t>
            </a:r>
            <a:r>
              <a:rPr lang="en-US" sz="3000" dirty="0">
                <a:latin typeface="Tahoma" panose="020B0604030504040204" pitchFamily="34" charset="0"/>
                <a:ea typeface="Tahoma" panose="020B0604030504040204" pitchFamily="34" charset="0"/>
                <a:cs typeface="Tahoma" panose="020B0604030504040204" pitchFamily="34" charset="0"/>
              </a:rPr>
              <a:t> Therefore there is now no condemnation for those who are in Christ Jesus. For the law of the Spirit of life in Christ Jesus has set you free from the law of sin and of death.  For what the Law could not do, weak as it was through the flesh, God </a:t>
            </a:r>
            <a:r>
              <a:rPr lang="en-US" sz="3000" i="1" dirty="0">
                <a:latin typeface="Tahoma" panose="020B0604030504040204" pitchFamily="34" charset="0"/>
                <a:ea typeface="Tahoma" panose="020B0604030504040204" pitchFamily="34" charset="0"/>
                <a:cs typeface="Tahoma" panose="020B0604030504040204" pitchFamily="34" charset="0"/>
              </a:rPr>
              <a:t>did:</a:t>
            </a:r>
            <a:r>
              <a:rPr lang="en-US" sz="3000" dirty="0">
                <a:latin typeface="Tahoma" panose="020B0604030504040204" pitchFamily="34" charset="0"/>
                <a:ea typeface="Tahoma" panose="020B0604030504040204" pitchFamily="34" charset="0"/>
                <a:cs typeface="Tahoma" panose="020B0604030504040204" pitchFamily="34" charset="0"/>
              </a:rPr>
              <a:t> sending His own Son in the likeness of sinful flesh and </a:t>
            </a:r>
            <a:r>
              <a:rPr lang="en-US" sz="3000" i="1" dirty="0">
                <a:latin typeface="Tahoma" panose="020B0604030504040204" pitchFamily="34" charset="0"/>
                <a:ea typeface="Tahoma" panose="020B0604030504040204" pitchFamily="34" charset="0"/>
                <a:cs typeface="Tahoma" panose="020B0604030504040204" pitchFamily="34" charset="0"/>
              </a:rPr>
              <a:t>as an offering</a:t>
            </a:r>
            <a:r>
              <a:rPr lang="en-US" sz="3000" dirty="0">
                <a:latin typeface="Tahoma" panose="020B0604030504040204" pitchFamily="34" charset="0"/>
                <a:ea typeface="Tahoma" panose="020B0604030504040204" pitchFamily="34" charset="0"/>
                <a:cs typeface="Tahoma" panose="020B0604030504040204" pitchFamily="34" charset="0"/>
              </a:rPr>
              <a:t> for sin, He condemned sin in the flesh, so that the requirement of the Law might be fulfilled in us, who do not walk according to the flesh but according to the Spirit.  For those who are according to the flesh set their minds on the things of the flesh, but those who are according to the Spirit, the things of the Spirit. For the mind set on the flesh is death, but the mind set on the Spirit is life and peace, because the mind set on the flesh is hostile toward God; for it does not subject itself to the law of God, for it is not even able </a:t>
            </a:r>
            <a:r>
              <a:rPr lang="en-US" sz="3000" i="1" dirty="0">
                <a:latin typeface="Tahoma" panose="020B0604030504040204" pitchFamily="34" charset="0"/>
                <a:ea typeface="Tahoma" panose="020B0604030504040204" pitchFamily="34" charset="0"/>
                <a:cs typeface="Tahoma" panose="020B0604030504040204" pitchFamily="34" charset="0"/>
              </a:rPr>
              <a:t>to do so,</a:t>
            </a:r>
            <a:r>
              <a:rPr lang="en-US" sz="3000" dirty="0">
                <a:latin typeface="Tahoma" panose="020B0604030504040204" pitchFamily="34" charset="0"/>
                <a:ea typeface="Tahoma" panose="020B0604030504040204" pitchFamily="34" charset="0"/>
                <a:cs typeface="Tahoma" panose="020B0604030504040204" pitchFamily="34" charset="0"/>
              </a:rPr>
              <a:t> and those who are in the flesh cannot please God. </a:t>
            </a:r>
          </a:p>
          <a:p>
            <a:pPr marL="0" indent="0">
              <a:spcBef>
                <a:spcPts val="0"/>
              </a:spcBef>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887894"/>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FLESH vs SPIRIT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26434"/>
            <a:ext cx="11741426" cy="5493027"/>
          </a:xfrm>
        </p:spPr>
        <p:txBody>
          <a:bodyPr>
            <a:noAutofit/>
          </a:bodyPr>
          <a:lstStyle/>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Romans 8:9-11 </a:t>
            </a:r>
            <a:r>
              <a:rPr lang="en-US" sz="2800" dirty="0">
                <a:latin typeface="Tahoma" panose="020B0604030504040204" pitchFamily="34" charset="0"/>
                <a:ea typeface="Tahoma" panose="020B0604030504040204" pitchFamily="34" charset="0"/>
                <a:cs typeface="Tahoma" panose="020B0604030504040204" pitchFamily="34" charset="0"/>
              </a:rPr>
              <a:t>However, you are not in the flesh but in the Spirit, if indeed the Spirit of God dwells in you. But if anyone does not have the Spirit of Christ, he does not belong to Him. If Christ is in you, though the body is dead because of sin, yet the spirit is alive because of righteousness. But if the Spirit of Him who raised Jesus from the dead dwells in you, He who raised Christ Jesus from the dead will also give life to your mortal bodies through His Spirit who dwells in you. </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15:35,42-44 </a:t>
            </a:r>
            <a:r>
              <a:rPr lang="en-US" sz="2800" dirty="0">
                <a:latin typeface="Tahoma" panose="020B0604030504040204" pitchFamily="34" charset="0"/>
                <a:ea typeface="Tahoma" panose="020B0604030504040204" pitchFamily="34" charset="0"/>
                <a:cs typeface="Tahoma" panose="020B0604030504040204" pitchFamily="34" charset="0"/>
              </a:rPr>
              <a:t>But some will say, "How are the dead raised? And with what kind of body do they come?" … So also is the resurrection of the dead. It is sown a perishable </a:t>
            </a:r>
            <a:r>
              <a:rPr lang="en-US" sz="2800" i="1" dirty="0">
                <a:latin typeface="Tahoma" panose="020B0604030504040204" pitchFamily="34" charset="0"/>
                <a:ea typeface="Tahoma" panose="020B0604030504040204" pitchFamily="34" charset="0"/>
                <a:cs typeface="Tahoma" panose="020B0604030504040204" pitchFamily="34" charset="0"/>
              </a:rPr>
              <a:t>body,</a:t>
            </a:r>
            <a:r>
              <a:rPr lang="en-US" sz="2800" dirty="0">
                <a:latin typeface="Tahoma" panose="020B0604030504040204" pitchFamily="34" charset="0"/>
                <a:ea typeface="Tahoma" panose="020B0604030504040204" pitchFamily="34" charset="0"/>
                <a:cs typeface="Tahoma" panose="020B0604030504040204" pitchFamily="34" charset="0"/>
              </a:rPr>
              <a:t> it is raised an imperishable </a:t>
            </a:r>
            <a:r>
              <a:rPr lang="en-US" sz="2800" i="1" dirty="0">
                <a:latin typeface="Tahoma" panose="020B0604030504040204" pitchFamily="34" charset="0"/>
                <a:ea typeface="Tahoma" panose="020B0604030504040204" pitchFamily="34" charset="0"/>
                <a:cs typeface="Tahoma" panose="020B0604030504040204" pitchFamily="34" charset="0"/>
              </a:rPr>
              <a:t>body;</a:t>
            </a:r>
            <a:r>
              <a:rPr lang="en-US" sz="2800" dirty="0">
                <a:latin typeface="Tahoma" panose="020B0604030504040204" pitchFamily="34" charset="0"/>
                <a:ea typeface="Tahoma" panose="020B0604030504040204" pitchFamily="34" charset="0"/>
                <a:cs typeface="Tahoma" panose="020B0604030504040204" pitchFamily="34" charset="0"/>
              </a:rPr>
              <a:t> it is sown in dishonor, it is raised in glory; it is sown in weakness, it is raised in power;  it is sown a natural body, it is raised a spiritual body. If there is a natural body, there is also a spiritual </a:t>
            </a:r>
            <a:r>
              <a:rPr lang="en-US" sz="2800" i="1" dirty="0">
                <a:latin typeface="Tahoma" panose="020B0604030504040204" pitchFamily="34" charset="0"/>
                <a:ea typeface="Tahoma" panose="020B0604030504040204" pitchFamily="34" charset="0"/>
                <a:cs typeface="Tahoma" panose="020B0604030504040204" pitchFamily="34" charset="0"/>
              </a:rPr>
              <a:t>body.</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FUTURE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Thessalonians 4:13-18 </a:t>
            </a:r>
            <a:r>
              <a:rPr lang="en-US" sz="2800" dirty="0">
                <a:latin typeface="Tahoma" panose="020B0604030504040204" pitchFamily="34" charset="0"/>
                <a:ea typeface="Tahoma" panose="020B0604030504040204" pitchFamily="34" charset="0"/>
                <a:cs typeface="Tahoma" panose="020B0604030504040204" pitchFamily="34" charset="0"/>
              </a:rPr>
              <a:t> But we do not want you to be uninformed, brethren, about those who are asleep, so that you will not grieve as do the rest who have no hope. For if we believe that Jesus died and rose again, even so God will bring with Him those who have fallen asleep in Jesus. For this we say to you by the word of the Lord, that we who are alive and remain until the coming of the Lord, will not precede those who have fallen asleep. For the Lord Himself will descend from heaven with a shout, with the voice of </a:t>
            </a:r>
            <a:r>
              <a:rPr lang="en-US" sz="2800" i="1" dirty="0">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archangel and with the trumpet of God, and the dead in Christ will rise first. Then we who are alive and remain will be caught up together with them in the clouds to meet the Lord in the air, and so we shall always be with the Lord. Therefore comfort one another with these words. </a:t>
            </a:r>
          </a:p>
          <a:p>
            <a:endParaRPr lang="en-US" sz="2800" dirty="0">
              <a:latin typeface="Tahoma'"/>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WORK OF THE SPIRIT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Romans 8:12-17</a:t>
            </a:r>
            <a:r>
              <a:rPr lang="en-US" sz="2800" dirty="0">
                <a:latin typeface="Tahoma" panose="020B0604030504040204" pitchFamily="34" charset="0"/>
                <a:ea typeface="Tahoma" panose="020B0604030504040204" pitchFamily="34" charset="0"/>
                <a:cs typeface="Tahoma" panose="020B0604030504040204" pitchFamily="34" charset="0"/>
              </a:rPr>
              <a:t> So then, brethren, we are under obligation, not to the flesh, to live according to the flesh— for if you are living according to the flesh, you must die; but if by the Spirit you are putting to death the deeds of the body, you will live. For all who are being led by the Spirit of God, these are sons of God. For you have not received a spirit of slavery leading to fear again, but you have received a spirit of adoption as sons by which we cry out, "Abba! Father!" The Spirit Himself testifies with our spirit that we are children of God, and if children, heirs also, heirs of God and fellow heirs with Christ, if indeed we suffer with </a:t>
            </a:r>
            <a:r>
              <a:rPr lang="en-US" sz="2800" i="1" dirty="0">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so that we may also be glorified with </a:t>
            </a:r>
            <a:r>
              <a:rPr lang="en-US" sz="2800" i="1" dirty="0">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a:t>
            </a:r>
          </a:p>
          <a:p>
            <a:r>
              <a:rPr lang="en-US" sz="2800" dirty="0">
                <a:latin typeface="Tahoma" panose="020B0604030504040204" pitchFamily="34" charset="0"/>
                <a:ea typeface="Tahoma" panose="020B0604030504040204" pitchFamily="34" charset="0"/>
                <a:cs typeface="Tahoma" panose="020B0604030504040204" pitchFamily="34" charset="0"/>
              </a:rPr>
              <a:t>A time of glorification is coming – not yet – but it is coming!</a:t>
            </a:r>
          </a:p>
        </p:txBody>
      </p:sp>
    </p:spTree>
    <p:extLst>
      <p:ext uri="{BB962C8B-B14F-4D97-AF65-F5344CB8AC3E}">
        <p14:creationId xmlns:p14="http://schemas.microsoft.com/office/powerpoint/2010/main" val="394229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FULL REDEMPTION IS COMING</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Romans 8:18-23 </a:t>
            </a:r>
            <a:r>
              <a:rPr lang="en-US" sz="2800" dirty="0">
                <a:latin typeface="Tahoma" panose="020B0604030504040204" pitchFamily="34" charset="0"/>
                <a:ea typeface="Tahoma" panose="020B0604030504040204" pitchFamily="34" charset="0"/>
                <a:cs typeface="Tahoma" panose="020B0604030504040204" pitchFamily="34" charset="0"/>
              </a:rPr>
              <a:t> For I consider that the sufferings of this present time are not worthy to be compared with the glory that is to be revealed to us. For the anxious longing of the creation waits eagerly for the revealing of the sons of God. For the creation was subjected to futility, not willingly, but because of Him who subjected it, in hope that the creation itself also will be set free from its slavery to corruption into the freedom of the glory of the children of God. For we know that the whole creation groans and suffers the pains of childbirth together until now. And not only this, but also we ourselves, having the first fruits of the Spirit, even we ourselves groan within ourselves, waiting eagerly for </a:t>
            </a:r>
            <a:r>
              <a:rPr lang="en-US" sz="2800" i="1" dirty="0">
                <a:latin typeface="Tahoma" panose="020B0604030504040204" pitchFamily="34" charset="0"/>
                <a:ea typeface="Tahoma" panose="020B0604030504040204" pitchFamily="34" charset="0"/>
                <a:cs typeface="Tahoma" panose="020B0604030504040204" pitchFamily="34" charset="0"/>
              </a:rPr>
              <a:t>our</a:t>
            </a:r>
            <a:r>
              <a:rPr lang="en-US" sz="2800" dirty="0">
                <a:latin typeface="Tahoma" panose="020B0604030504040204" pitchFamily="34" charset="0"/>
                <a:ea typeface="Tahoma" panose="020B0604030504040204" pitchFamily="34" charset="0"/>
                <a:cs typeface="Tahoma" panose="020B0604030504040204" pitchFamily="34" charset="0"/>
              </a:rPr>
              <a:t> adoption as sons, the redemption of our body. </a:t>
            </a:r>
          </a:p>
          <a:p>
            <a:pPr>
              <a:lnSpc>
                <a:spcPct val="90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So far we are redeemed soul and spirit.  In the future our body will also be redeemed and reunited with our soul and spirit</a:t>
            </a:r>
          </a:p>
        </p:txBody>
      </p:sp>
    </p:spTree>
    <p:extLst>
      <p:ext uri="{BB962C8B-B14F-4D97-AF65-F5344CB8AC3E}">
        <p14:creationId xmlns:p14="http://schemas.microsoft.com/office/powerpoint/2010/main" val="1730362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514</TotalTime>
  <Words>1919</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Century Gothic</vt:lpstr>
      <vt:lpstr>Courier New</vt:lpstr>
      <vt:lpstr>Garamond</vt:lpstr>
      <vt:lpstr>Tahoma</vt:lpstr>
      <vt:lpstr>Tahoma'</vt:lpstr>
      <vt:lpstr>Savon</vt:lpstr>
      <vt:lpstr>ANOTHER HELPER</vt:lpstr>
      <vt:lpstr>INTRODUCTION</vt:lpstr>
      <vt:lpstr> THE WAY</vt:lpstr>
      <vt:lpstr>CHRISTIANS</vt:lpstr>
      <vt:lpstr>A NEW MINISTRY</vt:lpstr>
      <vt:lpstr>FLESH vs SPIRIT</vt:lpstr>
      <vt:lpstr>THE FUTURE</vt:lpstr>
      <vt:lpstr>THE WORK OF THE SPIRIT</vt:lpstr>
      <vt:lpstr>FULL REDEMPTION IS COMING</vt:lpstr>
      <vt:lpstr> WHAT THE SPIRIT DOES</vt:lpstr>
      <vt:lpstr>NOTHING CAN SEPARATE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9</cp:revision>
  <cp:lastPrinted>2022-04-07T18:26:32Z</cp:lastPrinted>
  <dcterms:created xsi:type="dcterms:W3CDTF">2022-03-04T23:19:24Z</dcterms:created>
  <dcterms:modified xsi:type="dcterms:W3CDTF">2022-04-13T16:07:16Z</dcterms:modified>
</cp:coreProperties>
</file>