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57" r:id="rId4"/>
    <p:sldId id="258" r:id="rId5"/>
    <p:sldId id="259" r:id="rId6"/>
    <p:sldId id="260" r:id="rId7"/>
    <p:sldId id="261" r:id="rId8"/>
    <p:sldId id="263" r:id="rId9"/>
    <p:sldId id="264" r:id="rId10"/>
    <p:sldId id="265" r:id="rId11"/>
    <p:sldId id="266" r:id="rId12"/>
    <p:sldId id="268" r:id="rId13"/>
  </p:sldIdLst>
  <p:sldSz cx="12192000" cy="6858000"/>
  <p:notesSz cx="9388475" cy="7102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1" d="100"/>
          <a:sy n="91" d="100"/>
        </p:scale>
        <p:origin x="211"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4EA3288-4D0A-4691-9AFB-5450AC365190}" type="datetimeFigureOut">
              <a:rPr lang="en-US" smtClean="0"/>
              <a:t>4/6/2022</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30D858BF-629F-488E-8D61-1698F869934F}" type="slidenum">
              <a:rPr lang="en-US" smtClean="0"/>
              <a:t>‹#›</a:t>
            </a:fld>
            <a:endParaRPr lang="en-US"/>
          </a:p>
        </p:txBody>
      </p:sp>
    </p:spTree>
    <p:extLst>
      <p:ext uri="{BB962C8B-B14F-4D97-AF65-F5344CB8AC3E}">
        <p14:creationId xmlns:p14="http://schemas.microsoft.com/office/powerpoint/2010/main" val="271702590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EA3288-4D0A-4691-9AFB-5450AC365190}" type="datetimeFigureOut">
              <a:rPr lang="en-US" smtClean="0"/>
              <a:t>4/6/2022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858BF-629F-488E-8D61-1698F869934F}" type="slidenum">
              <a:rPr lang="en-US" smtClean="0"/>
              <a:t>‹#›</a:t>
            </a:fld>
            <a:endParaRPr lang="en-US"/>
          </a:p>
        </p:txBody>
      </p:sp>
    </p:spTree>
    <p:extLst>
      <p:ext uri="{BB962C8B-B14F-4D97-AF65-F5344CB8AC3E}">
        <p14:creationId xmlns:p14="http://schemas.microsoft.com/office/powerpoint/2010/main" val="4169365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EA3288-4D0A-4691-9AFB-5450AC365190}" type="datetimeFigureOut">
              <a:rPr lang="en-US" smtClean="0"/>
              <a:t>4/6/2022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D858BF-629F-488E-8D61-1698F869934F}" type="slidenum">
              <a:rPr lang="en-US" smtClean="0"/>
              <a:t>‹#›</a:t>
            </a:fld>
            <a:endParaRPr lang="en-US"/>
          </a:p>
        </p:txBody>
      </p:sp>
    </p:spTree>
    <p:extLst>
      <p:ext uri="{BB962C8B-B14F-4D97-AF65-F5344CB8AC3E}">
        <p14:creationId xmlns:p14="http://schemas.microsoft.com/office/powerpoint/2010/main" val="3283973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4EA3288-4D0A-4691-9AFB-5450AC365190}" type="datetimeFigureOut">
              <a:rPr lang="en-US" smtClean="0"/>
              <a:t>4/6/2022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D858BF-629F-488E-8D61-1698F869934F}" type="slidenum">
              <a:rPr lang="en-US" smtClean="0"/>
              <a:t>‹#›</a:t>
            </a:fld>
            <a:endParaRPr lang="en-US"/>
          </a:p>
        </p:txBody>
      </p:sp>
    </p:spTree>
    <p:extLst>
      <p:ext uri="{BB962C8B-B14F-4D97-AF65-F5344CB8AC3E}">
        <p14:creationId xmlns:p14="http://schemas.microsoft.com/office/powerpoint/2010/main" val="490794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4EA3288-4D0A-4691-9AFB-5450AC365190}" type="datetimeFigureOut">
              <a:rPr lang="en-US" smtClean="0"/>
              <a:t>4/6/2022</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30D858BF-629F-488E-8D61-1698F869934F}" type="slidenum">
              <a:rPr lang="en-US" smtClean="0"/>
              <a:t>‹#›</a:t>
            </a:fld>
            <a:endParaRPr lang="en-US"/>
          </a:p>
        </p:txBody>
      </p:sp>
    </p:spTree>
    <p:extLst>
      <p:ext uri="{BB962C8B-B14F-4D97-AF65-F5344CB8AC3E}">
        <p14:creationId xmlns:p14="http://schemas.microsoft.com/office/powerpoint/2010/main" val="228442732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4EA3288-4D0A-4691-9AFB-5450AC365190}" type="datetimeFigureOut">
              <a:rPr lang="en-US" smtClean="0"/>
              <a:t>4/6/2022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D858BF-629F-488E-8D61-1698F869934F}" type="slidenum">
              <a:rPr lang="en-US" smtClean="0"/>
              <a:t>‹#›</a:t>
            </a:fld>
            <a:endParaRPr lang="en-US"/>
          </a:p>
        </p:txBody>
      </p:sp>
    </p:spTree>
    <p:extLst>
      <p:ext uri="{BB962C8B-B14F-4D97-AF65-F5344CB8AC3E}">
        <p14:creationId xmlns:p14="http://schemas.microsoft.com/office/powerpoint/2010/main" val="2492851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4EA3288-4D0A-4691-9AFB-5450AC365190}" type="datetimeFigureOut">
              <a:rPr lang="en-US" smtClean="0"/>
              <a:t>4/6/2022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D858BF-629F-488E-8D61-1698F869934F}" type="slidenum">
              <a:rPr lang="en-US" smtClean="0"/>
              <a:t>‹#›</a:t>
            </a:fld>
            <a:endParaRPr lang="en-US"/>
          </a:p>
        </p:txBody>
      </p:sp>
    </p:spTree>
    <p:extLst>
      <p:ext uri="{BB962C8B-B14F-4D97-AF65-F5344CB8AC3E}">
        <p14:creationId xmlns:p14="http://schemas.microsoft.com/office/powerpoint/2010/main" val="26710512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4EA3288-4D0A-4691-9AFB-5450AC365190}" type="datetimeFigureOut">
              <a:rPr lang="en-US" smtClean="0"/>
              <a:t>4/6/2022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D858BF-629F-488E-8D61-1698F869934F}" type="slidenum">
              <a:rPr lang="en-US" smtClean="0"/>
              <a:t>‹#›</a:t>
            </a:fld>
            <a:endParaRPr lang="en-US"/>
          </a:p>
        </p:txBody>
      </p:sp>
    </p:spTree>
    <p:extLst>
      <p:ext uri="{BB962C8B-B14F-4D97-AF65-F5344CB8AC3E}">
        <p14:creationId xmlns:p14="http://schemas.microsoft.com/office/powerpoint/2010/main" val="616350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EA3288-4D0A-4691-9AFB-5450AC365190}" type="datetimeFigureOut">
              <a:rPr lang="en-US" smtClean="0"/>
              <a:t>4/6/2022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D858BF-629F-488E-8D61-1698F869934F}" type="slidenum">
              <a:rPr lang="en-US" smtClean="0"/>
              <a:t>‹#›</a:t>
            </a:fld>
            <a:endParaRPr lang="en-US"/>
          </a:p>
        </p:txBody>
      </p:sp>
    </p:spTree>
    <p:extLst>
      <p:ext uri="{BB962C8B-B14F-4D97-AF65-F5344CB8AC3E}">
        <p14:creationId xmlns:p14="http://schemas.microsoft.com/office/powerpoint/2010/main" val="868566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14EA3288-4D0A-4691-9AFB-5450AC365190}" type="datetimeFigureOut">
              <a:rPr lang="en-US" smtClean="0"/>
              <a:t>4/6/2022</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30D858BF-629F-488E-8D61-1698F869934F}"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11668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4EA3288-4D0A-4691-9AFB-5450AC365190}" type="datetimeFigureOut">
              <a:rPr lang="en-US" smtClean="0"/>
              <a:t>4/6/2022</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30D858BF-629F-488E-8D61-1698F869934F}"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39880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4EA3288-4D0A-4691-9AFB-5450AC365190}" type="datetimeFigureOut">
              <a:rPr lang="en-US" smtClean="0"/>
              <a:t>4/6/2022</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0D858BF-629F-488E-8D61-1698F869934F}" type="slidenum">
              <a:rPr lang="en-US" smtClean="0"/>
              <a:t>‹#›</a:t>
            </a:fld>
            <a:endParaRPr lang="en-US"/>
          </a:p>
        </p:txBody>
      </p:sp>
    </p:spTree>
    <p:extLst>
      <p:ext uri="{BB962C8B-B14F-4D97-AF65-F5344CB8AC3E}">
        <p14:creationId xmlns:p14="http://schemas.microsoft.com/office/powerpoint/2010/main" val="1210134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B6D54-7681-429E-B9C2-722FD0693966}"/>
              </a:ext>
            </a:extLst>
          </p:cNvPr>
          <p:cNvSpPr>
            <a:spLocks noGrp="1"/>
          </p:cNvSpPr>
          <p:nvPr>
            <p:ph type="ctrTitle"/>
          </p:nvPr>
        </p:nvSpPr>
        <p:spPr>
          <a:xfrm>
            <a:off x="1561708" y="2091263"/>
            <a:ext cx="9068586" cy="1685607"/>
          </a:xfrm>
        </p:spPr>
        <p:txBody>
          <a:bodyPr/>
          <a:lstStyle/>
          <a:p>
            <a:r>
              <a:rPr lang="en-US" dirty="0"/>
              <a:t>ANOTHER HELPER</a:t>
            </a:r>
          </a:p>
        </p:txBody>
      </p:sp>
      <p:sp>
        <p:nvSpPr>
          <p:cNvPr id="3" name="Subtitle 2">
            <a:extLst>
              <a:ext uri="{FF2B5EF4-FFF2-40B4-BE49-F238E27FC236}">
                <a16:creationId xmlns:a16="http://schemas.microsoft.com/office/drawing/2014/main" id="{72877ECF-26CC-45BC-B299-24AD49C479A4}"/>
              </a:ext>
            </a:extLst>
          </p:cNvPr>
          <p:cNvSpPr>
            <a:spLocks noGrp="1"/>
          </p:cNvSpPr>
          <p:nvPr>
            <p:ph type="subTitle" idx="1"/>
          </p:nvPr>
        </p:nvSpPr>
        <p:spPr>
          <a:xfrm>
            <a:off x="1562100" y="4134678"/>
            <a:ext cx="9070848" cy="1004585"/>
          </a:xfrm>
        </p:spPr>
        <p:txBody>
          <a:bodyPr>
            <a:noAutofit/>
          </a:bodyPr>
          <a:lstStyle/>
          <a:p>
            <a:r>
              <a:rPr lang="en-US" sz="2000" dirty="0">
                <a:latin typeface="Tahoma" panose="020B0604030504040204" pitchFamily="34" charset="0"/>
                <a:ea typeface="Tahoma" panose="020B0604030504040204" pitchFamily="34" charset="0"/>
                <a:cs typeface="Tahoma" panose="020B0604030504040204" pitchFamily="34" charset="0"/>
              </a:rPr>
              <a:t>JoLynn Gower</a:t>
            </a:r>
          </a:p>
          <a:p>
            <a:r>
              <a:rPr lang="en-US" sz="2000" dirty="0">
                <a:latin typeface="Tahoma" panose="020B0604030504040204" pitchFamily="34" charset="0"/>
                <a:ea typeface="Tahoma" panose="020B0604030504040204" pitchFamily="34" charset="0"/>
                <a:cs typeface="Tahoma" panose="020B0604030504040204" pitchFamily="34" charset="0"/>
              </a:rPr>
              <a:t>493-6151</a:t>
            </a:r>
          </a:p>
          <a:p>
            <a:r>
              <a:rPr lang="en-US" sz="2000" dirty="0">
                <a:latin typeface="Tahoma" panose="020B0604030504040204" pitchFamily="34" charset="0"/>
                <a:ea typeface="Tahoma" panose="020B0604030504040204" pitchFamily="34" charset="0"/>
                <a:cs typeface="Tahoma" panose="020B0604030504040204" pitchFamily="34" charset="0"/>
              </a:rPr>
              <a:t>jgower@guardingthetruth.org</a:t>
            </a:r>
          </a:p>
        </p:txBody>
      </p:sp>
    </p:spTree>
    <p:extLst>
      <p:ext uri="{BB962C8B-B14F-4D97-AF65-F5344CB8AC3E}">
        <p14:creationId xmlns:p14="http://schemas.microsoft.com/office/powerpoint/2010/main" val="2297567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THINKING IT THROUGH</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179443"/>
            <a:ext cx="11741426" cy="5440017"/>
          </a:xfrm>
        </p:spPr>
        <p:txBody>
          <a:bodyPr>
            <a:noAutofit/>
          </a:bodyPr>
          <a:lstStyle/>
          <a:p>
            <a:pPr>
              <a:lnSpc>
                <a:spcPct val="90000"/>
              </a:lnSpc>
              <a:spcBef>
                <a:spcPts val="0"/>
              </a:spcBef>
            </a:pPr>
            <a:r>
              <a:rPr lang="en-US" sz="2600" dirty="0">
                <a:latin typeface="Tahoma" panose="020B0604030504040204" pitchFamily="34" charset="0"/>
                <a:ea typeface="Tahoma" panose="020B0604030504040204" pitchFamily="34" charset="0"/>
                <a:cs typeface="Tahoma" panose="020B0604030504040204" pitchFamily="34" charset="0"/>
              </a:rPr>
              <a:t>When we are afraid is the time to turn to God. We need to stand firm even when others come against us.  Remember who you serve</a:t>
            </a:r>
          </a:p>
          <a:p>
            <a:pPr>
              <a:lnSpc>
                <a:spcPct val="90000"/>
              </a:lnSpc>
              <a:spcBef>
                <a:spcPts val="0"/>
              </a:spcBef>
            </a:pPr>
            <a:r>
              <a:rPr lang="en-US" sz="2600" b="1" dirty="0">
                <a:latin typeface="Tahoma" panose="020B0604030504040204" pitchFamily="34" charset="0"/>
                <a:ea typeface="Tahoma" panose="020B0604030504040204" pitchFamily="34" charset="0"/>
                <a:cs typeface="Tahoma" panose="020B0604030504040204" pitchFamily="34" charset="0"/>
              </a:rPr>
              <a:t>Luke 22:14-22 </a:t>
            </a:r>
            <a:r>
              <a:rPr lang="en-US" sz="2600" dirty="0">
                <a:latin typeface="Tahoma" panose="020B0604030504040204" pitchFamily="34" charset="0"/>
                <a:ea typeface="Tahoma" panose="020B0604030504040204" pitchFamily="34" charset="0"/>
                <a:cs typeface="Tahoma" panose="020B0604030504040204" pitchFamily="34" charset="0"/>
              </a:rPr>
              <a:t> When the hour had come, He reclined </a:t>
            </a:r>
            <a:r>
              <a:rPr lang="en-US" sz="2600" i="1" dirty="0">
                <a:latin typeface="Tahoma" panose="020B0604030504040204" pitchFamily="34" charset="0"/>
                <a:ea typeface="Tahoma" panose="020B0604030504040204" pitchFamily="34" charset="0"/>
                <a:cs typeface="Tahoma" panose="020B0604030504040204" pitchFamily="34" charset="0"/>
              </a:rPr>
              <a:t>at the table,</a:t>
            </a:r>
            <a:r>
              <a:rPr lang="en-US" sz="2600" dirty="0">
                <a:latin typeface="Tahoma" panose="020B0604030504040204" pitchFamily="34" charset="0"/>
                <a:ea typeface="Tahoma" panose="020B0604030504040204" pitchFamily="34" charset="0"/>
                <a:cs typeface="Tahoma" panose="020B0604030504040204" pitchFamily="34" charset="0"/>
              </a:rPr>
              <a:t> and the apostles with Him. And He said to them, "I have earnestly desired to eat this Passover with you before I suffer; for I say to you, I shall never again eat it until it is fulfilled in the kingdom of God."  And when He had taken a cup </a:t>
            </a:r>
            <a:r>
              <a:rPr lang="en-US" sz="2600" i="1" dirty="0">
                <a:latin typeface="Tahoma" panose="020B0604030504040204" pitchFamily="34" charset="0"/>
                <a:ea typeface="Tahoma" panose="020B0604030504040204" pitchFamily="34" charset="0"/>
                <a:cs typeface="Tahoma" panose="020B0604030504040204" pitchFamily="34" charset="0"/>
              </a:rPr>
              <a:t>and</a:t>
            </a:r>
            <a:r>
              <a:rPr lang="en-US" sz="2600" dirty="0">
                <a:latin typeface="Tahoma" panose="020B0604030504040204" pitchFamily="34" charset="0"/>
                <a:ea typeface="Tahoma" panose="020B0604030504040204" pitchFamily="34" charset="0"/>
                <a:cs typeface="Tahoma" panose="020B0604030504040204" pitchFamily="34" charset="0"/>
              </a:rPr>
              <a:t> given thanks, He said, "Take this and share it among yourselves; for I say to you, I will not drink of the fruit of the vine from now on until the kingdom of God comes." And when He had taken </a:t>
            </a:r>
            <a:r>
              <a:rPr lang="en-US" sz="2600" i="1" dirty="0">
                <a:latin typeface="Tahoma" panose="020B0604030504040204" pitchFamily="34" charset="0"/>
                <a:ea typeface="Tahoma" panose="020B0604030504040204" pitchFamily="34" charset="0"/>
                <a:cs typeface="Tahoma" panose="020B0604030504040204" pitchFamily="34" charset="0"/>
              </a:rPr>
              <a:t>some</a:t>
            </a:r>
            <a:r>
              <a:rPr lang="en-US" sz="2600" dirty="0">
                <a:latin typeface="Tahoma" panose="020B0604030504040204" pitchFamily="34" charset="0"/>
                <a:ea typeface="Tahoma" panose="020B0604030504040204" pitchFamily="34" charset="0"/>
                <a:cs typeface="Tahoma" panose="020B0604030504040204" pitchFamily="34" charset="0"/>
              </a:rPr>
              <a:t> bread </a:t>
            </a:r>
            <a:r>
              <a:rPr lang="en-US" sz="2600" i="1" dirty="0">
                <a:latin typeface="Tahoma" panose="020B0604030504040204" pitchFamily="34" charset="0"/>
                <a:ea typeface="Tahoma" panose="020B0604030504040204" pitchFamily="34" charset="0"/>
                <a:cs typeface="Tahoma" panose="020B0604030504040204" pitchFamily="34" charset="0"/>
              </a:rPr>
              <a:t>and</a:t>
            </a:r>
            <a:r>
              <a:rPr lang="en-US" sz="2600" dirty="0">
                <a:latin typeface="Tahoma" panose="020B0604030504040204" pitchFamily="34" charset="0"/>
                <a:ea typeface="Tahoma" panose="020B0604030504040204" pitchFamily="34" charset="0"/>
                <a:cs typeface="Tahoma" panose="020B0604030504040204" pitchFamily="34" charset="0"/>
              </a:rPr>
              <a:t> given thanks, He broke it and gave it to them, saying, "This is My body which is given for you; do this in remembrance of Me." And in the same way </a:t>
            </a:r>
            <a:r>
              <a:rPr lang="en-US" sz="2600" i="1" dirty="0">
                <a:latin typeface="Tahoma" panose="020B0604030504040204" pitchFamily="34" charset="0"/>
                <a:ea typeface="Tahoma" panose="020B0604030504040204" pitchFamily="34" charset="0"/>
                <a:cs typeface="Tahoma" panose="020B0604030504040204" pitchFamily="34" charset="0"/>
              </a:rPr>
              <a:t>He took</a:t>
            </a:r>
            <a:r>
              <a:rPr lang="en-US" sz="2600" dirty="0">
                <a:latin typeface="Tahoma" panose="020B0604030504040204" pitchFamily="34" charset="0"/>
                <a:ea typeface="Tahoma" panose="020B0604030504040204" pitchFamily="34" charset="0"/>
                <a:cs typeface="Tahoma" panose="020B0604030504040204" pitchFamily="34" charset="0"/>
              </a:rPr>
              <a:t> the cup after they had eaten, saying, "This cup which is poured out for you is the new covenant in My blood. But behold, the hand of the one betraying Me is with Mine on the table. For indeed, the Son of Man is going as it has been determined; but woe to that man by whom He is betrayed!" </a:t>
            </a:r>
          </a:p>
        </p:txBody>
      </p:sp>
    </p:spTree>
    <p:extLst>
      <p:ext uri="{BB962C8B-B14F-4D97-AF65-F5344CB8AC3E}">
        <p14:creationId xmlns:p14="http://schemas.microsoft.com/office/powerpoint/2010/main" val="1730362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THE PASSOVER</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325217"/>
            <a:ext cx="11741426" cy="5294243"/>
          </a:xfrm>
        </p:spPr>
        <p:txBody>
          <a:bodyPr>
            <a:noAutofit/>
          </a:bodyPr>
          <a:lstStyle/>
          <a:p>
            <a:pPr>
              <a:lnSpc>
                <a:spcPct val="90000"/>
              </a:lnSpc>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At the beginning of the meal, 3 pieces of matzah were on the table; the center piece was broken in half and half was wrapped and hidden until the end of the meal.  At the end of the meal, Jesus took the hidden piece and announced new meaning for it.  It now represents his body, broken for us</a:t>
            </a:r>
          </a:p>
          <a:p>
            <a:pPr>
              <a:lnSpc>
                <a:spcPct val="90000"/>
              </a:lnSpc>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Matthew 26:26 </a:t>
            </a:r>
            <a:r>
              <a:rPr lang="en-US" sz="2800" dirty="0">
                <a:latin typeface="Tahoma" panose="020B0604030504040204" pitchFamily="34" charset="0"/>
                <a:ea typeface="Tahoma" panose="020B0604030504040204" pitchFamily="34" charset="0"/>
                <a:cs typeface="Tahoma" panose="020B0604030504040204" pitchFamily="34" charset="0"/>
              </a:rPr>
              <a:t>While they were eating, Jesus took </a:t>
            </a:r>
            <a:r>
              <a:rPr lang="en-US" sz="2800" i="1" dirty="0">
                <a:latin typeface="Tahoma" panose="020B0604030504040204" pitchFamily="34" charset="0"/>
                <a:ea typeface="Tahoma" panose="020B0604030504040204" pitchFamily="34" charset="0"/>
                <a:cs typeface="Tahoma" panose="020B0604030504040204" pitchFamily="34" charset="0"/>
              </a:rPr>
              <a:t>some</a:t>
            </a:r>
            <a:r>
              <a:rPr lang="en-US" sz="2800" dirty="0">
                <a:latin typeface="Tahoma" panose="020B0604030504040204" pitchFamily="34" charset="0"/>
                <a:ea typeface="Tahoma" panose="020B0604030504040204" pitchFamily="34" charset="0"/>
                <a:cs typeface="Tahoma" panose="020B0604030504040204" pitchFamily="34" charset="0"/>
              </a:rPr>
              <a:t> bread, and after a blessing, He broke </a:t>
            </a:r>
            <a:r>
              <a:rPr lang="en-US" sz="2800" i="1" dirty="0">
                <a:latin typeface="Tahoma" panose="020B0604030504040204" pitchFamily="34" charset="0"/>
                <a:ea typeface="Tahoma" panose="020B0604030504040204" pitchFamily="34" charset="0"/>
                <a:cs typeface="Tahoma" panose="020B0604030504040204" pitchFamily="34" charset="0"/>
              </a:rPr>
              <a:t>it</a:t>
            </a:r>
            <a:r>
              <a:rPr lang="en-US" sz="2800" dirty="0">
                <a:latin typeface="Tahoma" panose="020B0604030504040204" pitchFamily="34" charset="0"/>
                <a:ea typeface="Tahoma" panose="020B0604030504040204" pitchFamily="34" charset="0"/>
                <a:cs typeface="Tahoma" panose="020B0604030504040204" pitchFamily="34" charset="0"/>
              </a:rPr>
              <a:t> and gave </a:t>
            </a:r>
            <a:r>
              <a:rPr lang="en-US" sz="2800" i="1" dirty="0">
                <a:latin typeface="Tahoma" panose="020B0604030504040204" pitchFamily="34" charset="0"/>
                <a:ea typeface="Tahoma" panose="020B0604030504040204" pitchFamily="34" charset="0"/>
                <a:cs typeface="Tahoma" panose="020B0604030504040204" pitchFamily="34" charset="0"/>
              </a:rPr>
              <a:t>it</a:t>
            </a:r>
            <a:r>
              <a:rPr lang="en-US" sz="2800" dirty="0">
                <a:latin typeface="Tahoma" panose="020B0604030504040204" pitchFamily="34" charset="0"/>
                <a:ea typeface="Tahoma" panose="020B0604030504040204" pitchFamily="34" charset="0"/>
                <a:cs typeface="Tahoma" panose="020B0604030504040204" pitchFamily="34" charset="0"/>
              </a:rPr>
              <a:t> to the disciples, and said, "Take, eat; this is My body.“</a:t>
            </a:r>
          </a:p>
          <a:p>
            <a:pPr>
              <a:lnSpc>
                <a:spcPct val="90000"/>
              </a:lnSpc>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1 Corinthians 11:23-24 </a:t>
            </a:r>
            <a:r>
              <a:rPr lang="en-US" sz="2800" dirty="0">
                <a:latin typeface="Tahoma" panose="020B0604030504040204" pitchFamily="34" charset="0"/>
                <a:ea typeface="Tahoma" panose="020B0604030504040204" pitchFamily="34" charset="0"/>
                <a:cs typeface="Tahoma" panose="020B0604030504040204" pitchFamily="34" charset="0"/>
              </a:rPr>
              <a:t> For I received from the Lord that which I also delivered to you, that the Lord Jesus in the night in which He was betrayed took bread; and when He had given thanks, He broke it and said, "This is My body, which is for you; do this in remembrance of Me." </a:t>
            </a:r>
          </a:p>
          <a:p>
            <a:pPr>
              <a:lnSpc>
                <a:spcPct val="90000"/>
              </a:lnSpc>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As we take the bread, remember Jesus’ words;  We remember </a:t>
            </a:r>
          </a:p>
        </p:txBody>
      </p:sp>
    </p:spTree>
    <p:extLst>
      <p:ext uri="{BB962C8B-B14F-4D97-AF65-F5344CB8AC3E}">
        <p14:creationId xmlns:p14="http://schemas.microsoft.com/office/powerpoint/2010/main" val="1084068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lstStyle/>
          <a:p>
            <a:pPr algn="ctr"/>
            <a:r>
              <a:rPr lang="en-US" dirty="0">
                <a:latin typeface="Tahoma" panose="020B0604030504040204" pitchFamily="34" charset="0"/>
                <a:ea typeface="Tahoma" panose="020B0604030504040204" pitchFamily="34" charset="0"/>
                <a:cs typeface="Tahoma" panose="020B0604030504040204" pitchFamily="34" charset="0"/>
              </a:rPr>
              <a:t>THE CUP</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325217"/>
            <a:ext cx="11741426" cy="5294243"/>
          </a:xfrm>
        </p:spPr>
        <p:txBody>
          <a:bodyPr>
            <a:normAutofit/>
          </a:bodyPr>
          <a:lstStyle/>
          <a:p>
            <a:r>
              <a:rPr lang="en-US" sz="2800" b="1" dirty="0">
                <a:latin typeface="Tahoma" panose="020B0604030504040204" pitchFamily="34" charset="0"/>
                <a:ea typeface="Tahoma" panose="020B0604030504040204" pitchFamily="34" charset="0"/>
                <a:cs typeface="Tahoma" panose="020B0604030504040204" pitchFamily="34" charset="0"/>
              </a:rPr>
              <a:t>1 Corinthians 11:25 </a:t>
            </a:r>
            <a:r>
              <a:rPr lang="en-US" sz="2800" dirty="0">
                <a:latin typeface="Tahoma" panose="020B0604030504040204" pitchFamily="34" charset="0"/>
                <a:ea typeface="Tahoma" panose="020B0604030504040204" pitchFamily="34" charset="0"/>
                <a:cs typeface="Tahoma" panose="020B0604030504040204" pitchFamily="34" charset="0"/>
              </a:rPr>
              <a:t> In the same way </a:t>
            </a:r>
            <a:r>
              <a:rPr lang="en-US" sz="2800" i="1" dirty="0">
                <a:latin typeface="Tahoma" panose="020B0604030504040204" pitchFamily="34" charset="0"/>
                <a:ea typeface="Tahoma" panose="020B0604030504040204" pitchFamily="34" charset="0"/>
                <a:cs typeface="Tahoma" panose="020B0604030504040204" pitchFamily="34" charset="0"/>
              </a:rPr>
              <a:t>He took</a:t>
            </a:r>
            <a:r>
              <a:rPr lang="en-US" sz="2800" dirty="0">
                <a:latin typeface="Tahoma" panose="020B0604030504040204" pitchFamily="34" charset="0"/>
                <a:ea typeface="Tahoma" panose="020B0604030504040204" pitchFamily="34" charset="0"/>
                <a:cs typeface="Tahoma" panose="020B0604030504040204" pitchFamily="34" charset="0"/>
              </a:rPr>
              <a:t> the cup also after supper, saying, "This cup is the new covenant in My blood; do this, as often as you drink </a:t>
            </a:r>
            <a:r>
              <a:rPr lang="en-US" sz="2800" i="1" dirty="0">
                <a:latin typeface="Tahoma" panose="020B0604030504040204" pitchFamily="34" charset="0"/>
                <a:ea typeface="Tahoma" panose="020B0604030504040204" pitchFamily="34" charset="0"/>
                <a:cs typeface="Tahoma" panose="020B0604030504040204" pitchFamily="34" charset="0"/>
              </a:rPr>
              <a:t>it,</a:t>
            </a:r>
            <a:r>
              <a:rPr lang="en-US" sz="2800" dirty="0">
                <a:latin typeface="Tahoma" panose="020B0604030504040204" pitchFamily="34" charset="0"/>
                <a:ea typeface="Tahoma" panose="020B0604030504040204" pitchFamily="34" charset="0"/>
                <a:cs typeface="Tahoma" panose="020B0604030504040204" pitchFamily="34" charset="0"/>
              </a:rPr>
              <a:t> in remembrance of Me." </a:t>
            </a:r>
          </a:p>
          <a:p>
            <a:r>
              <a:rPr lang="en-US" sz="2800" dirty="0">
                <a:latin typeface="Tahoma" panose="020B0604030504040204" pitchFamily="34" charset="0"/>
                <a:ea typeface="Tahoma" panose="020B0604030504040204" pitchFamily="34" charset="0"/>
                <a:cs typeface="Tahoma" panose="020B0604030504040204" pitchFamily="34" charset="0"/>
              </a:rPr>
              <a:t>The covenant cup had reading from the </a:t>
            </a:r>
            <a:r>
              <a:rPr lang="en-US" sz="2800" dirty="0" err="1">
                <a:latin typeface="Tahoma" panose="020B0604030504040204" pitchFamily="34" charset="0"/>
                <a:ea typeface="Tahoma" panose="020B0604030504040204" pitchFamily="34" charset="0"/>
                <a:cs typeface="Tahoma" panose="020B0604030504040204" pitchFamily="34" charset="0"/>
              </a:rPr>
              <a:t>Hagadah</a:t>
            </a:r>
            <a:r>
              <a:rPr lang="en-US" sz="2800" dirty="0">
                <a:latin typeface="Tahoma" panose="020B0604030504040204" pitchFamily="34" charset="0"/>
                <a:ea typeface="Tahoma" panose="020B0604030504040204" pitchFamily="34" charset="0"/>
                <a:cs typeface="Tahoma" panose="020B0604030504040204" pitchFamily="34" charset="0"/>
              </a:rPr>
              <a:t> that went with it; it spoke of redemptive work of Jesus</a:t>
            </a:r>
          </a:p>
          <a:p>
            <a:r>
              <a:rPr lang="en-US" sz="2800" dirty="0">
                <a:latin typeface="Tahoma" panose="020B0604030504040204" pitchFamily="34" charset="0"/>
                <a:ea typeface="Tahoma" panose="020B0604030504040204" pitchFamily="34" charset="0"/>
                <a:cs typeface="Tahoma" panose="020B0604030504040204" pitchFamily="34" charset="0"/>
              </a:rPr>
              <a:t>As we drink this cup, we remember</a:t>
            </a:r>
            <a:br>
              <a:rPr lang="en-US" sz="2800" dirty="0">
                <a:latin typeface="Tahoma" panose="020B0604030504040204" pitchFamily="34" charset="0"/>
                <a:ea typeface="Tahoma" panose="020B0604030504040204" pitchFamily="34" charset="0"/>
                <a:cs typeface="Tahoma" panose="020B0604030504040204" pitchFamily="34" charset="0"/>
              </a:rPr>
            </a:b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10237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lstStyle/>
          <a:p>
            <a:pPr algn="ctr"/>
            <a:r>
              <a:rPr lang="en-US" dirty="0"/>
              <a:t>INTRODUCTION</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325217"/>
            <a:ext cx="11741426" cy="5294243"/>
          </a:xfrm>
        </p:spPr>
        <p:txBody>
          <a:bodyPr>
            <a:normAutofit fontScale="92500" lnSpcReduction="10000"/>
          </a:bodyPr>
          <a:lstStyle/>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John 14:16-17  </a:t>
            </a:r>
            <a:r>
              <a:rPr lang="en-US" sz="2800" dirty="0">
                <a:latin typeface="Tahoma" panose="020B0604030504040204" pitchFamily="34" charset="0"/>
                <a:ea typeface="Tahoma" panose="020B0604030504040204" pitchFamily="34" charset="0"/>
                <a:cs typeface="Tahoma" panose="020B0604030504040204" pitchFamily="34" charset="0"/>
              </a:rPr>
              <a:t>I will ask the Father and He will give you another Helper, that He may be with you forever; that is the Spirit of truth whom the world cannot receive, because it does not see Him or know Him, but you know Him because he abides with you and will be in you.</a:t>
            </a:r>
          </a:p>
          <a:p>
            <a:pPr>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Christians have many fears that they deal with</a:t>
            </a:r>
          </a:p>
          <a:p>
            <a:pPr>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Among them is how people would perceive us when we are really sold out to God and passionately letting the Holy Spirit work in our lives</a:t>
            </a:r>
          </a:p>
          <a:p>
            <a:pPr>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We are empowered, authoritative, and passionate but fearless?</a:t>
            </a:r>
          </a:p>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Romans 8:23-25 </a:t>
            </a:r>
            <a:r>
              <a:rPr lang="en-US" sz="2800" dirty="0">
                <a:latin typeface="Tahoma" panose="020B0604030504040204" pitchFamily="34" charset="0"/>
                <a:ea typeface="Tahoma" panose="020B0604030504040204" pitchFamily="34" charset="0"/>
                <a:cs typeface="Tahoma" panose="020B0604030504040204" pitchFamily="34" charset="0"/>
              </a:rPr>
              <a:t> And not only this, but also we ourselves, having the first fruits of the Spirit, even we ourselves groan within ourselves, waiting eagerly for </a:t>
            </a:r>
            <a:r>
              <a:rPr lang="en-US" sz="2800" i="1" dirty="0">
                <a:latin typeface="Tahoma" panose="020B0604030504040204" pitchFamily="34" charset="0"/>
                <a:ea typeface="Tahoma" panose="020B0604030504040204" pitchFamily="34" charset="0"/>
                <a:cs typeface="Tahoma" panose="020B0604030504040204" pitchFamily="34" charset="0"/>
              </a:rPr>
              <a:t>our</a:t>
            </a:r>
            <a:r>
              <a:rPr lang="en-US" sz="2800" dirty="0">
                <a:latin typeface="Tahoma" panose="020B0604030504040204" pitchFamily="34" charset="0"/>
                <a:ea typeface="Tahoma" panose="020B0604030504040204" pitchFamily="34" charset="0"/>
                <a:cs typeface="Tahoma" panose="020B0604030504040204" pitchFamily="34" charset="0"/>
              </a:rPr>
              <a:t> adoption as sons, the redemption of our body. For in hope we have been saved, but hope that is seen is not hope; for who hopes for what he </a:t>
            </a:r>
            <a:r>
              <a:rPr lang="en-US" sz="2800" i="1" dirty="0">
                <a:latin typeface="Tahoma" panose="020B0604030504040204" pitchFamily="34" charset="0"/>
                <a:ea typeface="Tahoma" panose="020B0604030504040204" pitchFamily="34" charset="0"/>
                <a:cs typeface="Tahoma" panose="020B0604030504040204" pitchFamily="34" charset="0"/>
              </a:rPr>
              <a:t>already</a:t>
            </a:r>
            <a:r>
              <a:rPr lang="en-US" sz="2800" dirty="0">
                <a:latin typeface="Tahoma" panose="020B0604030504040204" pitchFamily="34" charset="0"/>
                <a:ea typeface="Tahoma" panose="020B0604030504040204" pitchFamily="34" charset="0"/>
                <a:cs typeface="Tahoma" panose="020B0604030504040204" pitchFamily="34" charset="0"/>
              </a:rPr>
              <a:t> sees? But if we hope for what we do not see, with perseverance we wait eagerly for it. </a:t>
            </a:r>
          </a:p>
        </p:txBody>
      </p:sp>
    </p:spTree>
    <p:extLst>
      <p:ext uri="{BB962C8B-B14F-4D97-AF65-F5344CB8AC3E}">
        <p14:creationId xmlns:p14="http://schemas.microsoft.com/office/powerpoint/2010/main" val="2328123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lstStyle/>
          <a:p>
            <a:pPr algn="ctr"/>
            <a:r>
              <a:rPr lang="en-US" dirty="0"/>
              <a:t>ASK YOURSELF…</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325217"/>
            <a:ext cx="11741426" cy="5294243"/>
          </a:xfrm>
        </p:spPr>
        <p:txBody>
          <a:bodyPr>
            <a:normAutofit/>
          </a:bodyPr>
          <a:lstStyle/>
          <a:p>
            <a:pPr>
              <a:lnSpc>
                <a:spcPct val="95000"/>
              </a:lnSpc>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What are we afraid of?  What are you afraid of?</a:t>
            </a:r>
          </a:p>
          <a:p>
            <a:pPr>
              <a:lnSpc>
                <a:spcPct val="95000"/>
              </a:lnSpc>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Rejection is a common fear.  In fact, Christians will be rejected.  Jesus was rejected</a:t>
            </a:r>
          </a:p>
          <a:p>
            <a:pPr>
              <a:lnSpc>
                <a:spcPct val="95000"/>
              </a:lnSpc>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Mark 6:3-6 </a:t>
            </a:r>
            <a:r>
              <a:rPr lang="en-US" sz="2800" dirty="0">
                <a:latin typeface="Tahoma" panose="020B0604030504040204" pitchFamily="34" charset="0"/>
                <a:ea typeface="Tahoma" panose="020B0604030504040204" pitchFamily="34" charset="0"/>
                <a:cs typeface="Tahoma" panose="020B0604030504040204" pitchFamily="34" charset="0"/>
              </a:rPr>
              <a:t>"Is not this the carpenter, the son of Mary, and brother of James and </a:t>
            </a:r>
            <a:r>
              <a:rPr lang="en-US" sz="2800" dirty="0" err="1">
                <a:latin typeface="Tahoma" panose="020B0604030504040204" pitchFamily="34" charset="0"/>
                <a:ea typeface="Tahoma" panose="020B0604030504040204" pitchFamily="34" charset="0"/>
                <a:cs typeface="Tahoma" panose="020B0604030504040204" pitchFamily="34" charset="0"/>
              </a:rPr>
              <a:t>Joses</a:t>
            </a:r>
            <a:r>
              <a:rPr lang="en-US" sz="2800" dirty="0">
                <a:latin typeface="Tahoma" panose="020B0604030504040204" pitchFamily="34" charset="0"/>
                <a:ea typeface="Tahoma" panose="020B0604030504040204" pitchFamily="34" charset="0"/>
                <a:cs typeface="Tahoma" panose="020B0604030504040204" pitchFamily="34" charset="0"/>
              </a:rPr>
              <a:t> and Judas and Simon? Are not His sisters here with us?" And they took offense at Him. Jesus said to them, "A prophet is not without honor except in his hometown and among his </a:t>
            </a:r>
            <a:r>
              <a:rPr lang="en-US" sz="2800" i="1" dirty="0">
                <a:latin typeface="Tahoma" panose="020B0604030504040204" pitchFamily="34" charset="0"/>
                <a:ea typeface="Tahoma" panose="020B0604030504040204" pitchFamily="34" charset="0"/>
                <a:cs typeface="Tahoma" panose="020B0604030504040204" pitchFamily="34" charset="0"/>
              </a:rPr>
              <a:t>own</a:t>
            </a:r>
            <a:r>
              <a:rPr lang="en-US" sz="2800" dirty="0">
                <a:latin typeface="Tahoma" panose="020B0604030504040204" pitchFamily="34" charset="0"/>
                <a:ea typeface="Tahoma" panose="020B0604030504040204" pitchFamily="34" charset="0"/>
                <a:cs typeface="Tahoma" panose="020B0604030504040204" pitchFamily="34" charset="0"/>
              </a:rPr>
              <a:t> relatives and in his </a:t>
            </a:r>
            <a:r>
              <a:rPr lang="en-US" sz="2800" i="1" dirty="0">
                <a:latin typeface="Tahoma" panose="020B0604030504040204" pitchFamily="34" charset="0"/>
                <a:ea typeface="Tahoma" panose="020B0604030504040204" pitchFamily="34" charset="0"/>
                <a:cs typeface="Tahoma" panose="020B0604030504040204" pitchFamily="34" charset="0"/>
              </a:rPr>
              <a:t>own</a:t>
            </a:r>
            <a:r>
              <a:rPr lang="en-US" sz="2800" dirty="0">
                <a:latin typeface="Tahoma" panose="020B0604030504040204" pitchFamily="34" charset="0"/>
                <a:ea typeface="Tahoma" panose="020B0604030504040204" pitchFamily="34" charset="0"/>
                <a:cs typeface="Tahoma" panose="020B0604030504040204" pitchFamily="34" charset="0"/>
              </a:rPr>
              <a:t> household." And He could do no miracle there except that He laid His hands on a few sick people and healed them. And He wondered at their unbelief. And He was going around the villages teaching. </a:t>
            </a:r>
          </a:p>
          <a:p>
            <a:pPr>
              <a:lnSpc>
                <a:spcPct val="95000"/>
              </a:lnSpc>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Do you need to be respected or honored to be useful to God?</a:t>
            </a:r>
          </a:p>
        </p:txBody>
      </p:sp>
    </p:spTree>
    <p:extLst>
      <p:ext uri="{BB962C8B-B14F-4D97-AF65-F5344CB8AC3E}">
        <p14:creationId xmlns:p14="http://schemas.microsoft.com/office/powerpoint/2010/main" val="2306166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normAutofit/>
          </a:bodyPr>
          <a:lstStyle/>
          <a:p>
            <a:pPr algn="ctr"/>
            <a:r>
              <a:rPr lang="en-US" dirty="0"/>
              <a:t>TRUTHS</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325217"/>
            <a:ext cx="11741426" cy="5294243"/>
          </a:xfrm>
        </p:spPr>
        <p:txBody>
          <a:bodyPr>
            <a:normAutofit/>
          </a:bodyPr>
          <a:lstStyle/>
          <a:p>
            <a:r>
              <a:rPr lang="en-US" sz="2800" dirty="0">
                <a:latin typeface="Tahoma" panose="020B0604030504040204" pitchFamily="34" charset="0"/>
                <a:ea typeface="Tahoma" panose="020B0604030504040204" pitchFamily="34" charset="0"/>
                <a:cs typeface="Tahoma" panose="020B0604030504040204" pitchFamily="34" charset="0"/>
              </a:rPr>
              <a:t>People who know you best may reject you most; you don’t have to be respected or honored to be useful to God</a:t>
            </a:r>
          </a:p>
          <a:p>
            <a:r>
              <a:rPr lang="en-US" sz="2800" dirty="0">
                <a:latin typeface="Tahoma" panose="020B0604030504040204" pitchFamily="34" charset="0"/>
                <a:ea typeface="Tahoma" panose="020B0604030504040204" pitchFamily="34" charset="0"/>
                <a:cs typeface="Tahoma" panose="020B0604030504040204" pitchFamily="34" charset="0"/>
              </a:rPr>
              <a:t>Being used by Christ means learning to overcome fear of what people think and learning to focus only on our acceptance by Christ</a:t>
            </a:r>
          </a:p>
          <a:p>
            <a:r>
              <a:rPr lang="en-US" sz="2800" dirty="0">
                <a:latin typeface="Tahoma" panose="020B0604030504040204" pitchFamily="34" charset="0"/>
                <a:ea typeface="Tahoma" panose="020B0604030504040204" pitchFamily="34" charset="0"/>
                <a:cs typeface="Tahoma" panose="020B0604030504040204" pitchFamily="34" charset="0"/>
              </a:rPr>
              <a:t>Sometimes we are afraid that God might not come through; we are afraid to ask for more of the Spirit because we are afraid it won’t happen.  We ask for less, expect less, and accomplish less</a:t>
            </a:r>
          </a:p>
          <a:p>
            <a:r>
              <a:rPr lang="en-US" sz="2800" dirty="0">
                <a:latin typeface="Tahoma" panose="020B0604030504040204" pitchFamily="34" charset="0"/>
                <a:ea typeface="Tahoma" panose="020B0604030504040204" pitchFamily="34" charset="0"/>
                <a:cs typeface="Tahoma" panose="020B0604030504040204" pitchFamily="34" charset="0"/>
              </a:rPr>
              <a:t>On the other side, sometimes we are afraid that God WILL show up and do something powerful in our lives and we will be self-conscious or unable to handle it. </a:t>
            </a:r>
          </a:p>
          <a:p>
            <a:r>
              <a:rPr lang="en-US" sz="2800" dirty="0">
                <a:latin typeface="Tahoma" panose="020B0604030504040204" pitchFamily="34" charset="0"/>
                <a:ea typeface="Tahoma" panose="020B0604030504040204" pitchFamily="34" charset="0"/>
                <a:cs typeface="Tahoma" panose="020B0604030504040204" pitchFamily="34" charset="0"/>
              </a:rPr>
              <a:t>1 Thessalonians 5:19-20 </a:t>
            </a:r>
          </a:p>
          <a:p>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45259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lstStyle/>
          <a:p>
            <a:pPr algn="ctr"/>
            <a:r>
              <a:rPr lang="en-US" dirty="0"/>
              <a:t>WHEN GOD HAS A WORD</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325217"/>
            <a:ext cx="11741426" cy="5294243"/>
          </a:xfrm>
        </p:spPr>
        <p:txBody>
          <a:bodyPr>
            <a:noAutofit/>
          </a:bodyPr>
          <a:lstStyle/>
          <a:p>
            <a:pPr>
              <a:lnSpc>
                <a:spcPct val="95000"/>
              </a:lnSpc>
              <a:spcBef>
                <a:spcPts val="0"/>
              </a:spcBef>
            </a:pPr>
            <a:r>
              <a:rPr lang="en-US" sz="2800" b="1" dirty="0">
                <a:latin typeface="Tahoma" panose="020B0604030504040204" pitchFamily="34" charset="0"/>
                <a:ea typeface="Tahoma" panose="020B0604030504040204" pitchFamily="34" charset="0"/>
                <a:cs typeface="Tahoma" panose="020B0604030504040204" pitchFamily="34" charset="0"/>
              </a:rPr>
              <a:t>1 Thessalonians 5:21-24 </a:t>
            </a:r>
            <a:r>
              <a:rPr lang="en-US" sz="2800" dirty="0">
                <a:latin typeface="Tahoma" panose="020B0604030504040204" pitchFamily="34" charset="0"/>
                <a:ea typeface="Tahoma" panose="020B0604030504040204" pitchFamily="34" charset="0"/>
                <a:cs typeface="Tahoma" panose="020B0604030504040204" pitchFamily="34" charset="0"/>
              </a:rPr>
              <a:t> But examine everything </a:t>
            </a:r>
            <a:r>
              <a:rPr lang="en-US" sz="2800" i="1" dirty="0">
                <a:latin typeface="Tahoma" panose="020B0604030504040204" pitchFamily="34" charset="0"/>
                <a:ea typeface="Tahoma" panose="020B0604030504040204" pitchFamily="34" charset="0"/>
                <a:cs typeface="Tahoma" panose="020B0604030504040204" pitchFamily="34" charset="0"/>
              </a:rPr>
              <a:t>carefully;</a:t>
            </a:r>
            <a:r>
              <a:rPr lang="en-US" sz="2800" dirty="0">
                <a:latin typeface="Tahoma" panose="020B0604030504040204" pitchFamily="34" charset="0"/>
                <a:ea typeface="Tahoma" panose="020B0604030504040204" pitchFamily="34" charset="0"/>
                <a:cs typeface="Tahoma" panose="020B0604030504040204" pitchFamily="34" charset="0"/>
              </a:rPr>
              <a:t> hold fast to that which is good; abstain from every form of evil. Now may the God of peace Himself sanctify you entirely; and may your spirit and soul and body be preserved complete, without blame at the coming of our Lord Jesus Christ. Faithful is He who calls you, and He also will bring it to pass. </a:t>
            </a:r>
          </a:p>
          <a:p>
            <a:pPr>
              <a:lnSpc>
                <a:spcPct val="95000"/>
              </a:lnSpc>
              <a:spcBef>
                <a:spcPts val="0"/>
              </a:spcBef>
            </a:pPr>
            <a:r>
              <a:rPr lang="en-US" sz="2800" b="1" dirty="0">
                <a:latin typeface="Tahoma" panose="020B0604030504040204" pitchFamily="34" charset="0"/>
                <a:ea typeface="Tahoma" panose="020B0604030504040204" pitchFamily="34" charset="0"/>
                <a:cs typeface="Tahoma" panose="020B0604030504040204" pitchFamily="34" charset="0"/>
              </a:rPr>
              <a:t>1 Timothy 3:14-16 </a:t>
            </a:r>
            <a:r>
              <a:rPr lang="en-US" sz="2800" dirty="0">
                <a:latin typeface="Tahoma" panose="020B0604030504040204" pitchFamily="34" charset="0"/>
                <a:ea typeface="Tahoma" panose="020B0604030504040204" pitchFamily="34" charset="0"/>
                <a:cs typeface="Tahoma" panose="020B0604030504040204" pitchFamily="34" charset="0"/>
              </a:rPr>
              <a:t> I am writing these things to you, hoping to come to you before long; but in case I am delayed, </a:t>
            </a:r>
            <a:r>
              <a:rPr lang="en-US" sz="2800" i="1" dirty="0">
                <a:latin typeface="Tahoma" panose="020B0604030504040204" pitchFamily="34" charset="0"/>
                <a:ea typeface="Tahoma" panose="020B0604030504040204" pitchFamily="34" charset="0"/>
                <a:cs typeface="Tahoma" panose="020B0604030504040204" pitchFamily="34" charset="0"/>
              </a:rPr>
              <a:t>I write</a:t>
            </a:r>
            <a:r>
              <a:rPr lang="en-US" sz="2800" dirty="0">
                <a:latin typeface="Tahoma" panose="020B0604030504040204" pitchFamily="34" charset="0"/>
                <a:ea typeface="Tahoma" panose="020B0604030504040204" pitchFamily="34" charset="0"/>
                <a:cs typeface="Tahoma" panose="020B0604030504040204" pitchFamily="34" charset="0"/>
              </a:rPr>
              <a:t> so that you will know how one ought to conduct himself in the household of God, which is the church of the living God, the pillar and support of the truth. By common confession, great is the mystery of godliness: He who was re-</a:t>
            </a:r>
            <a:r>
              <a:rPr lang="en-US" sz="2800" dirty="0" err="1">
                <a:latin typeface="Tahoma" panose="020B0604030504040204" pitchFamily="34" charset="0"/>
                <a:ea typeface="Tahoma" panose="020B0604030504040204" pitchFamily="34" charset="0"/>
                <a:cs typeface="Tahoma" panose="020B0604030504040204" pitchFamily="34" charset="0"/>
              </a:rPr>
              <a:t>vealed</a:t>
            </a:r>
            <a:r>
              <a:rPr lang="en-US" sz="2800" dirty="0">
                <a:latin typeface="Tahoma" panose="020B0604030504040204" pitchFamily="34" charset="0"/>
                <a:ea typeface="Tahoma" panose="020B0604030504040204" pitchFamily="34" charset="0"/>
                <a:cs typeface="Tahoma" panose="020B0604030504040204" pitchFamily="34" charset="0"/>
              </a:rPr>
              <a:t> in the flesh</a:t>
            </a:r>
            <a:r>
              <a:rPr lang="en-US" sz="2800" spc="-150" dirty="0">
                <a:latin typeface="Tahoma" panose="020B0604030504040204" pitchFamily="34" charset="0"/>
                <a:ea typeface="Tahoma" panose="020B0604030504040204" pitchFamily="34" charset="0"/>
                <a:cs typeface="Tahoma" panose="020B0604030504040204" pitchFamily="34" charset="0"/>
              </a:rPr>
              <a:t>, was vindicated </a:t>
            </a:r>
            <a:r>
              <a:rPr lang="en-US" sz="2800" dirty="0">
                <a:latin typeface="Tahoma" panose="020B0604030504040204" pitchFamily="34" charset="0"/>
                <a:ea typeface="Tahoma" panose="020B0604030504040204" pitchFamily="34" charset="0"/>
                <a:cs typeface="Tahoma" panose="020B0604030504040204" pitchFamily="34" charset="0"/>
              </a:rPr>
              <a:t>in the Spirit, </a:t>
            </a:r>
            <a:r>
              <a:rPr lang="en-US" sz="2800" spc="-150" dirty="0">
                <a:latin typeface="Tahoma" panose="020B0604030504040204" pitchFamily="34" charset="0"/>
                <a:ea typeface="Tahoma" panose="020B0604030504040204" pitchFamily="34" charset="0"/>
                <a:cs typeface="Tahoma" panose="020B0604030504040204" pitchFamily="34" charset="0"/>
              </a:rPr>
              <a:t>seen by </a:t>
            </a:r>
            <a:r>
              <a:rPr lang="en-US" sz="2800" dirty="0">
                <a:latin typeface="Tahoma" panose="020B0604030504040204" pitchFamily="34" charset="0"/>
                <a:ea typeface="Tahoma" panose="020B0604030504040204" pitchFamily="34" charset="0"/>
                <a:cs typeface="Tahoma" panose="020B0604030504040204" pitchFamily="34" charset="0"/>
              </a:rPr>
              <a:t>angels, proclaimed among the nations, believed on in the world, taken up in glory. </a:t>
            </a:r>
          </a:p>
        </p:txBody>
      </p:sp>
    </p:spTree>
    <p:extLst>
      <p:ext uri="{BB962C8B-B14F-4D97-AF65-F5344CB8AC3E}">
        <p14:creationId xmlns:p14="http://schemas.microsoft.com/office/powerpoint/2010/main" val="1752478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980659"/>
          </a:xfrm>
        </p:spPr>
        <p:txBody>
          <a:bodyPr>
            <a:normAutofit/>
          </a:bodyPr>
          <a:lstStyle/>
          <a:p>
            <a:pPr algn="ctr"/>
            <a:r>
              <a:rPr lang="en-US" dirty="0"/>
              <a:t>QUENCHING THE SPIRIT</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65043" y="1219198"/>
            <a:ext cx="11701670" cy="5400263"/>
          </a:xfrm>
        </p:spPr>
        <p:txBody>
          <a:bodyPr>
            <a:noAutofit/>
          </a:bodyPr>
          <a:lstStyle/>
          <a:p>
            <a:pPr>
              <a:lnSpc>
                <a:spcPct val="95000"/>
              </a:lnSpc>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1 Corinthians 13:1-3 </a:t>
            </a:r>
            <a:r>
              <a:rPr lang="en-US" sz="2800" dirty="0">
                <a:latin typeface="Tahoma" panose="020B0604030504040204" pitchFamily="34" charset="0"/>
                <a:ea typeface="Tahoma" panose="020B0604030504040204" pitchFamily="34" charset="0"/>
                <a:cs typeface="Tahoma" panose="020B0604030504040204" pitchFamily="34" charset="0"/>
              </a:rPr>
              <a:t> If I speak with the tongues of men and of angels, but do not have love, I have become a noisy gong or a clanging cymbal. If I have </a:t>
            </a:r>
            <a:r>
              <a:rPr lang="en-US" sz="2800" i="1" dirty="0">
                <a:latin typeface="Tahoma" panose="020B0604030504040204" pitchFamily="34" charset="0"/>
                <a:ea typeface="Tahoma" panose="020B0604030504040204" pitchFamily="34" charset="0"/>
                <a:cs typeface="Tahoma" panose="020B0604030504040204" pitchFamily="34" charset="0"/>
              </a:rPr>
              <a:t>the gift of</a:t>
            </a:r>
            <a:r>
              <a:rPr lang="en-US" sz="2800" dirty="0">
                <a:latin typeface="Tahoma" panose="020B0604030504040204" pitchFamily="34" charset="0"/>
                <a:ea typeface="Tahoma" panose="020B0604030504040204" pitchFamily="34" charset="0"/>
                <a:cs typeface="Tahoma" panose="020B0604030504040204" pitchFamily="34" charset="0"/>
              </a:rPr>
              <a:t> prophecy, and know all mysteries and all knowledge; and if I have all faith, so as to remove mountains, but do not have love, I am nothing. And if I give all my possessions to feed </a:t>
            </a:r>
            <a:r>
              <a:rPr lang="en-US" sz="2800" i="1" dirty="0">
                <a:latin typeface="Tahoma" panose="020B0604030504040204" pitchFamily="34" charset="0"/>
                <a:ea typeface="Tahoma" panose="020B0604030504040204" pitchFamily="34" charset="0"/>
                <a:cs typeface="Tahoma" panose="020B0604030504040204" pitchFamily="34" charset="0"/>
              </a:rPr>
              <a:t>the poor,</a:t>
            </a:r>
            <a:r>
              <a:rPr lang="en-US" sz="2800" dirty="0">
                <a:latin typeface="Tahoma" panose="020B0604030504040204" pitchFamily="34" charset="0"/>
                <a:ea typeface="Tahoma" panose="020B0604030504040204" pitchFamily="34" charset="0"/>
                <a:cs typeface="Tahoma" panose="020B0604030504040204" pitchFamily="34" charset="0"/>
              </a:rPr>
              <a:t> and if I surrender my body to be burned, but do not have love, it profits me nothing. </a:t>
            </a:r>
          </a:p>
          <a:p>
            <a:pPr>
              <a:lnSpc>
                <a:spcPct val="95000"/>
              </a:lnSpc>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We can quench the spirit by ignoring His work in us</a:t>
            </a:r>
          </a:p>
          <a:p>
            <a:pPr>
              <a:lnSpc>
                <a:spcPct val="95000"/>
              </a:lnSpc>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We can quench the spirit by attributing words He didn’t speak</a:t>
            </a:r>
          </a:p>
          <a:p>
            <a:pPr>
              <a:lnSpc>
                <a:spcPct val="95000"/>
              </a:lnSpc>
              <a:spcBef>
                <a:spcPts val="300"/>
              </a:spcBef>
            </a:pPr>
            <a:r>
              <a:rPr lang="en-US" sz="2800" dirty="0">
                <a:latin typeface="Tahoma" panose="020B0604030504040204" pitchFamily="34" charset="0"/>
                <a:ea typeface="Tahoma" panose="020B0604030504040204" pitchFamily="34" charset="0"/>
                <a:cs typeface="Tahoma" panose="020B0604030504040204" pitchFamily="34" charset="0"/>
              </a:rPr>
              <a:t>Are you afraid of the ways the Holy Spirit might want to work in your life</a:t>
            </a:r>
          </a:p>
          <a:p>
            <a:pPr>
              <a:lnSpc>
                <a:spcPct val="95000"/>
              </a:lnSpc>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1 Corinthians 14:3 </a:t>
            </a:r>
            <a:r>
              <a:rPr lang="en-US" sz="2800" dirty="0">
                <a:latin typeface="Tahoma" panose="020B0604030504040204" pitchFamily="34" charset="0"/>
                <a:ea typeface="Tahoma" panose="020B0604030504040204" pitchFamily="34" charset="0"/>
                <a:cs typeface="Tahoma" panose="020B0604030504040204" pitchFamily="34" charset="0"/>
              </a:rPr>
              <a:t>But one who prophesies speaks to men for edification and exhortation and consolation. </a:t>
            </a:r>
            <a:br>
              <a:rPr lang="en-US" sz="2800" dirty="0">
                <a:latin typeface="Tahoma" panose="020B0604030504040204" pitchFamily="34" charset="0"/>
                <a:ea typeface="Tahoma" panose="020B0604030504040204" pitchFamily="34" charset="0"/>
                <a:cs typeface="Tahoma" panose="020B0604030504040204" pitchFamily="34" charset="0"/>
              </a:rPr>
            </a:br>
            <a:endParaRPr lang="en-US" sz="2800" dirty="0">
              <a:latin typeface="Tahoma" panose="020B0604030504040204" pitchFamily="34" charset="0"/>
              <a:ea typeface="Tahoma" panose="020B0604030504040204" pitchFamily="34" charset="0"/>
              <a:cs typeface="Tahoma" panose="020B0604030504040204" pitchFamily="34" charset="0"/>
            </a:endParaRPr>
          </a:p>
          <a:p>
            <a:pPr>
              <a:lnSpc>
                <a:spcPct val="95000"/>
              </a:lnSpc>
              <a:spcBef>
                <a:spcPts val="300"/>
              </a:spcBef>
            </a:pPr>
            <a:endParaRPr lang="en-US" sz="2800" dirty="0">
              <a:latin typeface="Tahoma" panose="020B0604030504040204" pitchFamily="34" charset="0"/>
              <a:ea typeface="Tahoma" panose="020B0604030504040204" pitchFamily="34" charset="0"/>
              <a:cs typeface="Tahoma" panose="020B0604030504040204" pitchFamily="34" charset="0"/>
            </a:endParaRPr>
          </a:p>
          <a:p>
            <a:pPr>
              <a:lnSpc>
                <a:spcPct val="87000"/>
              </a:lnSpc>
              <a:spcBef>
                <a:spcPts val="0"/>
              </a:spcBef>
            </a:pP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08034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lstStyle/>
          <a:p>
            <a:pPr algn="ctr"/>
            <a:r>
              <a:rPr lang="en-US" dirty="0"/>
              <a:t>DO NOT FEAR</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152939"/>
            <a:ext cx="11741426" cy="5466521"/>
          </a:xfrm>
        </p:spPr>
        <p:txBody>
          <a:bodyPr>
            <a:normAutofit fontScale="92500"/>
          </a:bodyPr>
          <a:lstStyle/>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Genesis 15:1 </a:t>
            </a:r>
            <a:r>
              <a:rPr lang="en-US" sz="2800" dirty="0">
                <a:latin typeface="Tahoma" panose="020B0604030504040204" pitchFamily="34" charset="0"/>
                <a:ea typeface="Tahoma" panose="020B0604030504040204" pitchFamily="34" charset="0"/>
                <a:cs typeface="Tahoma" panose="020B0604030504040204" pitchFamily="34" charset="0"/>
              </a:rPr>
              <a:t>After these things the word of the </a:t>
            </a:r>
            <a:r>
              <a:rPr lang="en-US" sz="2800" cap="small" dirty="0">
                <a:effectLst/>
                <a:latin typeface="Tahoma" panose="020B0604030504040204" pitchFamily="34" charset="0"/>
                <a:ea typeface="Tahoma" panose="020B0604030504040204" pitchFamily="34" charset="0"/>
                <a:cs typeface="Tahoma" panose="020B0604030504040204" pitchFamily="34" charset="0"/>
              </a:rPr>
              <a:t>LORD</a:t>
            </a:r>
            <a:r>
              <a:rPr lang="en-US" sz="2800" dirty="0">
                <a:latin typeface="Tahoma" panose="020B0604030504040204" pitchFamily="34" charset="0"/>
                <a:ea typeface="Tahoma" panose="020B0604030504040204" pitchFamily="34" charset="0"/>
                <a:cs typeface="Tahoma" panose="020B0604030504040204" pitchFamily="34" charset="0"/>
              </a:rPr>
              <a:t> came to Abram in a vision, saying, "Do not fear, Abram, I am a shield to you; Your reward shall be very great." </a:t>
            </a:r>
          </a:p>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Numbers 21:33-35 </a:t>
            </a:r>
            <a:r>
              <a:rPr lang="en-US" sz="2800" dirty="0">
                <a:latin typeface="Tahoma" panose="020B0604030504040204" pitchFamily="34" charset="0"/>
                <a:ea typeface="Tahoma" panose="020B0604030504040204" pitchFamily="34" charset="0"/>
                <a:cs typeface="Tahoma" panose="020B0604030504040204" pitchFamily="34" charset="0"/>
              </a:rPr>
              <a:t> Then they turned and went up by the way of Bashan, and </a:t>
            </a:r>
            <a:r>
              <a:rPr lang="en-US" sz="2800" dirty="0" err="1">
                <a:latin typeface="Tahoma" panose="020B0604030504040204" pitchFamily="34" charset="0"/>
                <a:ea typeface="Tahoma" panose="020B0604030504040204" pitchFamily="34" charset="0"/>
                <a:cs typeface="Tahoma" panose="020B0604030504040204" pitchFamily="34" charset="0"/>
              </a:rPr>
              <a:t>Og</a:t>
            </a:r>
            <a:r>
              <a:rPr lang="en-US" sz="2800" dirty="0">
                <a:latin typeface="Tahoma" panose="020B0604030504040204" pitchFamily="34" charset="0"/>
                <a:ea typeface="Tahoma" panose="020B0604030504040204" pitchFamily="34" charset="0"/>
                <a:cs typeface="Tahoma" panose="020B0604030504040204" pitchFamily="34" charset="0"/>
              </a:rPr>
              <a:t> the king of Bashan went out with all his people, for battle at </a:t>
            </a:r>
            <a:r>
              <a:rPr lang="en-US" sz="2800" dirty="0" err="1">
                <a:latin typeface="Tahoma" panose="020B0604030504040204" pitchFamily="34" charset="0"/>
                <a:ea typeface="Tahoma" panose="020B0604030504040204" pitchFamily="34" charset="0"/>
                <a:cs typeface="Tahoma" panose="020B0604030504040204" pitchFamily="34" charset="0"/>
              </a:rPr>
              <a:t>Edrei</a:t>
            </a:r>
            <a:r>
              <a:rPr lang="en-US" sz="2800" dirty="0">
                <a:latin typeface="Tahoma" panose="020B0604030504040204" pitchFamily="34" charset="0"/>
                <a:ea typeface="Tahoma" panose="020B0604030504040204" pitchFamily="34" charset="0"/>
                <a:cs typeface="Tahoma" panose="020B0604030504040204" pitchFamily="34" charset="0"/>
              </a:rPr>
              <a:t>. But the </a:t>
            </a:r>
            <a:r>
              <a:rPr lang="en-US" sz="2800" cap="small" dirty="0">
                <a:effectLst/>
                <a:latin typeface="Tahoma" panose="020B0604030504040204" pitchFamily="34" charset="0"/>
                <a:ea typeface="Tahoma" panose="020B0604030504040204" pitchFamily="34" charset="0"/>
                <a:cs typeface="Tahoma" panose="020B0604030504040204" pitchFamily="34" charset="0"/>
              </a:rPr>
              <a:t>LORD</a:t>
            </a:r>
            <a:r>
              <a:rPr lang="en-US" sz="2800" dirty="0">
                <a:latin typeface="Tahoma" panose="020B0604030504040204" pitchFamily="34" charset="0"/>
                <a:ea typeface="Tahoma" panose="020B0604030504040204" pitchFamily="34" charset="0"/>
                <a:cs typeface="Tahoma" panose="020B0604030504040204" pitchFamily="34" charset="0"/>
              </a:rPr>
              <a:t> said to Moses, "Do not fear him, for I have given him into your hand, and all his people and his land; and you shall do to him as you did to </a:t>
            </a:r>
            <a:r>
              <a:rPr lang="en-US" sz="2800" dirty="0" err="1">
                <a:latin typeface="Tahoma" panose="020B0604030504040204" pitchFamily="34" charset="0"/>
                <a:ea typeface="Tahoma" panose="020B0604030504040204" pitchFamily="34" charset="0"/>
                <a:cs typeface="Tahoma" panose="020B0604030504040204" pitchFamily="34" charset="0"/>
              </a:rPr>
              <a:t>Sihon</a:t>
            </a:r>
            <a:r>
              <a:rPr lang="en-US" sz="2800" dirty="0">
                <a:latin typeface="Tahoma" panose="020B0604030504040204" pitchFamily="34" charset="0"/>
                <a:ea typeface="Tahoma" panose="020B0604030504040204" pitchFamily="34" charset="0"/>
                <a:cs typeface="Tahoma" panose="020B0604030504040204" pitchFamily="34" charset="0"/>
              </a:rPr>
              <a:t>, king of the Amorites, who lived at </a:t>
            </a:r>
            <a:r>
              <a:rPr lang="en-US" sz="2800" dirty="0" err="1">
                <a:latin typeface="Tahoma" panose="020B0604030504040204" pitchFamily="34" charset="0"/>
                <a:ea typeface="Tahoma" panose="020B0604030504040204" pitchFamily="34" charset="0"/>
                <a:cs typeface="Tahoma" panose="020B0604030504040204" pitchFamily="34" charset="0"/>
              </a:rPr>
              <a:t>Heshbon</a:t>
            </a:r>
            <a:r>
              <a:rPr lang="en-US" sz="2800" dirty="0">
                <a:latin typeface="Tahoma" panose="020B0604030504040204" pitchFamily="34" charset="0"/>
                <a:ea typeface="Tahoma" panose="020B0604030504040204" pitchFamily="34" charset="0"/>
                <a:cs typeface="Tahoma" panose="020B0604030504040204" pitchFamily="34" charset="0"/>
              </a:rPr>
              <a:t>." So they killed him and his sons and all his people, until there was no remnant left him; and they possessed his land. </a:t>
            </a:r>
          </a:p>
          <a:p>
            <a:pPr>
              <a:spcBef>
                <a:spcPts val="300"/>
              </a:spcBef>
            </a:pPr>
            <a:r>
              <a:rPr lang="en-US" sz="3000" b="1" dirty="0">
                <a:latin typeface="Tahoma" panose="020B0604030504040204" pitchFamily="34" charset="0"/>
                <a:ea typeface="Tahoma" panose="020B0604030504040204" pitchFamily="34" charset="0"/>
                <a:cs typeface="Tahoma" panose="020B0604030504040204" pitchFamily="34" charset="0"/>
              </a:rPr>
              <a:t>Joshua 8:1 </a:t>
            </a:r>
            <a:r>
              <a:rPr lang="en-US" sz="3000" dirty="0">
                <a:latin typeface="Tahoma" panose="020B0604030504040204" pitchFamily="34" charset="0"/>
                <a:ea typeface="Tahoma" panose="020B0604030504040204" pitchFamily="34" charset="0"/>
                <a:cs typeface="Tahoma" panose="020B0604030504040204" pitchFamily="34" charset="0"/>
              </a:rPr>
              <a:t>Now the </a:t>
            </a:r>
            <a:r>
              <a:rPr lang="en-US" sz="3000" cap="small" dirty="0">
                <a:effectLst/>
                <a:latin typeface="Tahoma" panose="020B0604030504040204" pitchFamily="34" charset="0"/>
                <a:ea typeface="Tahoma" panose="020B0604030504040204" pitchFamily="34" charset="0"/>
                <a:cs typeface="Tahoma" panose="020B0604030504040204" pitchFamily="34" charset="0"/>
              </a:rPr>
              <a:t>LORD</a:t>
            </a:r>
            <a:r>
              <a:rPr lang="en-US" sz="3000" dirty="0">
                <a:latin typeface="Tahoma" panose="020B0604030504040204" pitchFamily="34" charset="0"/>
                <a:ea typeface="Tahoma" panose="020B0604030504040204" pitchFamily="34" charset="0"/>
                <a:cs typeface="Tahoma" panose="020B0604030504040204" pitchFamily="34" charset="0"/>
              </a:rPr>
              <a:t> said to Joshua, "Do not fear or be dismayed Take all the people of war with you and arise, go up to Ai; see, I have given into your hand the king of Ai, his people, his city, and his land.” </a:t>
            </a:r>
          </a:p>
        </p:txBody>
      </p:sp>
    </p:spTree>
    <p:extLst>
      <p:ext uri="{BB962C8B-B14F-4D97-AF65-F5344CB8AC3E}">
        <p14:creationId xmlns:p14="http://schemas.microsoft.com/office/powerpoint/2010/main" val="3067323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lstStyle/>
          <a:p>
            <a:pPr algn="ctr"/>
            <a:r>
              <a:rPr lang="en-US" dirty="0"/>
              <a:t>DO NOT FEAR (2)</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152939"/>
            <a:ext cx="11741426" cy="5466521"/>
          </a:xfrm>
        </p:spPr>
        <p:txBody>
          <a:bodyPr>
            <a:normAutofit lnSpcReduction="10000"/>
          </a:bodyPr>
          <a:lstStyle/>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Lamentations 3:57 </a:t>
            </a:r>
            <a:r>
              <a:rPr lang="en-US" sz="2800" dirty="0">
                <a:latin typeface="Tahoma" panose="020B0604030504040204" pitchFamily="34" charset="0"/>
                <a:ea typeface="Tahoma" panose="020B0604030504040204" pitchFamily="34" charset="0"/>
                <a:cs typeface="Tahoma" panose="020B0604030504040204" pitchFamily="34" charset="0"/>
              </a:rPr>
              <a:t> You drew near when I called on You; You said, "Do not fear!" </a:t>
            </a:r>
          </a:p>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Daniel 10:12  </a:t>
            </a:r>
            <a:r>
              <a:rPr lang="en-US" sz="2800" dirty="0">
                <a:latin typeface="Tahoma" panose="020B0604030504040204" pitchFamily="34" charset="0"/>
                <a:ea typeface="Tahoma" panose="020B0604030504040204" pitchFamily="34" charset="0"/>
                <a:cs typeface="Tahoma" panose="020B0604030504040204" pitchFamily="34" charset="0"/>
              </a:rPr>
              <a:t>Then he said to me, "Do not be afraid, Daniel, for from the first day that you set your heart on understanding </a:t>
            </a:r>
            <a:r>
              <a:rPr lang="en-US" sz="2800" i="1" dirty="0">
                <a:latin typeface="Tahoma" panose="020B0604030504040204" pitchFamily="34" charset="0"/>
                <a:ea typeface="Tahoma" panose="020B0604030504040204" pitchFamily="34" charset="0"/>
                <a:cs typeface="Tahoma" panose="020B0604030504040204" pitchFamily="34" charset="0"/>
              </a:rPr>
              <a:t>this</a:t>
            </a:r>
            <a:r>
              <a:rPr lang="en-US" sz="2800" dirty="0">
                <a:latin typeface="Tahoma" panose="020B0604030504040204" pitchFamily="34" charset="0"/>
                <a:ea typeface="Tahoma" panose="020B0604030504040204" pitchFamily="34" charset="0"/>
                <a:cs typeface="Tahoma" panose="020B0604030504040204" pitchFamily="34" charset="0"/>
              </a:rPr>
              <a:t> and on humbling yourself before your God, your words were heard, and I have come in response to your words. </a:t>
            </a:r>
          </a:p>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Luke 1:13 </a:t>
            </a:r>
            <a:r>
              <a:rPr lang="en-US" sz="2800" dirty="0">
                <a:latin typeface="Tahoma" panose="020B0604030504040204" pitchFamily="34" charset="0"/>
                <a:ea typeface="Tahoma" panose="020B0604030504040204" pitchFamily="34" charset="0"/>
                <a:cs typeface="Tahoma" panose="020B0604030504040204" pitchFamily="34" charset="0"/>
              </a:rPr>
              <a:t>But the angel said to him, "Do not be afraid, Zacharias, for your petition has been heard, and your wife Elizabeth will bear you a son, and you will give him the name John. </a:t>
            </a:r>
          </a:p>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Luke 1:30 </a:t>
            </a:r>
            <a:r>
              <a:rPr lang="en-US" sz="2800" dirty="0">
                <a:latin typeface="Tahoma" panose="020B0604030504040204" pitchFamily="34" charset="0"/>
                <a:ea typeface="Tahoma" panose="020B0604030504040204" pitchFamily="34" charset="0"/>
                <a:cs typeface="Tahoma" panose="020B0604030504040204" pitchFamily="34" charset="0"/>
              </a:rPr>
              <a:t>The angel said to her, "Do not be afraid, Mary; for you have found favor with God. </a:t>
            </a:r>
          </a:p>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Luke 2:10 </a:t>
            </a:r>
            <a:r>
              <a:rPr lang="en-US" sz="2800" dirty="0">
                <a:latin typeface="Tahoma" panose="020B0604030504040204" pitchFamily="34" charset="0"/>
                <a:ea typeface="Tahoma" panose="020B0604030504040204" pitchFamily="34" charset="0"/>
                <a:cs typeface="Tahoma" panose="020B0604030504040204" pitchFamily="34" charset="0"/>
              </a:rPr>
              <a:t> But the angel said to them, "Do not be afraid; for behold, I bring you good news of great joy which will be for all the people; </a:t>
            </a:r>
          </a:p>
        </p:txBody>
      </p:sp>
    </p:spTree>
    <p:extLst>
      <p:ext uri="{BB962C8B-B14F-4D97-AF65-F5344CB8AC3E}">
        <p14:creationId xmlns:p14="http://schemas.microsoft.com/office/powerpoint/2010/main" val="4202047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69D3F-4DAF-42B5-852D-F63CD5776C17}"/>
              </a:ext>
            </a:extLst>
          </p:cNvPr>
          <p:cNvSpPr>
            <a:spLocks noGrp="1"/>
          </p:cNvSpPr>
          <p:nvPr>
            <p:ph type="title"/>
          </p:nvPr>
        </p:nvSpPr>
        <p:spPr>
          <a:xfrm>
            <a:off x="225287" y="238540"/>
            <a:ext cx="11701670" cy="1086677"/>
          </a:xfrm>
        </p:spPr>
        <p:txBody>
          <a:bodyPr/>
          <a:lstStyle/>
          <a:p>
            <a:pPr algn="ctr"/>
            <a:r>
              <a:rPr lang="en-US" dirty="0"/>
              <a:t>DO NOT FEAR (3)</a:t>
            </a:r>
          </a:p>
        </p:txBody>
      </p:sp>
      <p:sp>
        <p:nvSpPr>
          <p:cNvPr id="3" name="Content Placeholder 2">
            <a:extLst>
              <a:ext uri="{FF2B5EF4-FFF2-40B4-BE49-F238E27FC236}">
                <a16:creationId xmlns:a16="http://schemas.microsoft.com/office/drawing/2014/main" id="{1570CD4E-3770-44CE-91C3-022182CA55D0}"/>
              </a:ext>
            </a:extLst>
          </p:cNvPr>
          <p:cNvSpPr>
            <a:spLocks noGrp="1"/>
          </p:cNvSpPr>
          <p:nvPr>
            <p:ph idx="1"/>
          </p:nvPr>
        </p:nvSpPr>
        <p:spPr>
          <a:xfrm>
            <a:off x="225287" y="1325217"/>
            <a:ext cx="11741426" cy="5294243"/>
          </a:xfrm>
        </p:spPr>
        <p:txBody>
          <a:bodyPr>
            <a:noAutofit/>
          </a:bodyPr>
          <a:lstStyle/>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Luke 5:10 …</a:t>
            </a:r>
            <a:r>
              <a:rPr lang="en-US" sz="2800" dirty="0">
                <a:latin typeface="Tahoma" panose="020B0604030504040204" pitchFamily="34" charset="0"/>
                <a:ea typeface="Tahoma" panose="020B0604030504040204" pitchFamily="34" charset="0"/>
                <a:cs typeface="Tahoma" panose="020B0604030504040204" pitchFamily="34" charset="0"/>
              </a:rPr>
              <a:t>and so also </a:t>
            </a:r>
            <a:r>
              <a:rPr lang="en-US" sz="2800" i="1" dirty="0">
                <a:latin typeface="Tahoma" panose="020B0604030504040204" pitchFamily="34" charset="0"/>
                <a:ea typeface="Tahoma" panose="020B0604030504040204" pitchFamily="34" charset="0"/>
                <a:cs typeface="Tahoma" panose="020B0604030504040204" pitchFamily="34" charset="0"/>
              </a:rPr>
              <a:t>were</a:t>
            </a:r>
            <a:r>
              <a:rPr lang="en-US" sz="2800" dirty="0">
                <a:latin typeface="Tahoma" panose="020B0604030504040204" pitchFamily="34" charset="0"/>
                <a:ea typeface="Tahoma" panose="020B0604030504040204" pitchFamily="34" charset="0"/>
                <a:cs typeface="Tahoma" panose="020B0604030504040204" pitchFamily="34" charset="0"/>
              </a:rPr>
              <a:t> James and John, sons of Zebedee, who were partners with Simon. And Jesus said to Simon, "Do not fear, from now on you will be catching men." </a:t>
            </a:r>
          </a:p>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Acts 27:23-24 </a:t>
            </a:r>
            <a:r>
              <a:rPr lang="en-US" sz="2800" dirty="0">
                <a:latin typeface="Tahoma" panose="020B0604030504040204" pitchFamily="34" charset="0"/>
                <a:ea typeface="Tahoma" panose="020B0604030504040204" pitchFamily="34" charset="0"/>
                <a:cs typeface="Tahoma" panose="020B0604030504040204" pitchFamily="34" charset="0"/>
              </a:rPr>
              <a:t>"For this very night an angel of the God to whom I belong and whom I serve stood before me, saying, 'Do not be afraid, Paul; you must stand before Caesar; and behold, God has granted you all those who are sailing with you.’ </a:t>
            </a:r>
          </a:p>
          <a:p>
            <a:pPr>
              <a:spcBef>
                <a:spcPts val="300"/>
              </a:spcBef>
            </a:pPr>
            <a:r>
              <a:rPr lang="en-US" sz="2800" b="1" dirty="0">
                <a:latin typeface="Tahoma" panose="020B0604030504040204" pitchFamily="34" charset="0"/>
                <a:ea typeface="Tahoma" panose="020B0604030504040204" pitchFamily="34" charset="0"/>
                <a:cs typeface="Tahoma" panose="020B0604030504040204" pitchFamily="34" charset="0"/>
              </a:rPr>
              <a:t>Revelation 1:17-18 </a:t>
            </a:r>
            <a:r>
              <a:rPr lang="en-US" sz="2800" dirty="0">
                <a:latin typeface="Tahoma" panose="020B0604030504040204" pitchFamily="34" charset="0"/>
                <a:ea typeface="Tahoma" panose="020B0604030504040204" pitchFamily="34" charset="0"/>
                <a:cs typeface="Tahoma" panose="020B0604030504040204" pitchFamily="34" charset="0"/>
              </a:rPr>
              <a:t> When I saw Him, I fell at His feet like a dead man. And He placed His right hand on me, saying, "Do not be afraid; I am the first and the last, and the living One; and I was dead, and behold, I am alive forevermore, and I have the keys of death and of Hades. </a:t>
            </a:r>
            <a:br>
              <a:rPr lang="en-US" sz="2800" dirty="0">
                <a:latin typeface="Tahoma" panose="020B0604030504040204" pitchFamily="34" charset="0"/>
                <a:ea typeface="Tahoma" panose="020B0604030504040204" pitchFamily="34" charset="0"/>
                <a:cs typeface="Tahoma" panose="020B0604030504040204" pitchFamily="34" charset="0"/>
              </a:rPr>
            </a:br>
            <a:endParaRPr lang="en-US"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422946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287</TotalTime>
  <Words>1897</Words>
  <Application>Microsoft Office PowerPoint</Application>
  <PresentationFormat>Widescreen</PresentationFormat>
  <Paragraphs>56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Century Gothic</vt:lpstr>
      <vt:lpstr>Garamond</vt:lpstr>
      <vt:lpstr>Tahoma</vt:lpstr>
      <vt:lpstr>Savon</vt:lpstr>
      <vt:lpstr>ANOTHER HELPER</vt:lpstr>
      <vt:lpstr>INTRODUCTION</vt:lpstr>
      <vt:lpstr>ASK YOURSELF…</vt:lpstr>
      <vt:lpstr>TRUTHS</vt:lpstr>
      <vt:lpstr>WHEN GOD HAS A WORD</vt:lpstr>
      <vt:lpstr>QUENCHING THE SPIRIT</vt:lpstr>
      <vt:lpstr>DO NOT FEAR</vt:lpstr>
      <vt:lpstr>DO NOT FEAR (2)</vt:lpstr>
      <vt:lpstr>DO NOT FEAR (3)</vt:lpstr>
      <vt:lpstr>THINKING IT THROUGH</vt:lpstr>
      <vt:lpstr>THE PASSOVER</vt:lpstr>
      <vt:lpstr>THE CUP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ANOTHER HELPER</dc:title>
  <dc:creator>JoLynn Gower</dc:creator>
  <cp:lastModifiedBy>Gower</cp:lastModifiedBy>
  <cp:revision>4</cp:revision>
  <cp:lastPrinted>2022-03-30T16:04:47Z</cp:lastPrinted>
  <dcterms:created xsi:type="dcterms:W3CDTF">2022-03-04T23:19:24Z</dcterms:created>
  <dcterms:modified xsi:type="dcterms:W3CDTF">2022-04-06T18:08:26Z</dcterms:modified>
</cp:coreProperties>
</file>