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57" r:id="rId4"/>
    <p:sldId id="258" r:id="rId5"/>
    <p:sldId id="259" r:id="rId6"/>
    <p:sldId id="260" r:id="rId7"/>
    <p:sldId id="261" r:id="rId8"/>
    <p:sldId id="263" r:id="rId9"/>
    <p:sldId id="264" r:id="rId10"/>
    <p:sldId id="265" r:id="rId11"/>
    <p:sldId id="266" r:id="rId12"/>
    <p:sldId id="268" r:id="rId13"/>
    <p:sldId id="267" r:id="rId14"/>
  </p:sldIdLst>
  <p:sldSz cx="12192000" cy="6858000"/>
  <p:notesSz cx="9388475" cy="7102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86" d="100"/>
          <a:sy n="86" d="100"/>
        </p:scale>
        <p:origin x="403"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14EA3288-4D0A-4691-9AFB-5450AC365190}" type="datetimeFigureOut">
              <a:rPr lang="en-US" smtClean="0"/>
              <a:t>4/1/2022</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30D858BF-629F-488E-8D61-1698F869934F}" type="slidenum">
              <a:rPr lang="en-US" smtClean="0"/>
              <a:t>‹#›</a:t>
            </a:fld>
            <a:endParaRPr lang="en-US"/>
          </a:p>
        </p:txBody>
      </p:sp>
    </p:spTree>
    <p:extLst>
      <p:ext uri="{BB962C8B-B14F-4D97-AF65-F5344CB8AC3E}">
        <p14:creationId xmlns:p14="http://schemas.microsoft.com/office/powerpoint/2010/main" val="271702590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EA3288-4D0A-4691-9AFB-5450AC365190}"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4169365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EA3288-4D0A-4691-9AFB-5450AC365190}"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3283973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4EA3288-4D0A-4691-9AFB-5450AC365190}" type="datetimeFigureOut">
              <a:rPr lang="en-US" smtClean="0"/>
              <a:t>4/1/2022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490794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14EA3288-4D0A-4691-9AFB-5450AC365190}" type="datetimeFigureOut">
              <a:rPr lang="en-US" smtClean="0"/>
              <a:t>4/1/2022</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228442732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4EA3288-4D0A-4691-9AFB-5450AC365190}" type="datetimeFigureOut">
              <a:rPr lang="en-US" smtClean="0"/>
              <a:t>4/1/2022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2492851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4EA3288-4D0A-4691-9AFB-5450AC365190}" type="datetimeFigureOut">
              <a:rPr lang="en-US" smtClean="0"/>
              <a:t>4/1/2022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2671051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4EA3288-4D0A-4691-9AFB-5450AC365190}" type="datetimeFigureOut">
              <a:rPr lang="en-US" smtClean="0"/>
              <a:t>4/1/2022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616350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EA3288-4D0A-4691-9AFB-5450AC365190}" type="datetimeFigureOut">
              <a:rPr lang="en-US" smtClean="0"/>
              <a:t>4/1/2022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D858BF-629F-488E-8D61-1698F869934F}" type="slidenum">
              <a:rPr lang="en-US" smtClean="0"/>
              <a:t>‹#›</a:t>
            </a:fld>
            <a:endParaRPr lang="en-US"/>
          </a:p>
        </p:txBody>
      </p:sp>
    </p:spTree>
    <p:extLst>
      <p:ext uri="{BB962C8B-B14F-4D97-AF65-F5344CB8AC3E}">
        <p14:creationId xmlns:p14="http://schemas.microsoft.com/office/powerpoint/2010/main" val="868566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14EA3288-4D0A-4691-9AFB-5450AC365190}" type="datetimeFigureOut">
              <a:rPr lang="en-US" smtClean="0"/>
              <a:t>4/1/2022</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30D858BF-629F-488E-8D61-1698F869934F}"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11668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14EA3288-4D0A-4691-9AFB-5450AC365190}" type="datetimeFigureOut">
              <a:rPr lang="en-US" smtClean="0"/>
              <a:t>4/1/2022</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30D858BF-629F-488E-8D61-1698F869934F}"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39880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14EA3288-4D0A-4691-9AFB-5450AC365190}" type="datetimeFigureOut">
              <a:rPr lang="en-US" smtClean="0"/>
              <a:t>4/1/2022</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0D858BF-629F-488E-8D61-1698F869934F}" type="slidenum">
              <a:rPr lang="en-US" smtClean="0"/>
              <a:t>‹#›</a:t>
            </a:fld>
            <a:endParaRPr lang="en-US"/>
          </a:p>
        </p:txBody>
      </p:sp>
    </p:spTree>
    <p:extLst>
      <p:ext uri="{BB962C8B-B14F-4D97-AF65-F5344CB8AC3E}">
        <p14:creationId xmlns:p14="http://schemas.microsoft.com/office/powerpoint/2010/main" val="12101347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B6D54-7681-429E-B9C2-722FD0693966}"/>
              </a:ext>
            </a:extLst>
          </p:cNvPr>
          <p:cNvSpPr>
            <a:spLocks noGrp="1"/>
          </p:cNvSpPr>
          <p:nvPr>
            <p:ph type="ctrTitle"/>
          </p:nvPr>
        </p:nvSpPr>
        <p:spPr>
          <a:xfrm>
            <a:off x="1561708" y="2091263"/>
            <a:ext cx="9068586" cy="1685607"/>
          </a:xfrm>
        </p:spPr>
        <p:txBody>
          <a:bodyPr/>
          <a:lstStyle/>
          <a:p>
            <a:r>
              <a:rPr lang="en-US" dirty="0"/>
              <a:t>ANOTHER HELPER</a:t>
            </a:r>
          </a:p>
        </p:txBody>
      </p:sp>
      <p:sp>
        <p:nvSpPr>
          <p:cNvPr id="3" name="Subtitle 2">
            <a:extLst>
              <a:ext uri="{FF2B5EF4-FFF2-40B4-BE49-F238E27FC236}">
                <a16:creationId xmlns:a16="http://schemas.microsoft.com/office/drawing/2014/main" id="{72877ECF-26CC-45BC-B299-24AD49C479A4}"/>
              </a:ext>
            </a:extLst>
          </p:cNvPr>
          <p:cNvSpPr>
            <a:spLocks noGrp="1"/>
          </p:cNvSpPr>
          <p:nvPr>
            <p:ph type="subTitle" idx="1"/>
          </p:nvPr>
        </p:nvSpPr>
        <p:spPr>
          <a:xfrm>
            <a:off x="1562100" y="4134678"/>
            <a:ext cx="9070848" cy="1004585"/>
          </a:xfrm>
        </p:spPr>
        <p:txBody>
          <a:bodyPr>
            <a:noAutofit/>
          </a:bodyPr>
          <a:lstStyle/>
          <a:p>
            <a:r>
              <a:rPr lang="en-US" sz="2000" dirty="0">
                <a:latin typeface="Tahoma" panose="020B0604030504040204" pitchFamily="34" charset="0"/>
                <a:ea typeface="Tahoma" panose="020B0604030504040204" pitchFamily="34" charset="0"/>
                <a:cs typeface="Tahoma" panose="020B0604030504040204" pitchFamily="34" charset="0"/>
              </a:rPr>
              <a:t>JoLynn Gower</a:t>
            </a:r>
          </a:p>
          <a:p>
            <a:r>
              <a:rPr lang="en-US" sz="2000" dirty="0">
                <a:latin typeface="Tahoma" panose="020B0604030504040204" pitchFamily="34" charset="0"/>
                <a:ea typeface="Tahoma" panose="020B0604030504040204" pitchFamily="34" charset="0"/>
                <a:cs typeface="Tahoma" panose="020B0604030504040204" pitchFamily="34" charset="0"/>
              </a:rPr>
              <a:t>493-6151</a:t>
            </a:r>
          </a:p>
          <a:p>
            <a:r>
              <a:rPr lang="en-US" sz="2000" dirty="0">
                <a:latin typeface="Tahoma" panose="020B0604030504040204" pitchFamily="34" charset="0"/>
                <a:ea typeface="Tahoma" panose="020B0604030504040204" pitchFamily="34" charset="0"/>
                <a:cs typeface="Tahoma" panose="020B0604030504040204" pitchFamily="34" charset="0"/>
              </a:rPr>
              <a:t>jgower@guardingthetruth.org</a:t>
            </a:r>
          </a:p>
        </p:txBody>
      </p:sp>
    </p:spTree>
    <p:extLst>
      <p:ext uri="{BB962C8B-B14F-4D97-AF65-F5344CB8AC3E}">
        <p14:creationId xmlns:p14="http://schemas.microsoft.com/office/powerpoint/2010/main" val="22975678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THE SPIRIT HAS WILL</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noAutofit/>
          </a:bodyPr>
          <a:lstStyle/>
          <a:p>
            <a:pPr>
              <a:lnSpc>
                <a:spcPct val="90000"/>
              </a:lnSpc>
              <a:spcBef>
                <a:spcPts val="300"/>
              </a:spcBef>
            </a:pPr>
            <a:r>
              <a:rPr lang="en-US" sz="2800" b="1" dirty="0">
                <a:latin typeface="Tahoma'"/>
              </a:rPr>
              <a:t>1 Corinthians 12:4-11 </a:t>
            </a:r>
            <a:r>
              <a:rPr lang="en-US" sz="2800" dirty="0">
                <a:latin typeface="Tahoma'"/>
              </a:rPr>
              <a:t> Now there are varieties of gifts, but the same Spirit.  And there are varieties of ministries, and the same Lord. There are varieties of effects, but the same God who works all things in all </a:t>
            </a:r>
            <a:r>
              <a:rPr lang="en-US" sz="2800" i="1" dirty="0">
                <a:latin typeface="Tahoma'"/>
              </a:rPr>
              <a:t>persons.</a:t>
            </a:r>
            <a:r>
              <a:rPr lang="en-US" sz="2800" dirty="0">
                <a:latin typeface="Tahoma'"/>
              </a:rPr>
              <a:t>  But to each one is given the manifestation of the Spirit for the common good. For to one is given the word of wisdom through the Spirit, and to another the word of knowledge according to the same Spirit; to another faith by the same Spirit, and to another gifts of healing by the one Spirit, and to another the effecting of miracles, and to another prophecy, and to another the distinguishing of spirits, to another </a:t>
            </a:r>
            <a:r>
              <a:rPr lang="en-US" sz="2800" i="1" dirty="0">
                <a:latin typeface="Tahoma'"/>
              </a:rPr>
              <a:t>various</a:t>
            </a:r>
            <a:r>
              <a:rPr lang="en-US" sz="2800" dirty="0">
                <a:latin typeface="Tahoma'"/>
              </a:rPr>
              <a:t> kinds of tongues, and to another the interpretation of tongues. But one and the same Spirit works all these things, distributing to each one individually just as He wills. </a:t>
            </a:r>
          </a:p>
        </p:txBody>
      </p:sp>
    </p:spTree>
    <p:extLst>
      <p:ext uri="{BB962C8B-B14F-4D97-AF65-F5344CB8AC3E}">
        <p14:creationId xmlns:p14="http://schemas.microsoft.com/office/powerpoint/2010/main" val="1730362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normAutofit fontScale="90000"/>
          </a:bodyPr>
          <a:lstStyle/>
          <a:p>
            <a:pPr algn="ctr"/>
            <a:br>
              <a:rPr lang="en-US" dirty="0">
                <a:latin typeface="Tahoma" panose="020B0604030504040204" pitchFamily="34" charset="0"/>
                <a:ea typeface="Tahoma" panose="020B0604030504040204" pitchFamily="34" charset="0"/>
                <a:cs typeface="Tahoma" panose="020B0604030504040204" pitchFamily="34" charset="0"/>
              </a:rPr>
            </a:br>
            <a:r>
              <a:rPr lang="en-US" dirty="0">
                <a:latin typeface="Tahoma" panose="020B0604030504040204" pitchFamily="34" charset="0"/>
                <a:ea typeface="Tahoma" panose="020B0604030504040204" pitchFamily="34" charset="0"/>
                <a:cs typeface="Tahoma" panose="020B0604030504040204" pitchFamily="34" charset="0"/>
              </a:rPr>
              <a:t>THE SPIRIT IS…</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normAutofit/>
          </a:bodyPr>
          <a:lstStyle/>
          <a:p>
            <a:r>
              <a:rPr lang="en-US" sz="2800" dirty="0">
                <a:latin typeface="Tahoma'"/>
              </a:rPr>
              <a:t>Omniscient, omnipotent, and omnipresent</a:t>
            </a:r>
          </a:p>
          <a:p>
            <a:r>
              <a:rPr lang="en-US" sz="2800" dirty="0">
                <a:latin typeface="Tahoma'"/>
              </a:rPr>
              <a:t>The spirit knows everything, can do anything, and is everywhere simultaneously</a:t>
            </a:r>
          </a:p>
          <a:p>
            <a:r>
              <a:rPr lang="en-US" sz="2800" dirty="0">
                <a:latin typeface="Tahoma'"/>
              </a:rPr>
              <a:t>Take a minute and think about what that means…the Spirit in you knows everything you did today</a:t>
            </a:r>
          </a:p>
          <a:p>
            <a:r>
              <a:rPr lang="en-US" sz="2800" dirty="0">
                <a:latin typeface="Tahoma'"/>
              </a:rPr>
              <a:t>What have you done today that you wish the Spirit didn’t know?</a:t>
            </a:r>
          </a:p>
          <a:p>
            <a:r>
              <a:rPr lang="en-US" sz="2800" dirty="0">
                <a:latin typeface="Tahoma'"/>
              </a:rPr>
              <a:t>Casting Crowns had a wonderful song called “Lifesong”</a:t>
            </a:r>
          </a:p>
          <a:p>
            <a:r>
              <a:rPr lang="en-US" sz="2800" dirty="0">
                <a:latin typeface="Tahoma'"/>
              </a:rPr>
              <a:t>This song asked if we could sign God’s name to the work we did for the day.  It is a good song for reflection </a:t>
            </a:r>
          </a:p>
          <a:p>
            <a:endParaRPr lang="en-US" sz="2800" dirty="0">
              <a:latin typeface="Tahoma'"/>
            </a:endParaRPr>
          </a:p>
        </p:txBody>
      </p:sp>
    </p:spTree>
    <p:extLst>
      <p:ext uri="{BB962C8B-B14F-4D97-AF65-F5344CB8AC3E}">
        <p14:creationId xmlns:p14="http://schemas.microsoft.com/office/powerpoint/2010/main" val="10840686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normAutofit/>
          </a:bodyPr>
          <a:lstStyle/>
          <a:p>
            <a:pPr algn="ctr"/>
            <a:r>
              <a:rPr lang="en-US" sz="6600" dirty="0">
                <a:latin typeface="Tahoma" panose="020B0604030504040204" pitchFamily="34" charset="0"/>
                <a:ea typeface="Tahoma" panose="020B0604030504040204" pitchFamily="34" charset="0"/>
                <a:cs typeface="Tahoma" panose="020B0604030504040204" pitchFamily="34" charset="0"/>
              </a:rPr>
              <a:t>CONCLUSION</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normAutofit/>
          </a:bodyPr>
          <a:lstStyle/>
          <a:p>
            <a:r>
              <a:rPr lang="en-US" sz="6000" dirty="0">
                <a:latin typeface="Tahoma" panose="020B0604030504040204" pitchFamily="34" charset="0"/>
                <a:ea typeface="Tahoma" panose="020B0604030504040204" pitchFamily="34" charset="0"/>
                <a:cs typeface="Tahoma" panose="020B0604030504040204" pitchFamily="34" charset="0"/>
              </a:rPr>
              <a:t>Consider the ways the Holy Spirit helps us in ministry</a:t>
            </a:r>
          </a:p>
          <a:p>
            <a:r>
              <a:rPr lang="en-US" sz="6000" dirty="0">
                <a:latin typeface="Tahoma" panose="020B0604030504040204" pitchFamily="34" charset="0"/>
                <a:ea typeface="Tahoma" panose="020B0604030504040204" pitchFamily="34" charset="0"/>
                <a:cs typeface="Tahoma" panose="020B0604030504040204" pitchFamily="34" charset="0"/>
              </a:rPr>
              <a:t>Can you sign His name at the end of the day?</a:t>
            </a:r>
          </a:p>
        </p:txBody>
      </p:sp>
    </p:spTree>
    <p:extLst>
      <p:ext uri="{BB962C8B-B14F-4D97-AF65-F5344CB8AC3E}">
        <p14:creationId xmlns:p14="http://schemas.microsoft.com/office/powerpoint/2010/main" val="3310237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endParaRPr lang="en-US" dirty="0"/>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lstStyle/>
          <a:p>
            <a:endParaRPr lang="en-US" dirty="0"/>
          </a:p>
        </p:txBody>
      </p:sp>
    </p:spTree>
    <p:extLst>
      <p:ext uri="{BB962C8B-B14F-4D97-AF65-F5344CB8AC3E}">
        <p14:creationId xmlns:p14="http://schemas.microsoft.com/office/powerpoint/2010/main" val="3714563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t>INTRODUCTION</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normAutofit lnSpcReduction="10000"/>
          </a:bodyPr>
          <a:lstStyle/>
          <a:p>
            <a:r>
              <a:rPr lang="en-US" sz="2800" b="1" dirty="0">
                <a:latin typeface="Tahoma" panose="020B0604030504040204" pitchFamily="34" charset="0"/>
                <a:ea typeface="Tahoma" panose="020B0604030504040204" pitchFamily="34" charset="0"/>
                <a:cs typeface="Tahoma" panose="020B0604030504040204" pitchFamily="34" charset="0"/>
              </a:rPr>
              <a:t>John 14:16-17  </a:t>
            </a:r>
            <a:r>
              <a:rPr lang="en-US" sz="2800" dirty="0">
                <a:latin typeface="Tahoma" panose="020B0604030504040204" pitchFamily="34" charset="0"/>
                <a:ea typeface="Tahoma" panose="020B0604030504040204" pitchFamily="34" charset="0"/>
                <a:cs typeface="Tahoma" panose="020B0604030504040204" pitchFamily="34" charset="0"/>
              </a:rPr>
              <a:t>I will ask the Father and He will give you another Helper, that He may be with you forever; that is the Spirit of truth whom the world cannot receive, because it does not see Him or know Him, but you know Him because he abides with you and will be in you.</a:t>
            </a:r>
          </a:p>
          <a:p>
            <a:r>
              <a:rPr lang="en-US" sz="2800" b="1" dirty="0">
                <a:latin typeface="Tahoma'"/>
              </a:rPr>
              <a:t>James 2:14-17 </a:t>
            </a:r>
            <a:r>
              <a:rPr lang="en-US" sz="2800" dirty="0">
                <a:latin typeface="Tahoma'"/>
              </a:rPr>
              <a:t>What use is it, my brethren, if someone says he has faith but he has no works? Can that faith save him? If a brother or sister is without clothing and in need of daily food, and one of you says to them, "Go in peace, be warmed and be filled," and yet you do not give them what is necessary for </a:t>
            </a:r>
            <a:r>
              <a:rPr lang="en-US" sz="2800" i="1" dirty="0">
                <a:latin typeface="Tahoma'"/>
              </a:rPr>
              <a:t>their</a:t>
            </a:r>
            <a:r>
              <a:rPr lang="en-US" sz="2800" dirty="0">
                <a:latin typeface="Tahoma'"/>
              </a:rPr>
              <a:t> body, what use is that?  Even so faith, if it has no works, is dead, </a:t>
            </a:r>
            <a:r>
              <a:rPr lang="en-US" sz="2800" i="1" dirty="0">
                <a:latin typeface="Tahoma'"/>
              </a:rPr>
              <a:t>being</a:t>
            </a:r>
            <a:r>
              <a:rPr lang="en-US" sz="2800" dirty="0">
                <a:latin typeface="Tahoma'"/>
              </a:rPr>
              <a:t> by itself.  But someone may </a:t>
            </a:r>
            <a:r>
              <a:rPr lang="en-US" sz="2800" i="1" dirty="0">
                <a:latin typeface="Tahoma'"/>
              </a:rPr>
              <a:t>well</a:t>
            </a:r>
            <a:r>
              <a:rPr lang="en-US" sz="2800" dirty="0">
                <a:latin typeface="Tahoma'"/>
              </a:rPr>
              <a:t> say, "You have faith and I have works; show me your faith without the works, and I will show you my faith by my works." </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328123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WHO IS THE HOLY SPIRIT?</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179443"/>
            <a:ext cx="11741426" cy="5678557"/>
          </a:xfrm>
        </p:spPr>
        <p:txBody>
          <a:bodyPr>
            <a:normAutofit lnSpcReduction="10000"/>
          </a:bodyPr>
          <a:lstStyle/>
          <a:p>
            <a:pPr>
              <a:spcBef>
                <a:spcPts val="200"/>
              </a:spcBef>
            </a:pPr>
            <a:r>
              <a:rPr lang="en-US" sz="2800" b="1" dirty="0">
                <a:latin typeface="Tahoma'"/>
              </a:rPr>
              <a:t>Genesis 1:1-5 </a:t>
            </a:r>
            <a:r>
              <a:rPr lang="en-US" sz="2800" dirty="0">
                <a:latin typeface="Tahoma'"/>
              </a:rPr>
              <a:t> In the beginning God created the heavens and the earth. The earth was formless and void, and darkness was over the surface of the deep, and the Spirit of God was moving over the surface of the waters. Then God said, "Let there be light"; and there was light.  God saw that the light was good; and God separated the light from the darkness. God called the light day, and the darkness He called night. And there was evening and there was morning, one day. </a:t>
            </a:r>
          </a:p>
          <a:p>
            <a:pPr>
              <a:spcBef>
                <a:spcPts val="200"/>
              </a:spcBef>
            </a:pPr>
            <a:r>
              <a:rPr lang="en-US" sz="3000" b="1" dirty="0">
                <a:latin typeface="Tahoma'"/>
              </a:rPr>
              <a:t>Deuteronomy 32:10-12 </a:t>
            </a:r>
            <a:r>
              <a:rPr lang="en-US" sz="3000" dirty="0">
                <a:latin typeface="Tahoma'"/>
              </a:rPr>
              <a:t>"He found him in a desert land, and in the howling waste of a wilderness; He encircled him, He cared for him, He guarded him as the pupil of His eye. Like an eagle that stirs up its nest, that hovers over its young, He spread His wings and caught them, He carried them on His pinions. The </a:t>
            </a:r>
            <a:r>
              <a:rPr lang="en-US" sz="3000" cap="small" dirty="0">
                <a:effectLst/>
                <a:latin typeface="Tahoma'"/>
              </a:rPr>
              <a:t>LORD</a:t>
            </a:r>
            <a:r>
              <a:rPr lang="en-US" sz="3000" dirty="0">
                <a:latin typeface="Tahoma'"/>
              </a:rPr>
              <a:t> alone guided him, and there was no foreign god with him. </a:t>
            </a:r>
          </a:p>
          <a:p>
            <a:pPr>
              <a:spcBef>
                <a:spcPts val="200"/>
              </a:spcBef>
            </a:pPr>
            <a:endParaRPr lang="en-US" sz="2800" dirty="0">
              <a:latin typeface="Tahoma'"/>
            </a:endParaRPr>
          </a:p>
          <a:p>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306166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normAutofit/>
          </a:bodyPr>
          <a:lstStyle/>
          <a:p>
            <a:pPr algn="ctr"/>
            <a:r>
              <a:rPr lang="en-US" dirty="0">
                <a:latin typeface="Tahoma" panose="020B0604030504040204" pitchFamily="34" charset="0"/>
                <a:ea typeface="Tahoma" panose="020B0604030504040204" pitchFamily="34" charset="0"/>
                <a:cs typeface="Tahoma" panose="020B0604030504040204" pitchFamily="34" charset="0"/>
              </a:rPr>
              <a:t>THE ANNOUNCEMENT</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noAutofit/>
          </a:bodyPr>
          <a:lstStyle/>
          <a:p>
            <a:pPr>
              <a:lnSpc>
                <a:spcPct val="95000"/>
              </a:lnSpc>
              <a:spcBef>
                <a:spcPts val="300"/>
              </a:spcBef>
              <a:buFont typeface="Courier New" panose="02070309020205020404" pitchFamily="49" charset="0"/>
              <a:buChar char="o"/>
            </a:pPr>
            <a:r>
              <a:rPr lang="en-US" sz="2800" b="1" dirty="0">
                <a:latin typeface="Tahoma'"/>
              </a:rPr>
              <a:t>Matthew 3:11 </a:t>
            </a:r>
            <a:r>
              <a:rPr lang="en-US" sz="2800" dirty="0">
                <a:latin typeface="Tahoma'"/>
              </a:rPr>
              <a:t>"As for me, I baptize you with water for repentance, but He who is coming after me is mightier than I, and I am not fit to remove His sandals; He will baptize you with the Holy Spirit and fire. </a:t>
            </a:r>
          </a:p>
          <a:p>
            <a:pPr>
              <a:lnSpc>
                <a:spcPct val="95000"/>
              </a:lnSpc>
              <a:spcBef>
                <a:spcPts val="300"/>
              </a:spcBef>
              <a:buFont typeface="Courier New" panose="02070309020205020404" pitchFamily="49" charset="0"/>
              <a:buChar char="o"/>
            </a:pPr>
            <a:r>
              <a:rPr lang="en-US" sz="2800" b="1" dirty="0">
                <a:latin typeface="Tahoma'"/>
              </a:rPr>
              <a:t>Mark 1:7-8  </a:t>
            </a:r>
            <a:r>
              <a:rPr lang="en-US" sz="2800" dirty="0">
                <a:latin typeface="Tahoma'"/>
              </a:rPr>
              <a:t>And he was preaching, and saying, "After me One is coming who is mightier than I, and I am not fit to stoop down and untie the thong of His sandals. I baptized you with water; but He will baptize you with the Holy Spirit." </a:t>
            </a:r>
          </a:p>
          <a:p>
            <a:pPr>
              <a:lnSpc>
                <a:spcPct val="95000"/>
              </a:lnSpc>
              <a:spcBef>
                <a:spcPts val="300"/>
              </a:spcBef>
              <a:buFont typeface="Courier New" panose="02070309020205020404" pitchFamily="49" charset="0"/>
              <a:buChar char="o"/>
            </a:pPr>
            <a:r>
              <a:rPr lang="en-US" sz="2800" b="1" dirty="0">
                <a:latin typeface="Tahoma'"/>
              </a:rPr>
              <a:t>Luke 3:15-16 </a:t>
            </a:r>
            <a:r>
              <a:rPr lang="en-US" sz="2800" dirty="0">
                <a:latin typeface="Tahoma'"/>
              </a:rPr>
              <a:t> Now while the people were in a state of expectation and all were wondering in their hearts about John, as to whether he was the Christ,  John answered and said to them all, "As for me, I baptize you with water; but One is coming who is mightier than I, and I am not fit to untie the thong of His sandals; He will baptize you with the Holy Spirit and fire. </a:t>
            </a:r>
            <a:br>
              <a:rPr lang="en-US" sz="2800" dirty="0">
                <a:latin typeface="Tahoma'"/>
              </a:rPr>
            </a:br>
            <a:endParaRPr lang="en-US" sz="2800" dirty="0">
              <a:latin typeface="Tahoma'"/>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345259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A NEW MINISTRY</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normAutofit/>
          </a:bodyPr>
          <a:lstStyle/>
          <a:p>
            <a:pPr>
              <a:spcBef>
                <a:spcPts val="0"/>
              </a:spcBef>
            </a:pPr>
            <a:r>
              <a:rPr lang="en-US" sz="2800" dirty="0">
                <a:latin typeface="Tahoma" panose="020B0604030504040204" pitchFamily="34" charset="0"/>
                <a:ea typeface="Tahoma" panose="020B0604030504040204" pitchFamily="34" charset="0"/>
                <a:cs typeface="Tahoma" panose="020B0604030504040204" pitchFamily="34" charset="0"/>
              </a:rPr>
              <a:t>A different ministry:</a:t>
            </a:r>
          </a:p>
          <a:p>
            <a:pPr marL="0" indent="0">
              <a:spcBef>
                <a:spcPts val="0"/>
              </a:spcBef>
              <a:buNone/>
            </a:pPr>
            <a:r>
              <a:rPr lang="en-US" sz="2800" dirty="0">
                <a:latin typeface="Tahoma" panose="020B0604030504040204" pitchFamily="34" charset="0"/>
                <a:ea typeface="Tahoma" panose="020B0604030504040204" pitchFamily="34" charset="0"/>
                <a:cs typeface="Tahoma" panose="020B0604030504040204" pitchFamily="34" charset="0"/>
              </a:rPr>
              <a:t>     Regenerating, baptizing, sealing, and indwelling believers</a:t>
            </a:r>
          </a:p>
          <a:p>
            <a:pPr>
              <a:spcBef>
                <a:spcPts val="300"/>
              </a:spcBef>
            </a:pPr>
            <a:r>
              <a:rPr lang="en-US" sz="2800" b="1" dirty="0">
                <a:latin typeface="Tahoma'"/>
              </a:rPr>
              <a:t>Titus 3:3-7  </a:t>
            </a:r>
            <a:r>
              <a:rPr lang="en-US" sz="2800" dirty="0">
                <a:latin typeface="Tahoma'"/>
              </a:rPr>
              <a:t>For we also once were foolish ourselves, disobedient, deceived, enslaved to various lusts and pleasures, spending our life in malice and envy, hateful, hating one another. But when the kindness of God our Savior and </a:t>
            </a:r>
            <a:r>
              <a:rPr lang="en-US" sz="2800" i="1" dirty="0">
                <a:latin typeface="Tahoma'"/>
              </a:rPr>
              <a:t>His</a:t>
            </a:r>
            <a:r>
              <a:rPr lang="en-US" sz="2800" dirty="0">
                <a:latin typeface="Tahoma'"/>
              </a:rPr>
              <a:t> love for mankind appeared, He saved us, not on the basis of deeds which we have done in righteousness, but according to His mercy, by the washing of regeneration and renewing by the Holy Spirit, whom He poured out upon us richly through Jesus Christ our Savior, so that being justified by His grace we would be made heirs according to </a:t>
            </a:r>
            <a:r>
              <a:rPr lang="en-US" sz="2800" i="1" dirty="0">
                <a:latin typeface="Tahoma'"/>
              </a:rPr>
              <a:t>the</a:t>
            </a:r>
            <a:r>
              <a:rPr lang="en-US" sz="2800" dirty="0">
                <a:latin typeface="Tahoma'"/>
              </a:rPr>
              <a:t> hope of eternal life. </a:t>
            </a:r>
            <a:endParaRPr lang="en-US" sz="2800" dirty="0">
              <a:latin typeface="Tahoma'"/>
              <a:ea typeface="Tahoma" panose="020B0604030504040204" pitchFamily="34" charset="0"/>
              <a:cs typeface="Tahoma" panose="020B0604030504040204" pitchFamily="34" charset="0"/>
            </a:endParaRPr>
          </a:p>
          <a:p>
            <a:pPr marL="0" indent="0">
              <a:spcBef>
                <a:spcPts val="0"/>
              </a:spcBef>
              <a:buNone/>
            </a:pP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52478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1"/>
            <a:ext cx="11701670" cy="887894"/>
          </a:xfrm>
        </p:spPr>
        <p:txBody>
          <a:bodyPr>
            <a:normAutofit/>
          </a:bodyPr>
          <a:lstStyle/>
          <a:p>
            <a:pPr algn="ctr"/>
            <a:r>
              <a:rPr lang="en-US" dirty="0">
                <a:latin typeface="Tahoma" panose="020B0604030504040204" pitchFamily="34" charset="0"/>
                <a:ea typeface="Tahoma" panose="020B0604030504040204" pitchFamily="34" charset="0"/>
                <a:cs typeface="Tahoma" panose="020B0604030504040204" pitchFamily="34" charset="0"/>
              </a:rPr>
              <a:t>PERSONHOOD</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126434"/>
            <a:ext cx="11741426" cy="5493027"/>
          </a:xfrm>
        </p:spPr>
        <p:txBody>
          <a:bodyPr>
            <a:noAutofit/>
          </a:bodyPr>
          <a:lstStyle/>
          <a:p>
            <a:pPr>
              <a:lnSpc>
                <a:spcPct val="90000"/>
              </a:lnSpc>
              <a:spcBef>
                <a:spcPts val="300"/>
              </a:spcBef>
            </a:pPr>
            <a:r>
              <a:rPr lang="en-US" sz="2800" dirty="0">
                <a:latin typeface="Tahoma'"/>
                <a:ea typeface="Tahoma" panose="020B0604030504040204" pitchFamily="34" charset="0"/>
                <a:cs typeface="Tahoma" panose="020B0604030504040204" pitchFamily="34" charset="0"/>
              </a:rPr>
              <a:t>The Holy Spirit has personhood meaning emotions and power</a:t>
            </a:r>
          </a:p>
          <a:p>
            <a:pPr>
              <a:lnSpc>
                <a:spcPct val="90000"/>
              </a:lnSpc>
              <a:spcBef>
                <a:spcPts val="600"/>
              </a:spcBef>
            </a:pPr>
            <a:r>
              <a:rPr lang="en-US" sz="2800" b="1" dirty="0">
                <a:latin typeface="Tahoma'"/>
              </a:rPr>
              <a:t>Ephesians 4:30-32 </a:t>
            </a:r>
            <a:r>
              <a:rPr lang="en-US" sz="2800" dirty="0">
                <a:latin typeface="Tahoma'"/>
              </a:rPr>
              <a:t> Do not grieve the Holy Spirit of God, by whom you were sealed for the day of redemption. Let all bitterness and wrath and anger and clamor and slander be put away from you, along with all malice. Be kind to one another, tender-hearted, forgiving each other, just as God in Christ also has forgiven you.</a:t>
            </a:r>
          </a:p>
          <a:p>
            <a:pPr>
              <a:lnSpc>
                <a:spcPct val="90000"/>
              </a:lnSpc>
              <a:spcBef>
                <a:spcPts val="600"/>
              </a:spcBef>
            </a:pPr>
            <a:r>
              <a:rPr lang="en-US" sz="2800" b="1" dirty="0">
                <a:latin typeface="Tahoma'"/>
              </a:rPr>
              <a:t>Acts 8:29 </a:t>
            </a:r>
            <a:r>
              <a:rPr lang="en-US" sz="2800" dirty="0">
                <a:latin typeface="Tahoma'"/>
              </a:rPr>
              <a:t>Then the Spirit said to Philip, "Go up and join this chariot." </a:t>
            </a:r>
            <a:br>
              <a:rPr lang="en-US" sz="2800" dirty="0">
                <a:latin typeface="Tahoma'"/>
              </a:rPr>
            </a:br>
            <a:r>
              <a:rPr lang="en-US" sz="2800" b="1" dirty="0">
                <a:latin typeface="Tahoma'"/>
              </a:rPr>
              <a:t>Acts 5:9-10 </a:t>
            </a:r>
            <a:r>
              <a:rPr lang="en-US" sz="2800" dirty="0">
                <a:latin typeface="Tahoma'"/>
              </a:rPr>
              <a:t>Then Peter </a:t>
            </a:r>
            <a:r>
              <a:rPr lang="en-US" sz="2800" i="1" dirty="0">
                <a:latin typeface="Tahoma'"/>
              </a:rPr>
              <a:t>said</a:t>
            </a:r>
            <a:r>
              <a:rPr lang="en-US" sz="2800" dirty="0">
                <a:latin typeface="Tahoma'"/>
              </a:rPr>
              <a:t> to her, "Why is it that you have agreed together to put the Spirit of the Lord to the test? Behold, the feet of those who have buried your husband are at the door, and they will carry you out </a:t>
            </a:r>
            <a:r>
              <a:rPr lang="en-US" sz="2800" i="1" dirty="0">
                <a:latin typeface="Tahoma'"/>
              </a:rPr>
              <a:t>as well.</a:t>
            </a:r>
            <a:r>
              <a:rPr lang="en-US" sz="2800" dirty="0">
                <a:latin typeface="Tahoma'"/>
              </a:rPr>
              <a:t>" And immediately she fell at his feet and breathed her last, and the young men came in and found her dead, and they carried her out and buried her beside her husband. </a:t>
            </a:r>
          </a:p>
          <a:p>
            <a:pPr>
              <a:lnSpc>
                <a:spcPct val="90000"/>
              </a:lnSpc>
              <a:spcBef>
                <a:spcPts val="600"/>
              </a:spcBef>
            </a:pPr>
            <a:endParaRPr lang="en-US" sz="2800" dirty="0">
              <a:latin typeface="Tahoma'"/>
            </a:endParaRPr>
          </a:p>
          <a:p>
            <a:pPr>
              <a:lnSpc>
                <a:spcPct val="90000"/>
              </a:lnSpc>
              <a:spcBef>
                <a:spcPts val="300"/>
              </a:spcBef>
            </a:pPr>
            <a:endParaRPr lang="en-US" sz="2800" dirty="0">
              <a:latin typeface="Tahoma'"/>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608034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GOD</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152939"/>
            <a:ext cx="11741426" cy="5466521"/>
          </a:xfrm>
        </p:spPr>
        <p:txBody>
          <a:bodyPr>
            <a:normAutofit/>
          </a:bodyPr>
          <a:lstStyle/>
          <a:p>
            <a:r>
              <a:rPr lang="en-US" sz="2800" dirty="0">
                <a:latin typeface="Tahoma" panose="020B0604030504040204" pitchFamily="34" charset="0"/>
                <a:ea typeface="Tahoma" panose="020B0604030504040204" pitchFamily="34" charset="0"/>
                <a:cs typeface="Tahoma" panose="020B0604030504040204" pitchFamily="34" charset="0"/>
              </a:rPr>
              <a:t>The Holy Spirit is God</a:t>
            </a:r>
          </a:p>
          <a:p>
            <a:r>
              <a:rPr lang="en-US" sz="2800" b="1" dirty="0">
                <a:latin typeface="Tahoma'"/>
              </a:rPr>
              <a:t>Acts 13:8-11 </a:t>
            </a:r>
            <a:r>
              <a:rPr lang="en-US" sz="2800" dirty="0">
                <a:latin typeface="Tahoma'"/>
              </a:rPr>
              <a:t>But </a:t>
            </a:r>
            <a:r>
              <a:rPr lang="en-US" sz="2800" dirty="0" err="1">
                <a:latin typeface="Tahoma'"/>
              </a:rPr>
              <a:t>Elymas</a:t>
            </a:r>
            <a:r>
              <a:rPr lang="en-US" sz="2800" dirty="0">
                <a:latin typeface="Tahoma'"/>
              </a:rPr>
              <a:t> the magician (for so his name is translated) was opposing them, seeking to turn the proconsul away from the faith. But Saul, who was also </a:t>
            </a:r>
            <a:r>
              <a:rPr lang="en-US" sz="2800" i="1" dirty="0">
                <a:latin typeface="Tahoma'"/>
              </a:rPr>
              <a:t>known as</a:t>
            </a:r>
            <a:r>
              <a:rPr lang="en-US" sz="2800" dirty="0">
                <a:latin typeface="Tahoma'"/>
              </a:rPr>
              <a:t> Paul, filled with the Holy Spirit, fixed his gaze on him, and said, "You who are full of all deceit and fraud, you son of the devil, you enemy of all righteousness, will you not cease to make crooked the straight ways of the Lord? Now, behold, the hand of the Lord is upon you, and you will be blind and not see the sun for a time." And immediately a mist and a darkness fell upon him, and he went about seeking those who would lead him by the hand. </a:t>
            </a:r>
          </a:p>
          <a:p>
            <a:r>
              <a:rPr lang="en-US" sz="2800" dirty="0">
                <a:latin typeface="Tahoma'"/>
                <a:ea typeface="Tahoma" panose="020B0604030504040204" pitchFamily="34" charset="0"/>
                <a:cs typeface="Tahoma" panose="020B0604030504040204" pitchFamily="34" charset="0"/>
              </a:rPr>
              <a:t>God, Lord, and Holy Spirit are used interchangeably</a:t>
            </a:r>
          </a:p>
        </p:txBody>
      </p:sp>
    </p:spTree>
    <p:extLst>
      <p:ext uri="{BB962C8B-B14F-4D97-AF65-F5344CB8AC3E}">
        <p14:creationId xmlns:p14="http://schemas.microsoft.com/office/powerpoint/2010/main" val="3067323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THE HOLY SPIRIT IS HOLY</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152939"/>
            <a:ext cx="11741426" cy="5844209"/>
          </a:xfrm>
        </p:spPr>
        <p:txBody>
          <a:bodyPr>
            <a:normAutofit fontScale="77500" lnSpcReduction="20000"/>
          </a:bodyPr>
          <a:lstStyle/>
          <a:p>
            <a:pPr>
              <a:lnSpc>
                <a:spcPct val="110000"/>
              </a:lnSpc>
              <a:spcBef>
                <a:spcPts val="300"/>
              </a:spcBef>
            </a:pPr>
            <a:r>
              <a:rPr lang="en-US" sz="3300" b="1" dirty="0">
                <a:latin typeface="Tahoma'"/>
              </a:rPr>
              <a:t>John 14:16-17  </a:t>
            </a:r>
            <a:r>
              <a:rPr lang="en-US" sz="3300" dirty="0">
                <a:latin typeface="Tahoma'"/>
              </a:rPr>
              <a:t>I will ask the Father, and He will give you another Helper, that He may be with you forever; </a:t>
            </a:r>
            <a:r>
              <a:rPr lang="en-US" sz="3300" i="1" dirty="0">
                <a:latin typeface="Tahoma'"/>
              </a:rPr>
              <a:t>that is</a:t>
            </a:r>
            <a:r>
              <a:rPr lang="en-US" sz="3300" dirty="0">
                <a:latin typeface="Tahoma'"/>
              </a:rPr>
              <a:t> the Spirit of truth, whom the world cannot receive, because it does not see Him or know Him, </a:t>
            </a:r>
            <a:r>
              <a:rPr lang="en-US" sz="3300" i="1" dirty="0">
                <a:latin typeface="Tahoma'"/>
              </a:rPr>
              <a:t>but</a:t>
            </a:r>
            <a:r>
              <a:rPr lang="en-US" sz="3300" dirty="0">
                <a:latin typeface="Tahoma'"/>
              </a:rPr>
              <a:t> you know Him because He abides with you and will be in you. </a:t>
            </a:r>
          </a:p>
          <a:p>
            <a:pPr>
              <a:lnSpc>
                <a:spcPct val="110000"/>
              </a:lnSpc>
              <a:spcBef>
                <a:spcPts val="300"/>
              </a:spcBef>
            </a:pPr>
            <a:r>
              <a:rPr lang="en-US" sz="3300" b="1" dirty="0">
                <a:latin typeface="Tahoma'"/>
              </a:rPr>
              <a:t>Acts 28:24-27 </a:t>
            </a:r>
            <a:r>
              <a:rPr lang="en-US" sz="3300" dirty="0">
                <a:latin typeface="Tahoma'"/>
              </a:rPr>
              <a:t> Some were being persuaded by the things spoken, but others would not believe.  And when they did not agree with one another, they </a:t>
            </a:r>
            <a:r>
              <a:rPr lang="en-US" sz="3300" i="1" dirty="0">
                <a:latin typeface="Tahoma'"/>
              </a:rPr>
              <a:t>began</a:t>
            </a:r>
            <a:r>
              <a:rPr lang="en-US" sz="3300" dirty="0">
                <a:latin typeface="Tahoma'"/>
              </a:rPr>
              <a:t> leaving after Paul had spoken one </a:t>
            </a:r>
            <a:r>
              <a:rPr lang="en-US" sz="3300" i="1" dirty="0">
                <a:latin typeface="Tahoma'"/>
              </a:rPr>
              <a:t>parting</a:t>
            </a:r>
            <a:r>
              <a:rPr lang="en-US" sz="3300" dirty="0">
                <a:latin typeface="Tahoma'"/>
              </a:rPr>
              <a:t> word, "The Holy Spirit rightly spoke through Isaiah the prophet to your fathers, saying</a:t>
            </a:r>
            <a:r>
              <a:rPr lang="en-US" sz="3400" dirty="0">
                <a:latin typeface="Tahoma'"/>
              </a:rPr>
              <a:t>, '</a:t>
            </a:r>
            <a:r>
              <a:rPr lang="en-US" sz="3400" cap="small" dirty="0">
                <a:effectLst/>
                <a:latin typeface="Tahoma'"/>
              </a:rPr>
              <a:t>GO TO THIS PEOPLE AND SAY</a:t>
            </a:r>
            <a:r>
              <a:rPr lang="en-US" sz="3400" dirty="0">
                <a:latin typeface="Tahoma'"/>
              </a:rPr>
              <a:t>, "</a:t>
            </a:r>
            <a:r>
              <a:rPr lang="en-US" sz="3400" cap="small" dirty="0">
                <a:effectLst/>
                <a:latin typeface="Tahoma'"/>
              </a:rPr>
              <a:t>YOU WILL KEEP ON HEARING</a:t>
            </a:r>
            <a:r>
              <a:rPr lang="en-US" sz="3400" dirty="0">
                <a:latin typeface="Tahoma'"/>
              </a:rPr>
              <a:t>, </a:t>
            </a:r>
            <a:r>
              <a:rPr lang="en-US" sz="3400" cap="small" dirty="0">
                <a:effectLst/>
                <a:latin typeface="Tahoma'"/>
              </a:rPr>
              <a:t>BUT WILL NOT UNDERSTAND</a:t>
            </a:r>
            <a:r>
              <a:rPr lang="en-US" sz="3400" dirty="0">
                <a:latin typeface="Tahoma'"/>
              </a:rPr>
              <a:t>; </a:t>
            </a:r>
            <a:r>
              <a:rPr lang="en-US" sz="3400" cap="small" dirty="0">
                <a:effectLst/>
                <a:latin typeface="Tahoma'"/>
              </a:rPr>
              <a:t>AND</a:t>
            </a:r>
            <a:r>
              <a:rPr lang="en-US" sz="3400" dirty="0">
                <a:latin typeface="Tahoma'"/>
              </a:rPr>
              <a:t> </a:t>
            </a:r>
            <a:r>
              <a:rPr lang="en-US" sz="3400" cap="small" dirty="0">
                <a:effectLst/>
                <a:latin typeface="Tahoma'"/>
              </a:rPr>
              <a:t>YOU WILL KEEP ON SEEING</a:t>
            </a:r>
            <a:r>
              <a:rPr lang="en-US" sz="3400" dirty="0">
                <a:latin typeface="Tahoma'"/>
              </a:rPr>
              <a:t>, </a:t>
            </a:r>
            <a:r>
              <a:rPr lang="en-US" sz="3400" cap="small" dirty="0">
                <a:effectLst/>
                <a:latin typeface="Tahoma'"/>
              </a:rPr>
              <a:t>BUT WILL NOT PERCEIVE</a:t>
            </a:r>
            <a:r>
              <a:rPr lang="en-US" sz="3400" dirty="0">
                <a:latin typeface="Tahoma'"/>
              </a:rPr>
              <a:t>; </a:t>
            </a:r>
            <a:r>
              <a:rPr lang="en-US" sz="3400" cap="small" dirty="0">
                <a:effectLst/>
                <a:latin typeface="Tahoma'"/>
              </a:rPr>
              <a:t>FOR THE HEART OF THIS PEOPLE HAS BECOME DULL</a:t>
            </a:r>
            <a:r>
              <a:rPr lang="en-US" sz="3400" dirty="0">
                <a:latin typeface="Tahoma'"/>
              </a:rPr>
              <a:t>, </a:t>
            </a:r>
            <a:r>
              <a:rPr lang="en-US" sz="3400" cap="small" dirty="0">
                <a:effectLst/>
                <a:latin typeface="Tahoma'"/>
              </a:rPr>
              <a:t>AND WITH THEIR EARS THEY SCARCELY HEAR</a:t>
            </a:r>
            <a:r>
              <a:rPr lang="en-US" sz="3400" dirty="0">
                <a:latin typeface="Tahoma'"/>
              </a:rPr>
              <a:t>, </a:t>
            </a:r>
            <a:r>
              <a:rPr lang="en-US" sz="3400" cap="small" dirty="0">
                <a:effectLst/>
                <a:latin typeface="Tahoma'"/>
              </a:rPr>
              <a:t>AND THEY HAVE CLOSED THEIR EYES</a:t>
            </a:r>
            <a:r>
              <a:rPr lang="en-US" sz="3400" dirty="0">
                <a:latin typeface="Tahoma'"/>
              </a:rPr>
              <a:t>; </a:t>
            </a:r>
            <a:r>
              <a:rPr lang="en-US" sz="3400" cap="small" dirty="0">
                <a:effectLst/>
                <a:latin typeface="Tahoma'"/>
              </a:rPr>
              <a:t>OTHERWISE THEY MIGHT SEE WITH THEIR EYES</a:t>
            </a:r>
            <a:r>
              <a:rPr lang="en-US" sz="3400" dirty="0">
                <a:latin typeface="Tahoma'"/>
              </a:rPr>
              <a:t>, </a:t>
            </a:r>
            <a:r>
              <a:rPr lang="en-US" sz="3400" cap="small" dirty="0">
                <a:effectLst/>
                <a:latin typeface="Tahoma'"/>
              </a:rPr>
              <a:t>AND HEAR WITH THEIR EARS</a:t>
            </a:r>
            <a:r>
              <a:rPr lang="en-US" sz="3400" dirty="0">
                <a:latin typeface="Tahoma'"/>
              </a:rPr>
              <a:t>, </a:t>
            </a:r>
            <a:r>
              <a:rPr lang="en-US" sz="3400" cap="small" dirty="0">
                <a:effectLst/>
                <a:latin typeface="Tahoma'"/>
              </a:rPr>
              <a:t>AND UNDERSTAND WITH THEIR HEART AND RETURN</a:t>
            </a:r>
            <a:r>
              <a:rPr lang="en-US" sz="3400" dirty="0">
                <a:latin typeface="Tahoma'"/>
              </a:rPr>
              <a:t>, </a:t>
            </a:r>
            <a:r>
              <a:rPr lang="en-US" sz="3400" cap="small" dirty="0">
                <a:effectLst/>
                <a:latin typeface="Tahoma'"/>
              </a:rPr>
              <a:t>AND</a:t>
            </a:r>
            <a:r>
              <a:rPr lang="en-US" sz="3400" dirty="0">
                <a:latin typeface="Tahoma'"/>
              </a:rPr>
              <a:t> I </a:t>
            </a:r>
            <a:r>
              <a:rPr lang="en-US" sz="3400" cap="small" dirty="0">
                <a:effectLst/>
                <a:latin typeface="Tahoma'"/>
              </a:rPr>
              <a:t>WOULD HEAL THEM</a:t>
            </a:r>
            <a:r>
              <a:rPr lang="en-US" sz="3400" dirty="0">
                <a:latin typeface="Tahoma'"/>
              </a:rPr>
              <a:t>."'</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202047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9D3F-4DAF-42B5-852D-F63CD5776C17}"/>
              </a:ext>
            </a:extLst>
          </p:cNvPr>
          <p:cNvSpPr>
            <a:spLocks noGrp="1"/>
          </p:cNvSpPr>
          <p:nvPr>
            <p:ph type="title"/>
          </p:nvPr>
        </p:nvSpPr>
        <p:spPr>
          <a:xfrm>
            <a:off x="225287" y="238540"/>
            <a:ext cx="11701670" cy="1086677"/>
          </a:xfrm>
        </p:spPr>
        <p:txBody>
          <a:bodyPr/>
          <a:lstStyle/>
          <a:p>
            <a:pPr algn="ctr"/>
            <a:r>
              <a:rPr lang="en-US" dirty="0">
                <a:latin typeface="Tahoma" panose="020B0604030504040204" pitchFamily="34" charset="0"/>
                <a:ea typeface="Tahoma" panose="020B0604030504040204" pitchFamily="34" charset="0"/>
                <a:cs typeface="Tahoma" panose="020B0604030504040204" pitchFamily="34" charset="0"/>
              </a:rPr>
              <a:t>INTERCESSION</a:t>
            </a:r>
          </a:p>
        </p:txBody>
      </p:sp>
      <p:sp>
        <p:nvSpPr>
          <p:cNvPr id="3" name="Content Placeholder 2">
            <a:extLst>
              <a:ext uri="{FF2B5EF4-FFF2-40B4-BE49-F238E27FC236}">
                <a16:creationId xmlns:a16="http://schemas.microsoft.com/office/drawing/2014/main" id="{1570CD4E-3770-44CE-91C3-022182CA55D0}"/>
              </a:ext>
            </a:extLst>
          </p:cNvPr>
          <p:cNvSpPr>
            <a:spLocks noGrp="1"/>
          </p:cNvSpPr>
          <p:nvPr>
            <p:ph idx="1"/>
          </p:nvPr>
        </p:nvSpPr>
        <p:spPr>
          <a:xfrm>
            <a:off x="225287" y="1325217"/>
            <a:ext cx="11741426" cy="5294243"/>
          </a:xfrm>
        </p:spPr>
        <p:txBody>
          <a:bodyPr>
            <a:normAutofit/>
          </a:bodyPr>
          <a:lstStyle/>
          <a:p>
            <a:r>
              <a:rPr lang="en-US" sz="2800" b="1" dirty="0">
                <a:latin typeface="Tahoma'"/>
              </a:rPr>
              <a:t>Romans 8:26-30 </a:t>
            </a:r>
            <a:r>
              <a:rPr lang="en-US" sz="2800" dirty="0">
                <a:latin typeface="Tahoma'"/>
              </a:rPr>
              <a:t>In the same way the Spirit also helps our weakness; for we do not know how to pray as we should, but the Spirit Himself intercedes for </a:t>
            </a:r>
            <a:r>
              <a:rPr lang="en-US" sz="2800" i="1" dirty="0">
                <a:latin typeface="Tahoma'"/>
              </a:rPr>
              <a:t>us</a:t>
            </a:r>
            <a:r>
              <a:rPr lang="en-US" sz="2800" dirty="0">
                <a:latin typeface="Tahoma'"/>
              </a:rPr>
              <a:t> with groanings too deep for words; and He who searches the hearts knows what the mind of the Spirit is, because He intercedes for the saints according to </a:t>
            </a:r>
            <a:r>
              <a:rPr lang="en-US" sz="2800" i="1" dirty="0">
                <a:latin typeface="Tahoma'"/>
              </a:rPr>
              <a:t>the will of</a:t>
            </a:r>
            <a:r>
              <a:rPr lang="en-US" sz="2800" dirty="0">
                <a:latin typeface="Tahoma'"/>
              </a:rPr>
              <a:t> God. And we know that God causes all things to work together for good to those who love God, to those who are called according to </a:t>
            </a:r>
            <a:r>
              <a:rPr lang="en-US" sz="2800" i="1" dirty="0">
                <a:latin typeface="Tahoma'"/>
              </a:rPr>
              <a:t>His</a:t>
            </a:r>
            <a:r>
              <a:rPr lang="en-US" sz="2800" dirty="0">
                <a:latin typeface="Tahoma'"/>
              </a:rPr>
              <a:t> purpose.  For those whom He foreknew, He also predestined </a:t>
            </a:r>
            <a:r>
              <a:rPr lang="en-US" sz="2800" i="1" dirty="0">
                <a:latin typeface="Tahoma'"/>
              </a:rPr>
              <a:t>to become</a:t>
            </a:r>
            <a:r>
              <a:rPr lang="en-US" sz="2800" dirty="0">
                <a:latin typeface="Tahoma'"/>
              </a:rPr>
              <a:t> conformed to the image of His Son, so that He would be the firstborn among many brethren; and these whom He predestined, He also called; and these whom He called, He also justified; and these whom He justified, He also glorified. </a:t>
            </a:r>
          </a:p>
          <a:p>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422946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TM03457510[[fn=Savon]]</Template>
  <TotalTime>279</TotalTime>
  <Words>1700</Words>
  <Application>Microsoft Office PowerPoint</Application>
  <PresentationFormat>Widescreen</PresentationFormat>
  <Paragraphs>43</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Century Gothic</vt:lpstr>
      <vt:lpstr>Courier New</vt:lpstr>
      <vt:lpstr>Garamond</vt:lpstr>
      <vt:lpstr>Tahoma</vt:lpstr>
      <vt:lpstr>Tahoma'</vt:lpstr>
      <vt:lpstr>Savon</vt:lpstr>
      <vt:lpstr>ANOTHER HELPER</vt:lpstr>
      <vt:lpstr>INTRODUCTION</vt:lpstr>
      <vt:lpstr>WHO IS THE HOLY SPIRIT?</vt:lpstr>
      <vt:lpstr>THE ANNOUNCEMENT</vt:lpstr>
      <vt:lpstr>A NEW MINISTRY</vt:lpstr>
      <vt:lpstr>PERSONHOOD</vt:lpstr>
      <vt:lpstr>GOD</vt:lpstr>
      <vt:lpstr>THE HOLY SPIRIT IS HOLY</vt:lpstr>
      <vt:lpstr>INTERCESSION</vt:lpstr>
      <vt:lpstr>THE SPIRIT HAS WILL</vt:lpstr>
      <vt:lpstr> THE SPIRIT IS…</vt:lpstr>
      <vt:lpstr>CONCLUSION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ANOTHER HELPER</dc:title>
  <dc:creator>JoLynn Gower</dc:creator>
  <cp:lastModifiedBy>Gower</cp:lastModifiedBy>
  <cp:revision>7</cp:revision>
  <cp:lastPrinted>2022-03-09T16:39:53Z</cp:lastPrinted>
  <dcterms:created xsi:type="dcterms:W3CDTF">2022-03-04T23:19:24Z</dcterms:created>
  <dcterms:modified xsi:type="dcterms:W3CDTF">2022-04-01T15:36:40Z</dcterms:modified>
</cp:coreProperties>
</file>