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3" r:id="rId9"/>
    <p:sldId id="264" r:id="rId10"/>
    <p:sldId id="265" r:id="rId11"/>
    <p:sldId id="266" r:id="rId12"/>
    <p:sldId id="268" r:id="rId13"/>
    <p:sldId id="267" r:id="rId14"/>
  </p:sldIdLst>
  <p:sldSz cx="12192000" cy="6858000"/>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1" d="100"/>
          <a:sy n="91" d="100"/>
        </p:scale>
        <p:origin x="21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4EA3288-4D0A-4691-9AFB-5450AC365190}" type="datetimeFigureOut">
              <a:rPr lang="en-US" smtClean="0"/>
              <a:t>3/16/2022</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27170259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169365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328397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3/16/2022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9079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4EA3288-4D0A-4691-9AFB-5450AC365190}" type="datetimeFigureOut">
              <a:rPr lang="en-US" smtClean="0"/>
              <a:t>3/16/2022</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28442732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EA3288-4D0A-4691-9AFB-5450AC365190}"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49285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3/16/2022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67105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EA3288-4D0A-4691-9AFB-5450AC365190}" type="datetimeFigureOut">
              <a:rPr lang="en-US" smtClean="0"/>
              <a:t>3/16/2022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61635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EA3288-4D0A-4691-9AFB-5450AC365190}" type="datetimeFigureOut">
              <a:rPr lang="en-US" smtClean="0"/>
              <a:t>3/16/2022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868566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4EA3288-4D0A-4691-9AFB-5450AC365190}" type="datetimeFigureOut">
              <a:rPr lang="en-US" smtClean="0"/>
              <a:t>3/16/2022</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166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4EA3288-4D0A-4691-9AFB-5450AC365190}" type="datetimeFigureOut">
              <a:rPr lang="en-US" smtClean="0"/>
              <a:t>3/16/2022</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988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4EA3288-4D0A-4691-9AFB-5450AC365190}" type="datetimeFigureOut">
              <a:rPr lang="en-US" smtClean="0"/>
              <a:t>3/16/2022</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1210134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B6D54-7681-429E-B9C2-722FD0693966}"/>
              </a:ext>
            </a:extLst>
          </p:cNvPr>
          <p:cNvSpPr>
            <a:spLocks noGrp="1"/>
          </p:cNvSpPr>
          <p:nvPr>
            <p:ph type="ctrTitle"/>
          </p:nvPr>
        </p:nvSpPr>
        <p:spPr>
          <a:xfrm>
            <a:off x="1561708" y="2091263"/>
            <a:ext cx="9068586" cy="1685607"/>
          </a:xfrm>
        </p:spPr>
        <p:txBody>
          <a:bodyPr/>
          <a:lstStyle/>
          <a:p>
            <a:r>
              <a:rPr lang="en-US" dirty="0"/>
              <a:t>ANOTHER HELPER</a:t>
            </a:r>
          </a:p>
        </p:txBody>
      </p:sp>
      <p:sp>
        <p:nvSpPr>
          <p:cNvPr id="3" name="Subtitle 2">
            <a:extLst>
              <a:ext uri="{FF2B5EF4-FFF2-40B4-BE49-F238E27FC236}">
                <a16:creationId xmlns:a16="http://schemas.microsoft.com/office/drawing/2014/main" id="{72877ECF-26CC-45BC-B299-24AD49C479A4}"/>
              </a:ext>
            </a:extLst>
          </p:cNvPr>
          <p:cNvSpPr>
            <a:spLocks noGrp="1"/>
          </p:cNvSpPr>
          <p:nvPr>
            <p:ph type="subTitle" idx="1"/>
          </p:nvPr>
        </p:nvSpPr>
        <p:spPr>
          <a:xfrm>
            <a:off x="1562100" y="4134678"/>
            <a:ext cx="9070848" cy="1004585"/>
          </a:xfrm>
        </p:spPr>
        <p:txBody>
          <a:bodyPr>
            <a:noAutofit/>
          </a:bodyPr>
          <a:lstStyle/>
          <a:p>
            <a:r>
              <a:rPr lang="en-US" sz="2000" dirty="0">
                <a:latin typeface="Tahoma" panose="020B0604030504040204" pitchFamily="34" charset="0"/>
                <a:ea typeface="Tahoma" panose="020B0604030504040204" pitchFamily="34" charset="0"/>
                <a:cs typeface="Tahoma" panose="020B0604030504040204" pitchFamily="34" charset="0"/>
              </a:rPr>
              <a:t>JoLynn Gower</a:t>
            </a:r>
          </a:p>
          <a:p>
            <a:r>
              <a:rPr lang="en-US" sz="2000" dirty="0">
                <a:latin typeface="Tahoma" panose="020B0604030504040204" pitchFamily="34" charset="0"/>
                <a:ea typeface="Tahoma" panose="020B0604030504040204" pitchFamily="34" charset="0"/>
                <a:cs typeface="Tahoma" panose="020B0604030504040204" pitchFamily="34" charset="0"/>
              </a:rPr>
              <a:t>493-6151</a:t>
            </a:r>
          </a:p>
          <a:p>
            <a:r>
              <a:rPr lang="en-US" sz="2000" dirty="0">
                <a:latin typeface="Tahoma" panose="020B0604030504040204" pitchFamily="34" charset="0"/>
                <a:ea typeface="Tahoma" panose="020B0604030504040204" pitchFamily="34" charset="0"/>
                <a:cs typeface="Tahoma" panose="020B0604030504040204" pitchFamily="34" charset="0"/>
              </a:rPr>
              <a:t>jgower@guardingthetruth.org</a:t>
            </a:r>
          </a:p>
        </p:txBody>
      </p:sp>
    </p:spTree>
    <p:extLst>
      <p:ext uri="{BB962C8B-B14F-4D97-AF65-F5344CB8AC3E}">
        <p14:creationId xmlns:p14="http://schemas.microsoft.com/office/powerpoint/2010/main" val="229756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endParaRPr lang="en-US" dirty="0"/>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lstStyle/>
          <a:p>
            <a:endParaRPr lang="en-US" dirty="0"/>
          </a:p>
        </p:txBody>
      </p:sp>
    </p:spTree>
    <p:extLst>
      <p:ext uri="{BB962C8B-B14F-4D97-AF65-F5344CB8AC3E}">
        <p14:creationId xmlns:p14="http://schemas.microsoft.com/office/powerpoint/2010/main" val="1730362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endParaRPr lang="en-US" dirty="0"/>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lstStyle/>
          <a:p>
            <a:endParaRPr lang="en-US" dirty="0"/>
          </a:p>
        </p:txBody>
      </p:sp>
    </p:spTree>
    <p:extLst>
      <p:ext uri="{BB962C8B-B14F-4D97-AF65-F5344CB8AC3E}">
        <p14:creationId xmlns:p14="http://schemas.microsoft.com/office/powerpoint/2010/main" val="1084068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endParaRPr lang="en-US" dirty="0"/>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lstStyle/>
          <a:p>
            <a:endParaRPr lang="en-US" dirty="0"/>
          </a:p>
        </p:txBody>
      </p:sp>
    </p:spTree>
    <p:extLst>
      <p:ext uri="{BB962C8B-B14F-4D97-AF65-F5344CB8AC3E}">
        <p14:creationId xmlns:p14="http://schemas.microsoft.com/office/powerpoint/2010/main" val="3310237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endParaRPr lang="en-US" dirty="0"/>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lstStyle/>
          <a:p>
            <a:endParaRPr lang="en-US" dirty="0"/>
          </a:p>
        </p:txBody>
      </p:sp>
    </p:spTree>
    <p:extLst>
      <p:ext uri="{BB962C8B-B14F-4D97-AF65-F5344CB8AC3E}">
        <p14:creationId xmlns:p14="http://schemas.microsoft.com/office/powerpoint/2010/main" val="3714563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INTRODUCTION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NASB Bible (updated)</a:t>
            </a:r>
          </a:p>
          <a:p>
            <a:r>
              <a:rPr lang="en-US" sz="2800" dirty="0">
                <a:latin typeface="Tahoma" panose="020B0604030504040204" pitchFamily="34" charset="0"/>
                <a:ea typeface="Tahoma" panose="020B0604030504040204" pitchFamily="34" charset="0"/>
                <a:cs typeface="Tahoma" panose="020B0604030504040204" pitchFamily="34" charset="0"/>
              </a:rPr>
              <a:t>Concordance that matches the Bible translation</a:t>
            </a:r>
          </a:p>
          <a:p>
            <a:r>
              <a:rPr lang="en-US" sz="2800" dirty="0">
                <a:latin typeface="Tahoma" panose="020B0604030504040204" pitchFamily="34" charset="0"/>
                <a:ea typeface="Tahoma" panose="020B0604030504040204" pitchFamily="34" charset="0"/>
                <a:cs typeface="Tahoma" panose="020B0604030504040204" pitchFamily="34" charset="0"/>
              </a:rPr>
              <a:t>Bible dictionary</a:t>
            </a:r>
          </a:p>
          <a:p>
            <a:r>
              <a:rPr lang="en-US" sz="2800" dirty="0">
                <a:latin typeface="Tahoma" panose="020B0604030504040204" pitchFamily="34" charset="0"/>
                <a:ea typeface="Tahoma" panose="020B0604030504040204" pitchFamily="34" charset="0"/>
                <a:cs typeface="Tahoma" panose="020B0604030504040204" pitchFamily="34" charset="0"/>
              </a:rPr>
              <a:t>Atlas</a:t>
            </a:r>
          </a:p>
          <a:p>
            <a:r>
              <a:rPr lang="en-US" sz="2800" dirty="0">
                <a:latin typeface="Tahoma" panose="020B0604030504040204" pitchFamily="34" charset="0"/>
                <a:ea typeface="Tahoma" panose="020B0604030504040204" pitchFamily="34" charset="0"/>
                <a:cs typeface="Tahoma" panose="020B0604030504040204" pitchFamily="34" charset="0"/>
              </a:rPr>
              <a:t>Theological Dictionary of the New Testament (optional)</a:t>
            </a:r>
          </a:p>
          <a:p>
            <a:r>
              <a:rPr lang="en-US" sz="2800" dirty="0">
                <a:latin typeface="Tahoma" panose="020B0604030504040204" pitchFamily="34" charset="0"/>
                <a:ea typeface="Tahoma" panose="020B0604030504040204" pitchFamily="34" charset="0"/>
                <a:cs typeface="Tahoma" panose="020B0604030504040204" pitchFamily="34" charset="0"/>
              </a:rPr>
              <a:t>Writing your obituary!  I know you’re not dead, at least not physically.</a:t>
            </a:r>
          </a:p>
          <a:p>
            <a:r>
              <a:rPr lang="en-US" sz="2800" dirty="0">
                <a:latin typeface="Tahoma" panose="020B0604030504040204" pitchFamily="34" charset="0"/>
                <a:ea typeface="Tahoma" panose="020B0604030504040204" pitchFamily="34" charset="0"/>
                <a:cs typeface="Tahoma" panose="020B0604030504040204" pitchFamily="34" charset="0"/>
              </a:rPr>
              <a:t>But to begin this class, I want you to think about the following questions.</a:t>
            </a:r>
          </a:p>
          <a:p>
            <a:r>
              <a:rPr lang="en-US" sz="2800" dirty="0">
                <a:latin typeface="Tahoma" panose="020B0604030504040204" pitchFamily="34" charset="0"/>
                <a:ea typeface="Tahoma" panose="020B0604030504040204" pitchFamily="34" charset="0"/>
                <a:cs typeface="Tahoma" panose="020B0604030504040204" pitchFamily="34" charset="0"/>
              </a:rPr>
              <a:t>Be honest!</a:t>
            </a:r>
          </a:p>
          <a:p>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2812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QUESTIONS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Who will miss you and be sad that you’re gone?</a:t>
            </a:r>
          </a:p>
          <a:p>
            <a:r>
              <a:rPr lang="en-US" sz="2800" dirty="0">
                <a:latin typeface="Tahoma" panose="020B0604030504040204" pitchFamily="34" charset="0"/>
                <a:ea typeface="Tahoma" panose="020B0604030504040204" pitchFamily="34" charset="0"/>
                <a:cs typeface="Tahoma" panose="020B0604030504040204" pitchFamily="34" charset="0"/>
              </a:rPr>
              <a:t>Who will be clamoring for your stuff?</a:t>
            </a:r>
          </a:p>
          <a:p>
            <a:r>
              <a:rPr lang="en-US" sz="2800" dirty="0">
                <a:latin typeface="Tahoma" panose="020B0604030504040204" pitchFamily="34" charset="0"/>
                <a:ea typeface="Tahoma" panose="020B0604030504040204" pitchFamily="34" charset="0"/>
                <a:cs typeface="Tahoma" panose="020B0604030504040204" pitchFamily="34" charset="0"/>
              </a:rPr>
              <a:t>How will your family be impacted?</a:t>
            </a:r>
          </a:p>
          <a:p>
            <a:r>
              <a:rPr lang="en-US" sz="2800" dirty="0">
                <a:latin typeface="Tahoma" panose="020B0604030504040204" pitchFamily="34" charset="0"/>
                <a:ea typeface="Tahoma" panose="020B0604030504040204" pitchFamily="34" charset="0"/>
                <a:cs typeface="Tahoma" panose="020B0604030504040204" pitchFamily="34" charset="0"/>
              </a:rPr>
              <a:t>How will your church be impacted?</a:t>
            </a:r>
          </a:p>
          <a:p>
            <a:r>
              <a:rPr lang="en-US" sz="2800" dirty="0">
                <a:latin typeface="Tahoma" panose="020B0604030504040204" pitchFamily="34" charset="0"/>
                <a:ea typeface="Tahoma" panose="020B0604030504040204" pitchFamily="34" charset="0"/>
                <a:cs typeface="Tahoma" panose="020B0604030504040204" pitchFamily="34" charset="0"/>
              </a:rPr>
              <a:t>Whose life will be different because you’re gone?</a:t>
            </a:r>
          </a:p>
          <a:p>
            <a:r>
              <a:rPr lang="en-US" sz="2800" dirty="0">
                <a:latin typeface="Tahoma" panose="020B0604030504040204" pitchFamily="34" charset="0"/>
                <a:ea typeface="Tahoma" panose="020B0604030504040204" pitchFamily="34" charset="0"/>
                <a:cs typeface="Tahoma" panose="020B0604030504040204" pitchFamily="34" charset="0"/>
              </a:rPr>
              <a:t>Who have you trained to take your place?</a:t>
            </a:r>
          </a:p>
          <a:p>
            <a:r>
              <a:rPr lang="en-US" sz="2800" dirty="0">
                <a:latin typeface="Tahoma" panose="020B0604030504040204" pitchFamily="34" charset="0"/>
                <a:ea typeface="Tahoma" panose="020B0604030504040204" pitchFamily="34" charset="0"/>
                <a:cs typeface="Tahoma" panose="020B0604030504040204" pitchFamily="34" charset="0"/>
              </a:rPr>
              <a:t>What have been your most notable accomplishments?</a:t>
            </a:r>
          </a:p>
          <a:p>
            <a:r>
              <a:rPr lang="en-US" sz="2800" dirty="0">
                <a:latin typeface="Tahoma" panose="020B0604030504040204" pitchFamily="34" charset="0"/>
                <a:ea typeface="Tahoma" panose="020B0604030504040204" pitchFamily="34" charset="0"/>
                <a:cs typeface="Tahoma" panose="020B0604030504040204" pitchFamily="34" charset="0"/>
              </a:rPr>
              <a:t>Have you done what God asked you to do?</a:t>
            </a:r>
          </a:p>
          <a:p>
            <a:r>
              <a:rPr lang="en-US" sz="2800" dirty="0">
                <a:latin typeface="Tahoma" panose="020B0604030504040204" pitchFamily="34" charset="0"/>
                <a:ea typeface="Tahoma" panose="020B0604030504040204" pitchFamily="34" charset="0"/>
                <a:cs typeface="Tahoma" panose="020B0604030504040204" pitchFamily="34" charset="0"/>
              </a:rPr>
              <a:t>Have you gone where God asked you to go?</a:t>
            </a:r>
          </a:p>
        </p:txBody>
      </p:sp>
    </p:spTree>
    <p:extLst>
      <p:ext uri="{BB962C8B-B14F-4D97-AF65-F5344CB8AC3E}">
        <p14:creationId xmlns:p14="http://schemas.microsoft.com/office/powerpoint/2010/main" val="230616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normAutofit/>
          </a:bodyPr>
          <a:lstStyle/>
          <a:p>
            <a:pPr algn="ctr"/>
            <a:r>
              <a:rPr lang="en-US" dirty="0"/>
              <a:t>QUESTIONS (2)</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Have you tapped into the Spirit’s power or have you been content with doing things your own way?</a:t>
            </a:r>
          </a:p>
          <a:p>
            <a:r>
              <a:rPr lang="en-US" sz="2800" dirty="0">
                <a:latin typeface="Tahoma" panose="020B0604030504040204" pitchFamily="34" charset="0"/>
                <a:ea typeface="Tahoma" panose="020B0604030504040204" pitchFamily="34" charset="0"/>
                <a:cs typeface="Tahoma" panose="020B0604030504040204" pitchFamily="34" charset="0"/>
              </a:rPr>
              <a:t>Have your children modeled your example of Christlikeness?</a:t>
            </a:r>
          </a:p>
          <a:p>
            <a:r>
              <a:rPr lang="en-US" sz="2800" dirty="0">
                <a:latin typeface="Tahoma" panose="020B0604030504040204" pitchFamily="34" charset="0"/>
                <a:ea typeface="Tahoma" panose="020B0604030504040204" pitchFamily="34" charset="0"/>
                <a:cs typeface="Tahoma" panose="020B0604030504040204" pitchFamily="34" charset="0"/>
              </a:rPr>
              <a:t>Have you helped those brothers and sisters who needed your help?</a:t>
            </a:r>
          </a:p>
          <a:p>
            <a:r>
              <a:rPr lang="en-US" sz="2800" dirty="0">
                <a:latin typeface="Tahoma" panose="020B0604030504040204" pitchFamily="34" charset="0"/>
                <a:ea typeface="Tahoma" panose="020B0604030504040204" pitchFamily="34" charset="0"/>
                <a:cs typeface="Tahoma" panose="020B0604030504040204" pitchFamily="34" charset="0"/>
              </a:rPr>
              <a:t>Have you modeled Christ to the world?  Did your neighbors even know that you were a Christian?</a:t>
            </a:r>
          </a:p>
          <a:p>
            <a:r>
              <a:rPr lang="en-US" sz="2800" dirty="0">
                <a:latin typeface="Tahoma" panose="020B0604030504040204" pitchFamily="34" charset="0"/>
                <a:ea typeface="Tahoma" panose="020B0604030504040204" pitchFamily="34" charset="0"/>
                <a:cs typeface="Tahoma" panose="020B0604030504040204" pitchFamily="34" charset="0"/>
              </a:rPr>
              <a:t>Have you fulfilled the great commission by winning or discipling others?</a:t>
            </a:r>
          </a:p>
          <a:p>
            <a:r>
              <a:rPr lang="en-US" sz="2800" dirty="0">
                <a:latin typeface="Tahoma" panose="020B0604030504040204" pitchFamily="34" charset="0"/>
                <a:ea typeface="Tahoma" panose="020B0604030504040204" pitchFamily="34" charset="0"/>
                <a:cs typeface="Tahoma" panose="020B0604030504040204" pitchFamily="34" charset="0"/>
              </a:rPr>
              <a:t>When you stand before the Lord, will he say “well done?”</a:t>
            </a:r>
          </a:p>
          <a:p>
            <a:r>
              <a:rPr lang="en-US" sz="2800" dirty="0">
                <a:latin typeface="Tahoma" panose="020B0604030504040204" pitchFamily="34" charset="0"/>
                <a:ea typeface="Tahoma" panose="020B0604030504040204" pitchFamily="34" charset="0"/>
                <a:cs typeface="Tahoma" panose="020B0604030504040204" pitchFamily="34" charset="0"/>
              </a:rPr>
              <a:t>These are valuable questions for everyone to consider.  We will begin with what Jesus said.</a:t>
            </a:r>
          </a:p>
        </p:txBody>
      </p:sp>
    </p:spTree>
    <p:extLst>
      <p:ext uri="{BB962C8B-B14F-4D97-AF65-F5344CB8AC3E}">
        <p14:creationId xmlns:p14="http://schemas.microsoft.com/office/powerpoint/2010/main" val="334525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THE GREAT COMMISSION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Matthew 28:16-20 </a:t>
            </a:r>
            <a:r>
              <a:rPr lang="en-US" sz="2800" dirty="0">
                <a:latin typeface="Tahoma" panose="020B0604030504040204" pitchFamily="34" charset="0"/>
                <a:ea typeface="Tahoma" panose="020B0604030504040204" pitchFamily="34" charset="0"/>
                <a:cs typeface="Tahoma" panose="020B0604030504040204" pitchFamily="34" charset="0"/>
              </a:rPr>
              <a:t> But the eleven disciples proceeded to Galilee, to the mountain which Jesus had designated. When they saw Him, they worshiped </a:t>
            </a:r>
            <a:r>
              <a:rPr lang="en-US" sz="2800" i="1" dirty="0">
                <a:latin typeface="Tahoma" panose="020B0604030504040204" pitchFamily="34" charset="0"/>
                <a:ea typeface="Tahoma" panose="020B0604030504040204" pitchFamily="34" charset="0"/>
                <a:cs typeface="Tahoma" panose="020B0604030504040204" pitchFamily="34" charset="0"/>
              </a:rPr>
              <a:t>Him;</a:t>
            </a:r>
            <a:r>
              <a:rPr lang="en-US" sz="2800" dirty="0">
                <a:latin typeface="Tahoma" panose="020B0604030504040204" pitchFamily="34" charset="0"/>
                <a:ea typeface="Tahoma" panose="020B0604030504040204" pitchFamily="34" charset="0"/>
                <a:cs typeface="Tahoma" panose="020B0604030504040204" pitchFamily="34" charset="0"/>
              </a:rPr>
              <a:t> but some were doubtful. And Jesus came up and spoke to them, saying, "All authority has been given to Me in heaven and on earth. Go therefore and make disciples of all the nations, baptizing them in the name of the Father and the Son and the Holy Spirit, teaching them to observe all that I commanded you; and lo, I am with you always, even to the end of the age." </a:t>
            </a:r>
          </a:p>
          <a:p>
            <a:r>
              <a:rPr lang="en-US" sz="2800" dirty="0">
                <a:latin typeface="Tahoma" panose="020B0604030504040204" pitchFamily="34" charset="0"/>
                <a:ea typeface="Tahoma" panose="020B0604030504040204" pitchFamily="34" charset="0"/>
                <a:cs typeface="Tahoma" panose="020B0604030504040204" pitchFamily="34" charset="0"/>
              </a:rPr>
              <a:t>Authority:  </a:t>
            </a:r>
            <a:r>
              <a:rPr lang="en-US" sz="2800" i="1" dirty="0" err="1">
                <a:latin typeface="Tahoma" panose="020B0604030504040204" pitchFamily="34" charset="0"/>
                <a:ea typeface="Tahoma" panose="020B0604030504040204" pitchFamily="34" charset="0"/>
                <a:cs typeface="Tahoma" panose="020B0604030504040204" pitchFamily="34" charset="0"/>
              </a:rPr>
              <a:t>exousia</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control; dominion</a:t>
            </a:r>
          </a:p>
          <a:p>
            <a:r>
              <a:rPr lang="en-US" sz="2800" dirty="0">
                <a:latin typeface="Tahoma" panose="020B0604030504040204" pitchFamily="34" charset="0"/>
                <a:ea typeface="Tahoma" panose="020B0604030504040204" pitchFamily="34" charset="0"/>
                <a:cs typeface="Tahoma" panose="020B0604030504040204" pitchFamily="34" charset="0"/>
              </a:rPr>
              <a:t>Baptize; teach</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52478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1"/>
            <a:ext cx="11701670" cy="742120"/>
          </a:xfrm>
        </p:spPr>
        <p:txBody>
          <a:bodyPr>
            <a:normAutofit fontScale="90000"/>
          </a:bodyPr>
          <a:lstStyle/>
          <a:p>
            <a:pPr algn="ctr"/>
            <a:r>
              <a:rPr lang="en-US" dirty="0"/>
              <a:t>ANOTHER HELPER</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980662"/>
            <a:ext cx="11741426" cy="5638800"/>
          </a:xfrm>
        </p:spPr>
        <p:txBody>
          <a:bodyPr>
            <a:noAutofit/>
          </a:bodyPr>
          <a:lstStyle/>
          <a:p>
            <a:pPr>
              <a:lnSpc>
                <a:spcPct val="87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John 14:16-17 </a:t>
            </a:r>
            <a:r>
              <a:rPr lang="en-US" sz="2800" dirty="0">
                <a:latin typeface="Tahoma" panose="020B0604030504040204" pitchFamily="34" charset="0"/>
                <a:ea typeface="Tahoma" panose="020B0604030504040204" pitchFamily="34" charset="0"/>
                <a:cs typeface="Tahoma" panose="020B0604030504040204" pitchFamily="34" charset="0"/>
              </a:rPr>
              <a:t> "I will ask the Father, and He will give you another Helper, that He may be with you forever; </a:t>
            </a:r>
            <a:r>
              <a:rPr lang="en-US" sz="2800" i="1" dirty="0">
                <a:latin typeface="Tahoma" panose="020B0604030504040204" pitchFamily="34" charset="0"/>
                <a:ea typeface="Tahoma" panose="020B0604030504040204" pitchFamily="34" charset="0"/>
                <a:cs typeface="Tahoma" panose="020B0604030504040204" pitchFamily="34" charset="0"/>
              </a:rPr>
              <a:t>that is</a:t>
            </a:r>
            <a:r>
              <a:rPr lang="en-US" sz="2800" dirty="0">
                <a:latin typeface="Tahoma" panose="020B0604030504040204" pitchFamily="34" charset="0"/>
                <a:ea typeface="Tahoma" panose="020B0604030504040204" pitchFamily="34" charset="0"/>
                <a:cs typeface="Tahoma" panose="020B0604030504040204" pitchFamily="34" charset="0"/>
              </a:rPr>
              <a:t> the Spirit of truth, whom the world cannot receive, because it does not see Him or know Him, </a:t>
            </a:r>
            <a:r>
              <a:rPr lang="en-US" sz="2800" i="1" dirty="0">
                <a:latin typeface="Tahoma" panose="020B0604030504040204" pitchFamily="34" charset="0"/>
                <a:ea typeface="Tahoma" panose="020B0604030504040204" pitchFamily="34" charset="0"/>
                <a:cs typeface="Tahoma" panose="020B0604030504040204" pitchFamily="34" charset="0"/>
              </a:rPr>
              <a:t>but</a:t>
            </a:r>
            <a:r>
              <a:rPr lang="en-US" sz="2800" dirty="0">
                <a:latin typeface="Tahoma" panose="020B0604030504040204" pitchFamily="34" charset="0"/>
                <a:ea typeface="Tahoma" panose="020B0604030504040204" pitchFamily="34" charset="0"/>
                <a:cs typeface="Tahoma" panose="020B0604030504040204" pitchFamily="34" charset="0"/>
              </a:rPr>
              <a:t> you know Him because He abides with you and will be in you. </a:t>
            </a:r>
          </a:p>
          <a:p>
            <a:pPr>
              <a:lnSpc>
                <a:spcPct val="87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Matthew 3:11-12 </a:t>
            </a:r>
            <a:r>
              <a:rPr lang="en-US" sz="2800" dirty="0">
                <a:latin typeface="Tahoma" panose="020B0604030504040204" pitchFamily="34" charset="0"/>
                <a:ea typeface="Tahoma" panose="020B0604030504040204" pitchFamily="34" charset="0"/>
                <a:cs typeface="Tahoma" panose="020B0604030504040204" pitchFamily="34" charset="0"/>
              </a:rPr>
              <a:t>"As for me, I baptize you with water for repentance, but He who is coming after me is mightier than I, and I am not fit to remove His sandals; He will baptize you with the Holy Spirit and fire. His winnowing fork is in His hand, and He will thoroughly clear His threshing floor; and He will gather His wheat into the barn, but He will burn up the chaff with unquenchable fire." </a:t>
            </a:r>
          </a:p>
          <a:p>
            <a:pPr>
              <a:lnSpc>
                <a:spcPct val="87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Matthew 12:31-32 </a:t>
            </a:r>
            <a:r>
              <a:rPr lang="en-US" sz="2800" dirty="0">
                <a:latin typeface="Tahoma" panose="020B0604030504040204" pitchFamily="34" charset="0"/>
                <a:ea typeface="Tahoma" panose="020B0604030504040204" pitchFamily="34" charset="0"/>
                <a:cs typeface="Tahoma" panose="020B0604030504040204" pitchFamily="34" charset="0"/>
              </a:rPr>
              <a:t> "Therefore I say to you, any sin and blasphemy shall be forgiven people, but blasphemy against the Spirit shall not be forgiven. Whoever speaks a word against the Son of Man, it shall be forgiven him; but whoever speaks against the Holy Spirit, it shall not be forgiven him, either in this age or in the </a:t>
            </a:r>
            <a:r>
              <a:rPr lang="en-US" sz="2800" i="1" dirty="0">
                <a:latin typeface="Tahoma" panose="020B0604030504040204" pitchFamily="34" charset="0"/>
                <a:ea typeface="Tahoma" panose="020B0604030504040204" pitchFamily="34" charset="0"/>
                <a:cs typeface="Tahoma" panose="020B0604030504040204" pitchFamily="34" charset="0"/>
              </a:rPr>
              <a:t>age</a:t>
            </a:r>
            <a:r>
              <a:rPr lang="en-US" sz="2800" dirty="0">
                <a:latin typeface="Tahoma" panose="020B0604030504040204" pitchFamily="34" charset="0"/>
                <a:ea typeface="Tahoma" panose="020B0604030504040204" pitchFamily="34" charset="0"/>
                <a:cs typeface="Tahoma" panose="020B0604030504040204" pitchFamily="34" charset="0"/>
              </a:rPr>
              <a:t> to come. </a:t>
            </a:r>
          </a:p>
        </p:txBody>
      </p:sp>
    </p:spTree>
    <p:extLst>
      <p:ext uri="{BB962C8B-B14F-4D97-AF65-F5344CB8AC3E}">
        <p14:creationId xmlns:p14="http://schemas.microsoft.com/office/powerpoint/2010/main" val="360803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HOW IT HAPPENS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52939"/>
            <a:ext cx="11741426" cy="5466521"/>
          </a:xfrm>
        </p:spPr>
        <p:txBody>
          <a:bodyPr>
            <a:normAutofit fontScale="92500" lnSpcReduction="10000"/>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2:1-5 </a:t>
            </a:r>
            <a:r>
              <a:rPr lang="en-US" sz="2800" dirty="0">
                <a:latin typeface="Tahoma" panose="020B0604030504040204" pitchFamily="34" charset="0"/>
                <a:ea typeface="Tahoma" panose="020B0604030504040204" pitchFamily="34" charset="0"/>
                <a:cs typeface="Tahoma" panose="020B0604030504040204" pitchFamily="34" charset="0"/>
              </a:rPr>
              <a:t> And when I came to you, brethren, I did not come with superiority of speech or of wisdom, proclaiming to you the testimony of God. For I determined to know nothing among you except Jesus Christ, and Him crucified. I was with you in weakness and in fear and in much trembling, and my message and my preaching were not in persuasive words of wisdom, but in demonstration of the Spirit and of power, so that your faith would not rest on the wisdom of men, but on the power of God. </a:t>
            </a:r>
          </a:p>
          <a:p>
            <a:r>
              <a:rPr lang="en-US" sz="2800" b="1" dirty="0">
                <a:latin typeface="Tahoma" panose="020B0604030504040204" pitchFamily="34" charset="0"/>
                <a:ea typeface="Tahoma" panose="020B0604030504040204" pitchFamily="34" charset="0"/>
                <a:cs typeface="Tahoma" panose="020B0604030504040204" pitchFamily="34" charset="0"/>
              </a:rPr>
              <a:t>1 Corinthians 4:20 </a:t>
            </a:r>
            <a:r>
              <a:rPr lang="en-US" sz="2800" dirty="0">
                <a:latin typeface="Tahoma" panose="020B0604030504040204" pitchFamily="34" charset="0"/>
                <a:ea typeface="Tahoma" panose="020B0604030504040204" pitchFamily="34" charset="0"/>
                <a:cs typeface="Tahoma" panose="020B0604030504040204" pitchFamily="34" charset="0"/>
              </a:rPr>
              <a:t> For the kingdom of God does not consist in words but in power. </a:t>
            </a:r>
          </a:p>
          <a:p>
            <a:r>
              <a:rPr lang="en-US" sz="2800" b="1" dirty="0">
                <a:latin typeface="Tahoma" panose="020B0604030504040204" pitchFamily="34" charset="0"/>
                <a:ea typeface="Tahoma" panose="020B0604030504040204" pitchFamily="34" charset="0"/>
                <a:cs typeface="Tahoma" panose="020B0604030504040204" pitchFamily="34" charset="0"/>
              </a:rPr>
              <a:t>Acts 4:32-35 </a:t>
            </a:r>
            <a:r>
              <a:rPr lang="en-US" sz="2800" dirty="0">
                <a:latin typeface="Tahoma" panose="020B0604030504040204" pitchFamily="34" charset="0"/>
                <a:ea typeface="Tahoma" panose="020B0604030504040204" pitchFamily="34" charset="0"/>
                <a:cs typeface="Tahoma" panose="020B0604030504040204" pitchFamily="34" charset="0"/>
              </a:rPr>
              <a:t>And the congregation of those who believed were of one heart and soul; and not one </a:t>
            </a:r>
            <a:r>
              <a:rPr lang="en-US" sz="2800" i="1" dirty="0">
                <a:latin typeface="Tahoma" panose="020B0604030504040204" pitchFamily="34" charset="0"/>
                <a:ea typeface="Tahoma" panose="020B0604030504040204" pitchFamily="34" charset="0"/>
                <a:cs typeface="Tahoma" panose="020B0604030504040204" pitchFamily="34" charset="0"/>
              </a:rPr>
              <a:t>of them</a:t>
            </a:r>
            <a:r>
              <a:rPr lang="en-US" sz="2800" dirty="0">
                <a:latin typeface="Tahoma" panose="020B0604030504040204" pitchFamily="34" charset="0"/>
                <a:ea typeface="Tahoma" panose="020B0604030504040204" pitchFamily="34" charset="0"/>
                <a:cs typeface="Tahoma" panose="020B0604030504040204" pitchFamily="34" charset="0"/>
              </a:rPr>
              <a:t> claimed that anything belonging to him was his own, but all things were common property to them.  And with great power the apostles were giving testimony to the resurrection of the Lord Jesus, and abundant grace was upon them all.</a:t>
            </a:r>
          </a:p>
        </p:txBody>
      </p:sp>
    </p:spTree>
    <p:extLst>
      <p:ext uri="{BB962C8B-B14F-4D97-AF65-F5344CB8AC3E}">
        <p14:creationId xmlns:p14="http://schemas.microsoft.com/office/powerpoint/2010/main" val="306732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ABILITY</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52939"/>
            <a:ext cx="11741426" cy="5466521"/>
          </a:xfrm>
        </p:spPr>
        <p:txBody>
          <a:bodyPr>
            <a:normAutofit fontScale="92500" lnSpcReduction="20000"/>
          </a:bodyPr>
          <a:lstStyle/>
          <a:p>
            <a:pPr>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Is human ability enough?</a:t>
            </a:r>
          </a:p>
          <a:p>
            <a:pPr>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Without the Spirit can we produce acceptable fruit?</a:t>
            </a:r>
          </a:p>
          <a:p>
            <a:pPr>
              <a:lnSpc>
                <a:spcPct val="110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2:10-16 </a:t>
            </a:r>
            <a:r>
              <a:rPr lang="en-US" sz="2800" dirty="0">
                <a:latin typeface="Tahoma" panose="020B0604030504040204" pitchFamily="34" charset="0"/>
                <a:ea typeface="Tahoma" panose="020B0604030504040204" pitchFamily="34" charset="0"/>
                <a:cs typeface="Tahoma" panose="020B0604030504040204" pitchFamily="34" charset="0"/>
              </a:rPr>
              <a:t> For to us God revealed </a:t>
            </a:r>
            <a:r>
              <a:rPr lang="en-US" sz="2800" i="1" dirty="0">
                <a:latin typeface="Tahoma" panose="020B0604030504040204" pitchFamily="34" charset="0"/>
                <a:ea typeface="Tahoma" panose="020B0604030504040204" pitchFamily="34" charset="0"/>
                <a:cs typeface="Tahoma" panose="020B0604030504040204" pitchFamily="34" charset="0"/>
              </a:rPr>
              <a:t>them</a:t>
            </a:r>
            <a:r>
              <a:rPr lang="en-US" sz="2800" dirty="0">
                <a:latin typeface="Tahoma" panose="020B0604030504040204" pitchFamily="34" charset="0"/>
                <a:ea typeface="Tahoma" panose="020B0604030504040204" pitchFamily="34" charset="0"/>
                <a:cs typeface="Tahoma" panose="020B0604030504040204" pitchFamily="34" charset="0"/>
              </a:rPr>
              <a:t> through the Spirit; for the Spirit searches all things, even the depths of God. For who among men knows the </a:t>
            </a:r>
            <a:r>
              <a:rPr lang="en-US" sz="2800" i="1" dirty="0">
                <a:latin typeface="Tahoma" panose="020B0604030504040204" pitchFamily="34" charset="0"/>
                <a:ea typeface="Tahoma" panose="020B0604030504040204" pitchFamily="34" charset="0"/>
                <a:cs typeface="Tahoma" panose="020B0604030504040204" pitchFamily="34" charset="0"/>
              </a:rPr>
              <a:t>thoughts</a:t>
            </a:r>
            <a:r>
              <a:rPr lang="en-US" sz="2800" dirty="0">
                <a:latin typeface="Tahoma" panose="020B0604030504040204" pitchFamily="34" charset="0"/>
                <a:ea typeface="Tahoma" panose="020B0604030504040204" pitchFamily="34" charset="0"/>
                <a:cs typeface="Tahoma" panose="020B0604030504040204" pitchFamily="34" charset="0"/>
              </a:rPr>
              <a:t> of a man except the spirit of the man which is in him? Even so the </a:t>
            </a:r>
            <a:r>
              <a:rPr lang="en-US" sz="2800" i="1" dirty="0">
                <a:latin typeface="Tahoma" panose="020B0604030504040204" pitchFamily="34" charset="0"/>
                <a:ea typeface="Tahoma" panose="020B0604030504040204" pitchFamily="34" charset="0"/>
                <a:cs typeface="Tahoma" panose="020B0604030504040204" pitchFamily="34" charset="0"/>
              </a:rPr>
              <a:t>thoughts</a:t>
            </a:r>
            <a:r>
              <a:rPr lang="en-US" sz="2800" dirty="0">
                <a:latin typeface="Tahoma" panose="020B0604030504040204" pitchFamily="34" charset="0"/>
                <a:ea typeface="Tahoma" panose="020B0604030504040204" pitchFamily="34" charset="0"/>
                <a:cs typeface="Tahoma" panose="020B0604030504040204" pitchFamily="34" charset="0"/>
              </a:rPr>
              <a:t> of God no one knows except the Spirit of God.  Now we have received, not the spirit of the world, but the Spirit who is from God, so that we may know the things freely given to us by God, which things we also speak, not in words taught by human wisdom, but in those taught by the Spirit, combining spiritual </a:t>
            </a:r>
            <a:r>
              <a:rPr lang="en-US" sz="2800" i="1" dirty="0">
                <a:latin typeface="Tahoma" panose="020B0604030504040204" pitchFamily="34" charset="0"/>
                <a:ea typeface="Tahoma" panose="020B0604030504040204" pitchFamily="34" charset="0"/>
                <a:cs typeface="Tahoma" panose="020B0604030504040204" pitchFamily="34" charset="0"/>
              </a:rPr>
              <a:t>thoughts</a:t>
            </a:r>
            <a:r>
              <a:rPr lang="en-US" sz="2800" dirty="0">
                <a:latin typeface="Tahoma" panose="020B0604030504040204" pitchFamily="34" charset="0"/>
                <a:ea typeface="Tahoma" panose="020B0604030504040204" pitchFamily="34" charset="0"/>
                <a:cs typeface="Tahoma" panose="020B0604030504040204" pitchFamily="34" charset="0"/>
              </a:rPr>
              <a:t> with spiritual </a:t>
            </a:r>
            <a:r>
              <a:rPr lang="en-US" sz="2800" i="1" dirty="0">
                <a:latin typeface="Tahoma" panose="020B0604030504040204" pitchFamily="34" charset="0"/>
                <a:ea typeface="Tahoma" panose="020B0604030504040204" pitchFamily="34" charset="0"/>
                <a:cs typeface="Tahoma" panose="020B0604030504040204" pitchFamily="34" charset="0"/>
              </a:rPr>
              <a:t>words.</a:t>
            </a:r>
            <a:r>
              <a:rPr lang="en-US" sz="2800" dirty="0">
                <a:latin typeface="Tahoma" panose="020B0604030504040204" pitchFamily="34" charset="0"/>
                <a:ea typeface="Tahoma" panose="020B0604030504040204" pitchFamily="34" charset="0"/>
                <a:cs typeface="Tahoma" panose="020B0604030504040204" pitchFamily="34" charset="0"/>
              </a:rPr>
              <a:t> But a natural man does not accept the things of the Spirit of God, for they are foolishness to him; and he cannot understand them, because they are spiritually appraised. But he who is spiritual appraises all things, yet he himself is appraised by no one.  For </a:t>
            </a:r>
            <a:r>
              <a:rPr lang="en-US" sz="2800" cap="small" dirty="0">
                <a:effectLst/>
                <a:latin typeface="Tahoma" panose="020B0604030504040204" pitchFamily="34" charset="0"/>
                <a:ea typeface="Tahoma" panose="020B0604030504040204" pitchFamily="34" charset="0"/>
                <a:cs typeface="Tahoma" panose="020B0604030504040204" pitchFamily="34" charset="0"/>
              </a:rPr>
              <a:t>WHO HAS KNOWN THE MIND OF THE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THAT HE WILL INSTRUCT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HIM</a:t>
            </a:r>
            <a:r>
              <a:rPr lang="en-US" sz="2800" dirty="0">
                <a:latin typeface="Tahoma" panose="020B0604030504040204" pitchFamily="34" charset="0"/>
                <a:ea typeface="Tahoma" panose="020B0604030504040204" pitchFamily="34" charset="0"/>
                <a:cs typeface="Tahoma" panose="020B0604030504040204" pitchFamily="34" charset="0"/>
              </a:rPr>
              <a:t>? But we have the mind of Christ.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02047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THINK IT THROUGH</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If I were Satan and my ultimate goal was to thwart God’s kingdom and purposes, one of my main strategies would be to get churchgoers to ignore the Holy Spirit.</a:t>
            </a:r>
          </a:p>
          <a:p>
            <a:r>
              <a:rPr lang="en-US" sz="2800" dirty="0">
                <a:latin typeface="Tahoma" panose="020B0604030504040204" pitchFamily="34" charset="0"/>
                <a:ea typeface="Tahoma" panose="020B0604030504040204" pitchFamily="34" charset="0"/>
                <a:cs typeface="Tahoma" panose="020B0604030504040204" pitchFamily="34" charset="0"/>
              </a:rPr>
              <a:t>The degree to which this has happened (and I would say it is a prolific disease in the body of Christ) is directly connected to the dissatisfaction most of us feel with the church.</a:t>
            </a:r>
          </a:p>
          <a:p>
            <a:r>
              <a:rPr lang="en-US" sz="2800" dirty="0">
                <a:latin typeface="Tahoma" panose="020B0604030504040204" pitchFamily="34" charset="0"/>
                <a:ea typeface="Tahoma" panose="020B0604030504040204" pitchFamily="34" charset="0"/>
                <a:cs typeface="Tahoma" panose="020B0604030504040204" pitchFamily="34" charset="0"/>
              </a:rPr>
              <a:t>We understand that something very important is missing.</a:t>
            </a:r>
          </a:p>
          <a:p>
            <a:r>
              <a:rPr lang="en-US" sz="2800" dirty="0">
                <a:latin typeface="Tahoma" panose="020B0604030504040204" pitchFamily="34" charset="0"/>
                <a:ea typeface="Tahoma" panose="020B0604030504040204" pitchFamily="34" charset="0"/>
                <a:cs typeface="Tahoma" panose="020B0604030504040204" pitchFamily="34" charset="0"/>
              </a:rPr>
              <a:t>The feeling is so strong that some have run away from the church and God’s Word completely.</a:t>
            </a:r>
          </a:p>
          <a:p>
            <a:pPr marL="0" indent="0">
              <a:buNone/>
            </a:pPr>
            <a:r>
              <a:rPr lang="en-US" sz="2800" dirty="0">
                <a:latin typeface="Tahoma" panose="020B0604030504040204" pitchFamily="34" charset="0"/>
                <a:ea typeface="Tahoma" panose="020B0604030504040204" pitchFamily="34" charset="0"/>
                <a:cs typeface="Tahoma" panose="020B0604030504040204" pitchFamily="34" charset="0"/>
              </a:rPr>
              <a:t>                               Francis Chan    “Forgotten God”</a:t>
            </a:r>
          </a:p>
        </p:txBody>
      </p:sp>
    </p:spTree>
    <p:extLst>
      <p:ext uri="{BB962C8B-B14F-4D97-AF65-F5344CB8AC3E}">
        <p14:creationId xmlns:p14="http://schemas.microsoft.com/office/powerpoint/2010/main" val="3942294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120</TotalTime>
  <Words>1111</Words>
  <Application>Microsoft Office PowerPoint</Application>
  <PresentationFormat>Widescreen</PresentationFormat>
  <Paragraphs>54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Garamond</vt:lpstr>
      <vt:lpstr>Tahoma</vt:lpstr>
      <vt:lpstr>Savon</vt:lpstr>
      <vt:lpstr>ANOTHER HELPER</vt:lpstr>
      <vt:lpstr>INTRODUCTION</vt:lpstr>
      <vt:lpstr>QUESTIONS</vt:lpstr>
      <vt:lpstr>QUESTIONS (2)</vt:lpstr>
      <vt:lpstr>THE GREAT COMMISSION</vt:lpstr>
      <vt:lpstr>ANOTHER HELPER</vt:lpstr>
      <vt:lpstr>HOW IT HAPPENS</vt:lpstr>
      <vt:lpstr>ABILITY</vt:lpstr>
      <vt:lpstr>THINK IT THROUGH</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HELPER</dc:title>
  <dc:creator>JoLynn Gower</dc:creator>
  <cp:lastModifiedBy>Gower</cp:lastModifiedBy>
  <cp:revision>2</cp:revision>
  <cp:lastPrinted>2022-03-09T16:39:53Z</cp:lastPrinted>
  <dcterms:created xsi:type="dcterms:W3CDTF">2022-03-04T23:19:24Z</dcterms:created>
  <dcterms:modified xsi:type="dcterms:W3CDTF">2022-03-16T19:52:13Z</dcterms:modified>
</cp:coreProperties>
</file>