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69" r:id="rId2"/>
    <p:sldId id="258" r:id="rId3"/>
    <p:sldId id="260" r:id="rId4"/>
    <p:sldId id="261" r:id="rId5"/>
    <p:sldId id="262" r:id="rId6"/>
    <p:sldId id="263" r:id="rId7"/>
    <p:sldId id="264" r:id="rId8"/>
    <p:sldId id="265" r:id="rId9"/>
    <p:sldId id="266" r:id="rId10"/>
    <p:sldId id="268" r:id="rId11"/>
    <p:sldId id="259" r:id="rId12"/>
    <p:sldId id="270" r:id="rId13"/>
    <p:sldId id="271" r:id="rId14"/>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E"/>
    <a:srgbClr val="002B82"/>
    <a:srgbClr val="003B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55" d="100"/>
          <a:sy n="55" d="100"/>
        </p:scale>
        <p:origin x="1190"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74438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324931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0558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8957"/>
          </a:xfrm>
        </p:spPr>
        <p:txBody>
          <a:bodyPr/>
          <a:lstStyle>
            <a:lvl1pPr algn="ctr">
              <a:defRPr>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 y="1258956"/>
            <a:ext cx="9143999" cy="5599043"/>
          </a:xfrm>
        </p:spPr>
        <p:txBody>
          <a:bodyPr/>
          <a:lstStyle>
            <a:lvl1pPr>
              <a:buClr>
                <a:schemeClr val="accent2">
                  <a:lumMod val="75000"/>
                </a:schemeClr>
              </a:buClr>
              <a:buFont typeface="Wingdings" panose="05000000000000000000" pitchFamily="2" charset="2"/>
              <a:buChar char="Ø"/>
              <a:defRPr>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accent1">
                    <a:lumMod val="50000"/>
                  </a:schemeClr>
                </a:solidFill>
                <a:latin typeface="Corbel" panose="020B0503020204020204" pitchFamily="34" charset="0"/>
              </a:defRPr>
            </a:lvl2pPr>
            <a:lvl3pPr>
              <a:defRPr>
                <a:solidFill>
                  <a:schemeClr val="accent1">
                    <a:lumMod val="50000"/>
                  </a:schemeClr>
                </a:solidFill>
                <a:latin typeface="Corbel" panose="020B0503020204020204" pitchFamily="34" charset="0"/>
              </a:defRPr>
            </a:lvl3pPr>
            <a:lvl4pPr>
              <a:defRPr>
                <a:solidFill>
                  <a:schemeClr val="accent1">
                    <a:lumMod val="50000"/>
                  </a:schemeClr>
                </a:solidFill>
                <a:latin typeface="Corbel" panose="020B0503020204020204" pitchFamily="34" charset="0"/>
              </a:defRPr>
            </a:lvl4pPr>
            <a:lvl5pPr>
              <a:defRPr>
                <a:solidFill>
                  <a:schemeClr val="accent1">
                    <a:lumMod val="50000"/>
                  </a:schemeClr>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44539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81AC8D-0882-4B34-ABCE-93D7104B3513}"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93969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81AC8D-0882-4B34-ABCE-93D7104B3513}" type="datetimeFigureOut">
              <a:rPr lang="en-US" smtClean="0"/>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188289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81AC8D-0882-4B34-ABCE-93D7104B3513}" type="datetimeFigureOut">
              <a:rPr lang="en-US" smtClean="0"/>
              <a:t>3/20/2021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58927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81AC8D-0882-4B34-ABCE-93D7104B3513}" type="datetimeFigureOut">
              <a:rPr lang="en-US" smtClean="0"/>
              <a:t>3/20/2021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26332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1AC8D-0882-4B34-ABCE-93D7104B3513}" type="datetimeFigureOut">
              <a:rPr lang="en-US" smtClean="0"/>
              <a:t>3/20/2021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43119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1AC8D-0882-4B34-ABCE-93D7104B3513}" type="datetimeFigureOut">
              <a:rPr lang="en-US" smtClean="0"/>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129158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1AC8D-0882-4B34-ABCE-93D7104B3513}" type="datetimeFigureOut">
              <a:rPr lang="en-US" smtClean="0"/>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4247235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1AC8D-0882-4B34-ABCE-93D7104B3513}" type="datetimeFigureOut">
              <a:rPr lang="en-US" smtClean="0"/>
              <a:t>3/20/2021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672A1-594F-403B-A1AC-3909520736A0}" type="slidenum">
              <a:rPr lang="en-US" smtClean="0"/>
              <a:t>‹#›</a:t>
            </a:fld>
            <a:endParaRPr lang="en-US"/>
          </a:p>
        </p:txBody>
      </p:sp>
    </p:spTree>
    <p:extLst>
      <p:ext uri="{BB962C8B-B14F-4D97-AF65-F5344CB8AC3E}">
        <p14:creationId xmlns:p14="http://schemas.microsoft.com/office/powerpoint/2010/main" val="3574676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79E1-C3A9-4F3F-98F6-1C136CCED80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8021D64-D9C8-48F4-BD78-6B8BEB1CB7E6}"/>
              </a:ext>
            </a:extLst>
          </p:cNvPr>
          <p:cNvSpPr>
            <a:spLocks noGrp="1"/>
          </p:cNvSpPr>
          <p:nvPr>
            <p:ph idx="1"/>
          </p:nvPr>
        </p:nvSpPr>
        <p:spPr/>
        <p:txBody>
          <a:bodyPr/>
          <a:lstStyle/>
          <a:p>
            <a:endParaRPr lang="en-US" dirty="0"/>
          </a:p>
        </p:txBody>
      </p:sp>
      <p:pic>
        <p:nvPicPr>
          <p:cNvPr id="4" name="Graphic 1">
            <a:extLst>
              <a:ext uri="{FF2B5EF4-FFF2-40B4-BE49-F238E27FC236}">
                <a16:creationId xmlns:a16="http://schemas.microsoft.com/office/drawing/2014/main" id="{92848A8B-C0FD-4C18-BED5-D1BA76270BFF}"/>
              </a:ext>
            </a:extLst>
          </p:cNvPr>
          <p:cNvPicPr/>
          <p:nvPr/>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010D8EAB-2C40-4ED6-A311-DCF3E6BB6A91}"/>
              </a:ext>
            </a:extLst>
          </p:cNvPr>
          <p:cNvSpPr txBox="1"/>
          <p:nvPr/>
        </p:nvSpPr>
        <p:spPr>
          <a:xfrm>
            <a:off x="7065817" y="6082145"/>
            <a:ext cx="1059906" cy="369332"/>
          </a:xfrm>
          <a:prstGeom prst="rect">
            <a:avLst/>
          </a:prstGeom>
          <a:noFill/>
        </p:spPr>
        <p:txBody>
          <a:bodyPr wrap="none" rtlCol="0">
            <a:spAutoFit/>
          </a:bodyPr>
          <a:lstStyle/>
          <a:p>
            <a:r>
              <a:rPr lang="en-US"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t>Lesson 11</a:t>
            </a:r>
          </a:p>
        </p:txBody>
      </p:sp>
    </p:spTree>
    <p:extLst>
      <p:ext uri="{BB962C8B-B14F-4D97-AF65-F5344CB8AC3E}">
        <p14:creationId xmlns:p14="http://schemas.microsoft.com/office/powerpoint/2010/main" val="933757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1FCF7-C70A-48B8-B1BF-B8BC540A4EDB}"/>
              </a:ext>
            </a:extLst>
          </p:cNvPr>
          <p:cNvSpPr>
            <a:spLocks noGrp="1"/>
          </p:cNvSpPr>
          <p:nvPr>
            <p:ph type="title"/>
          </p:nvPr>
        </p:nvSpPr>
        <p:spPr>
          <a:xfrm>
            <a:off x="0" y="1"/>
            <a:ext cx="9144000" cy="1126434"/>
          </a:xfrm>
        </p:spPr>
        <p:txBody>
          <a:bodyPr/>
          <a:lstStyle/>
          <a:p>
            <a:r>
              <a:rPr lang="en-US" dirty="0"/>
              <a:t>WHAT DID THEY BELIEVE?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CA693BBE-94C9-4C05-A277-0BD0426ED946}"/>
              </a:ext>
            </a:extLst>
          </p:cNvPr>
          <p:cNvSpPr>
            <a:spLocks noGrp="1"/>
          </p:cNvSpPr>
          <p:nvPr>
            <p:ph idx="1"/>
          </p:nvPr>
        </p:nvSpPr>
        <p:spPr>
          <a:xfrm>
            <a:off x="-1" y="1007165"/>
            <a:ext cx="9143999" cy="5850835"/>
          </a:xfrm>
        </p:spPr>
        <p:txBody>
          <a:bodyPr>
            <a:noAutofit/>
          </a:bodyPr>
          <a:lstStyle/>
          <a:p>
            <a:pPr>
              <a:spcBef>
                <a:spcPts val="0"/>
              </a:spcBef>
            </a:pPr>
            <a:r>
              <a:rPr lang="en-US" b="1" dirty="0"/>
              <a:t>John 8:25-30 </a:t>
            </a:r>
            <a:r>
              <a:rPr lang="en-US" dirty="0"/>
              <a:t> So they were saying to Him, "Who are You?" Jesus said to them, "What have I been saying to you </a:t>
            </a:r>
            <a:r>
              <a:rPr lang="en-US" i="1" dirty="0"/>
              <a:t>from</a:t>
            </a:r>
            <a:r>
              <a:rPr lang="en-US" dirty="0"/>
              <a:t> the beginning? I have many things to speak and to judge concerning you, but He who sent Me is true; and the things which I heard from Him, these I speak to the world." They did not realize that He had been speaking to them about the Father. So Jesus said, "When you lift up the Son of Man, then you will know that I am </a:t>
            </a:r>
            <a:r>
              <a:rPr lang="en-US" i="1" dirty="0"/>
              <a:t>He,</a:t>
            </a:r>
            <a:r>
              <a:rPr lang="en-US" dirty="0"/>
              <a:t> and I do nothing on My own initiative, but I speak these things as the Father taught Me. And He who sent Me is with Me; He has not left Me alone, for I always do the things that are pleasing to Him." </a:t>
            </a:r>
            <a:br>
              <a:rPr lang="en-US" dirty="0"/>
            </a:br>
            <a:r>
              <a:rPr lang="en-US" dirty="0"/>
              <a:t>As He spoke these things, many came to believe in Him. </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424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2523-AB22-46E2-98BF-FCFA02CFC35A}"/>
              </a:ext>
            </a:extLst>
          </p:cNvPr>
          <p:cNvSpPr>
            <a:spLocks noGrp="1"/>
          </p:cNvSpPr>
          <p:nvPr>
            <p:ph type="title"/>
          </p:nvPr>
        </p:nvSpPr>
        <p:spPr>
          <a:xfrm>
            <a:off x="0" y="0"/>
            <a:ext cx="9144000" cy="858981"/>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THEY DIDN’T HAVE SAVING FAITH</a:t>
            </a:r>
          </a:p>
        </p:txBody>
      </p:sp>
      <p:sp>
        <p:nvSpPr>
          <p:cNvPr id="3" name="Content Placeholder 2">
            <a:extLst>
              <a:ext uri="{FF2B5EF4-FFF2-40B4-BE49-F238E27FC236}">
                <a16:creationId xmlns:a16="http://schemas.microsoft.com/office/drawing/2014/main" id="{AE17BDF0-64A0-4F69-B991-F91D321921D0}"/>
              </a:ext>
            </a:extLst>
          </p:cNvPr>
          <p:cNvSpPr>
            <a:spLocks noGrp="1"/>
          </p:cNvSpPr>
          <p:nvPr>
            <p:ph idx="1"/>
          </p:nvPr>
        </p:nvSpPr>
        <p:spPr>
          <a:xfrm>
            <a:off x="-1" y="858982"/>
            <a:ext cx="9143999" cy="5999017"/>
          </a:xfrm>
        </p:spPr>
        <p:txBody>
          <a:bodyPr>
            <a:noAutofit/>
          </a:bodyPr>
          <a:lstStyle/>
          <a:p>
            <a:pPr>
              <a:lnSpc>
                <a:spcPct val="86000"/>
              </a:lnSpc>
              <a:spcBef>
                <a:spcPts val="100"/>
              </a:spcBef>
            </a:pPr>
            <a:r>
              <a:rPr lang="en-US" b="1" dirty="0"/>
              <a:t>John 8:31-38 </a:t>
            </a:r>
            <a:r>
              <a:rPr lang="en-US" dirty="0"/>
              <a:t> So Jesus was saying to those Jews who had believed Him, "If you continue in My word, </a:t>
            </a:r>
            <a:r>
              <a:rPr lang="en-US" i="1" dirty="0"/>
              <a:t>then</a:t>
            </a:r>
            <a:r>
              <a:rPr lang="en-US" dirty="0"/>
              <a:t> you are truly disciples of Mine;  and you will know the truth, and the truth will make you free." They answered Him, "We are </a:t>
            </a:r>
            <a:r>
              <a:rPr lang="en-US" b="1" dirty="0"/>
              <a:t>Abraham's</a:t>
            </a:r>
            <a:r>
              <a:rPr lang="en-US" dirty="0"/>
              <a:t> descendants and have never yet been enslaved to anyone; how is it that You say, 'You will become free'?" Jesus answered them, "Truly, truly, I say to you, everyone who commits sin is the slave of sin. The slave does not remain in the house forever; the son does remain forever. So if the Son makes you free, you will be free indeed. I know that you are Abraham's descendants; yet you seek to kill Me, because My word has no place in you. I speak the things which I have seen with </a:t>
            </a:r>
            <a:r>
              <a:rPr lang="en-US" i="1" dirty="0"/>
              <a:t>My</a:t>
            </a:r>
            <a:r>
              <a:rPr lang="en-US" dirty="0"/>
              <a:t> Father; therefore you also do the things which you heard from </a:t>
            </a:r>
            <a:r>
              <a:rPr lang="en-US" i="1" dirty="0"/>
              <a:t>your</a:t>
            </a:r>
            <a:r>
              <a:rPr lang="en-US" dirty="0"/>
              <a:t> father." </a:t>
            </a:r>
          </a:p>
          <a:p>
            <a:pPr>
              <a:lnSpc>
                <a:spcPct val="86000"/>
              </a:lnSpc>
              <a:spcBef>
                <a:spcPts val="100"/>
              </a:spcBef>
            </a:pP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58047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2523-AB22-46E2-98BF-FCFA02CFC35A}"/>
              </a:ext>
            </a:extLst>
          </p:cNvPr>
          <p:cNvSpPr>
            <a:spLocks noGrp="1"/>
          </p:cNvSpPr>
          <p:nvPr>
            <p:ph type="title"/>
          </p:nvPr>
        </p:nvSpPr>
        <p:spPr>
          <a:xfrm>
            <a:off x="0" y="0"/>
            <a:ext cx="9144000" cy="858981"/>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THEY DIDN’T HAVE SAVING FAITH</a:t>
            </a:r>
          </a:p>
        </p:txBody>
      </p:sp>
      <p:sp>
        <p:nvSpPr>
          <p:cNvPr id="3" name="Content Placeholder 2">
            <a:extLst>
              <a:ext uri="{FF2B5EF4-FFF2-40B4-BE49-F238E27FC236}">
                <a16:creationId xmlns:a16="http://schemas.microsoft.com/office/drawing/2014/main" id="{AE17BDF0-64A0-4F69-B991-F91D321921D0}"/>
              </a:ext>
            </a:extLst>
          </p:cNvPr>
          <p:cNvSpPr>
            <a:spLocks noGrp="1"/>
          </p:cNvSpPr>
          <p:nvPr>
            <p:ph idx="1"/>
          </p:nvPr>
        </p:nvSpPr>
        <p:spPr>
          <a:xfrm>
            <a:off x="-1" y="858982"/>
            <a:ext cx="9143999" cy="5999017"/>
          </a:xfrm>
        </p:spPr>
        <p:txBody>
          <a:bodyPr>
            <a:noAutofit/>
          </a:bodyPr>
          <a:lstStyle/>
          <a:p>
            <a:pPr>
              <a:lnSpc>
                <a:spcPct val="94000"/>
              </a:lnSpc>
              <a:spcBef>
                <a:spcPts val="100"/>
              </a:spcBef>
            </a:pPr>
            <a:r>
              <a:rPr lang="en-US" sz="2600" b="1" dirty="0"/>
              <a:t>John 8:39-44 </a:t>
            </a:r>
            <a:r>
              <a:rPr lang="en-US" sz="2600" dirty="0"/>
              <a:t> They answered and said to Him, "Abraham is our father." Jesus said to them, "If you are Abraham's children, do the deeds of Abraham. As it is, you are seeking to kill Me, a man who has told you the truth, which I heard from God; this Abraham </a:t>
            </a:r>
            <a:r>
              <a:rPr lang="en-US" sz="2600" spc="-150" dirty="0"/>
              <a:t>did not do.</a:t>
            </a:r>
            <a:r>
              <a:rPr lang="en-US" sz="2600" dirty="0"/>
              <a:t> You are doing the deeds of your father." They said to Him, "We were not born of fornication</a:t>
            </a:r>
            <a:r>
              <a:rPr lang="en-US" sz="2600" spc="-150" dirty="0"/>
              <a:t>; we </a:t>
            </a:r>
            <a:r>
              <a:rPr lang="en-US" sz="2600" dirty="0"/>
              <a:t>have one </a:t>
            </a:r>
            <a:r>
              <a:rPr lang="en-US" sz="2600" spc="-150" dirty="0"/>
              <a:t>Father: God." </a:t>
            </a:r>
            <a:r>
              <a:rPr lang="en-US" sz="2600" dirty="0"/>
              <a:t>Jesus said to them, "If God were your Father, you would love Me, for I proceeded forth and have come from God, </a:t>
            </a:r>
            <a:r>
              <a:rPr lang="en-US" sz="2600" spc="-150" dirty="0"/>
              <a:t>for I have </a:t>
            </a:r>
            <a:r>
              <a:rPr lang="en-US" sz="2600" dirty="0"/>
              <a:t>not even come on My own initiative, but He sent Me. Why do you not under-stand what I am saying? Because you cannot hear</a:t>
            </a:r>
            <a:r>
              <a:rPr lang="en-US" sz="2600" spc="-150" dirty="0"/>
              <a:t> My </a:t>
            </a:r>
            <a:r>
              <a:rPr lang="en-US" sz="2600" dirty="0"/>
              <a:t>word. You are of </a:t>
            </a:r>
            <a:r>
              <a:rPr lang="en-US" sz="2600" i="1" dirty="0"/>
              <a:t>your</a:t>
            </a:r>
            <a:r>
              <a:rPr lang="en-US" sz="2600" dirty="0"/>
              <a:t> father the devil, and you want to do the desires of your father. He was a murderer from the beginning, and does not stand in the truth because there is no truth in him. Whenever he speaks a lie, he speaks from his own </a:t>
            </a:r>
            <a:r>
              <a:rPr lang="en-US" sz="2600" i="1" dirty="0"/>
              <a:t>nature,</a:t>
            </a:r>
            <a:r>
              <a:rPr lang="en-US" sz="2600" dirty="0"/>
              <a:t> for he is a liar and the father of lies. </a:t>
            </a:r>
            <a:endParaRPr lang="en-US" sz="2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6042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9C75-B442-4BDB-9743-2BF3FAF4102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EE04A63-2FF7-4753-B189-6D17BB036B2D}"/>
              </a:ext>
            </a:extLst>
          </p:cNvPr>
          <p:cNvSpPr>
            <a:spLocks noGrp="1"/>
          </p:cNvSpPr>
          <p:nvPr>
            <p:ph idx="1"/>
          </p:nvPr>
        </p:nvSpPr>
        <p:spPr/>
        <p:txBody>
          <a:bodyPr>
            <a:normAutofit/>
          </a:bodyPr>
          <a:lstStyle/>
          <a:p>
            <a:pPr marL="0" indent="0" algn="ctr">
              <a:buNone/>
            </a:pPr>
            <a:endParaRPr lang="en-US" sz="1600" dirty="0"/>
          </a:p>
          <a:p>
            <a:pPr marL="0" indent="0" algn="ctr">
              <a:buNone/>
            </a:pPr>
            <a:r>
              <a:rPr lang="en-US" sz="3600" dirty="0"/>
              <a:t>IF A CHRISTIAN DOES NOT KNOW WHEN</a:t>
            </a:r>
          </a:p>
          <a:p>
            <a:pPr marL="0" indent="0" algn="ctr">
              <a:buNone/>
            </a:pPr>
            <a:r>
              <a:rPr lang="en-US" sz="3600" dirty="0"/>
              <a:t>GOD IS SPEAKING, HE/SHE IS IN </a:t>
            </a:r>
          </a:p>
          <a:p>
            <a:pPr marL="0" indent="0" algn="ctr">
              <a:buNone/>
            </a:pPr>
            <a:r>
              <a:rPr lang="en-US" sz="3600" dirty="0"/>
              <a:t>TROUBLE AT THE HEART OF THE RELATIONSHIP WITH GOD.  IF THIS </a:t>
            </a:r>
          </a:p>
          <a:p>
            <a:pPr marL="0" indent="0" algn="ctr">
              <a:buNone/>
            </a:pPr>
            <a:r>
              <a:rPr lang="en-US" sz="3600" dirty="0"/>
              <a:t>IS A DIFFICULTY FOR YOU, </a:t>
            </a:r>
          </a:p>
          <a:p>
            <a:pPr marL="0" indent="0" algn="ctr">
              <a:buNone/>
            </a:pPr>
            <a:r>
              <a:rPr lang="en-US" sz="3600" dirty="0"/>
              <a:t>STOP EVERYTHING ELSE AND ASK </a:t>
            </a:r>
          </a:p>
          <a:p>
            <a:pPr marL="0" indent="0" algn="ctr">
              <a:buNone/>
            </a:pPr>
            <a:r>
              <a:rPr lang="en-US" sz="3600" dirty="0"/>
              <a:t>GOD TO TEACH YOU UNTIL </a:t>
            </a:r>
          </a:p>
          <a:p>
            <a:pPr marL="0" indent="0" algn="ctr">
              <a:buNone/>
            </a:pPr>
            <a:r>
              <a:rPr lang="en-US" sz="3600" dirty="0"/>
              <a:t>YOU ARE CERTAIN OF HIS VOICE</a:t>
            </a:r>
          </a:p>
        </p:txBody>
      </p:sp>
    </p:spTree>
    <p:extLst>
      <p:ext uri="{BB962C8B-B14F-4D97-AF65-F5344CB8AC3E}">
        <p14:creationId xmlns:p14="http://schemas.microsoft.com/office/powerpoint/2010/main" val="2053087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05F19C-35C7-4B48-AE78-4FC238EDC962}"/>
              </a:ext>
            </a:extLst>
          </p:cNvPr>
          <p:cNvSpPr>
            <a:spLocks noGrp="1"/>
          </p:cNvSpPr>
          <p:nvPr>
            <p:ph type="title"/>
          </p:nvPr>
        </p:nvSpPr>
        <p:spPr>
          <a:xfrm>
            <a:off x="0" y="0"/>
            <a:ext cx="9144000" cy="1152939"/>
          </a:xfrm>
        </p:spPr>
        <p:txBody>
          <a:bodyPr/>
          <a:lstStyle/>
          <a:p>
            <a:r>
              <a:rPr lang="en-US" b="1" dirty="0"/>
              <a:t>VERSE FOR THE JOURNEY</a:t>
            </a:r>
          </a:p>
        </p:txBody>
      </p:sp>
      <p:sp>
        <p:nvSpPr>
          <p:cNvPr id="6" name="Content Placeholder 5">
            <a:extLst>
              <a:ext uri="{FF2B5EF4-FFF2-40B4-BE49-F238E27FC236}">
                <a16:creationId xmlns:a16="http://schemas.microsoft.com/office/drawing/2014/main" id="{1F8B8EF3-9DEB-4559-A335-2C6390C6AF97}"/>
              </a:ext>
            </a:extLst>
          </p:cNvPr>
          <p:cNvSpPr>
            <a:spLocks noGrp="1"/>
          </p:cNvSpPr>
          <p:nvPr>
            <p:ph idx="1"/>
          </p:nvPr>
        </p:nvSpPr>
        <p:spPr>
          <a:xfrm>
            <a:off x="-1" y="1007165"/>
            <a:ext cx="9143999" cy="5850835"/>
          </a:xfrm>
        </p:spPr>
        <p:txBody>
          <a:bodyPr>
            <a:noAutofit/>
          </a:bodyPr>
          <a:lstStyle/>
          <a:p>
            <a:pPr>
              <a:lnSpc>
                <a:spcPct val="95000"/>
              </a:lnSpc>
              <a:spcBef>
                <a:spcPts val="400"/>
              </a:spcBef>
            </a:pPr>
            <a:r>
              <a:rPr lang="en-US" b="1" u="sng" dirty="0">
                <a:latin typeface="Tahoma" panose="020B0604030504040204" pitchFamily="34" charset="0"/>
                <a:ea typeface="Tahoma" panose="020B0604030504040204" pitchFamily="34" charset="0"/>
                <a:cs typeface="Tahoma" panose="020B0604030504040204" pitchFamily="34" charset="0"/>
              </a:rPr>
              <a:t>1 John 2:3-6</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By this we know that we have come to know Him, if we keep His commandments. The one who says, "I have come to know Him," and does not keep His commandments, is a liar, </a:t>
            </a:r>
            <a:r>
              <a:rPr lang="en-US" spc="-150" dirty="0">
                <a:latin typeface="Tahoma" panose="020B0604030504040204" pitchFamily="34" charset="0"/>
                <a:ea typeface="Tahoma" panose="020B0604030504040204" pitchFamily="34" charset="0"/>
                <a:cs typeface="Tahoma" panose="020B0604030504040204" pitchFamily="34" charset="0"/>
              </a:rPr>
              <a:t>and the truth is not </a:t>
            </a:r>
            <a:r>
              <a:rPr lang="en-US" dirty="0">
                <a:latin typeface="Tahoma" panose="020B0604030504040204" pitchFamily="34" charset="0"/>
                <a:ea typeface="Tahoma" panose="020B0604030504040204" pitchFamily="34" charset="0"/>
                <a:cs typeface="Tahoma" panose="020B0604030504040204" pitchFamily="34" charset="0"/>
              </a:rPr>
              <a:t>in him;  whoever keeps His </a:t>
            </a:r>
            <a:r>
              <a:rPr lang="en-US" spc="-150" dirty="0">
                <a:latin typeface="Tahoma" panose="020B0604030504040204" pitchFamily="34" charset="0"/>
                <a:ea typeface="Tahoma" panose="020B0604030504040204" pitchFamily="34" charset="0"/>
                <a:cs typeface="Tahoma" panose="020B0604030504040204" pitchFamily="34" charset="0"/>
              </a:rPr>
              <a:t>word, in him the love </a:t>
            </a:r>
            <a:r>
              <a:rPr lang="en-US" dirty="0">
                <a:latin typeface="Tahoma" panose="020B0604030504040204" pitchFamily="34" charset="0"/>
                <a:ea typeface="Tahoma" panose="020B0604030504040204" pitchFamily="34" charset="0"/>
                <a:cs typeface="Tahoma" panose="020B0604030504040204" pitchFamily="34" charset="0"/>
              </a:rPr>
              <a:t>of God has truly been perfected. By this we know that we are in Him:</a:t>
            </a:r>
            <a:r>
              <a:rPr lang="en-US" baseline="3000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 the one who says he abides in Him ought </a:t>
            </a:r>
            <a:r>
              <a:rPr lang="en-US" spc="-150" dirty="0">
                <a:latin typeface="Tahoma" panose="020B0604030504040204" pitchFamily="34" charset="0"/>
                <a:ea typeface="Tahoma" panose="020B0604030504040204" pitchFamily="34" charset="0"/>
                <a:cs typeface="Tahoma" panose="020B0604030504040204" pitchFamily="34" charset="0"/>
              </a:rPr>
              <a:t>himself to walk </a:t>
            </a:r>
            <a:r>
              <a:rPr lang="en-US" dirty="0">
                <a:latin typeface="Tahoma" panose="020B0604030504040204" pitchFamily="34" charset="0"/>
                <a:ea typeface="Tahoma" panose="020B0604030504040204" pitchFamily="34" charset="0"/>
                <a:cs typeface="Tahoma" panose="020B0604030504040204" pitchFamily="34" charset="0"/>
              </a:rPr>
              <a:t>in the same manner as He walked. </a:t>
            </a:r>
          </a:p>
          <a:p>
            <a:pPr marL="0" indent="0" algn="ctr">
              <a:spcBef>
                <a:spcPts val="400"/>
              </a:spcBef>
              <a:buNone/>
            </a:pPr>
            <a:r>
              <a:rPr lang="en-US" b="1" dirty="0">
                <a:latin typeface="Tahoma" panose="020B0604030504040204" pitchFamily="34" charset="0"/>
                <a:ea typeface="Tahoma" panose="020B0604030504040204" pitchFamily="34" charset="0"/>
                <a:cs typeface="Tahoma" panose="020B0604030504040204" pitchFamily="34" charset="0"/>
              </a:rPr>
              <a:t>THERE IS NO CONFLICT BETWEEN</a:t>
            </a:r>
          </a:p>
          <a:p>
            <a:pPr marL="0" indent="0" algn="ctr">
              <a:spcBef>
                <a:spcPts val="400"/>
              </a:spcBef>
              <a:buNone/>
            </a:pPr>
            <a:r>
              <a:rPr lang="en-US" b="1" dirty="0">
                <a:latin typeface="Tahoma" panose="020B0604030504040204" pitchFamily="34" charset="0"/>
                <a:ea typeface="Tahoma" panose="020B0604030504040204" pitchFamily="34" charset="0"/>
                <a:cs typeface="Tahoma" panose="020B0604030504040204" pitchFamily="34" charset="0"/>
              </a:rPr>
              <a:t>TRUSTING GOD AND ACTING RESPONSIBLY</a:t>
            </a:r>
          </a:p>
          <a:p>
            <a:pPr>
              <a:spcBef>
                <a:spcPts val="400"/>
              </a:spcBef>
            </a:pPr>
            <a:r>
              <a:rPr lang="en-US" b="1" dirty="0"/>
              <a:t>John 12:26 </a:t>
            </a:r>
            <a:r>
              <a:rPr lang="en-US" dirty="0"/>
              <a:t> "If anyone serves Me, he must follow Me; and where I am, there My servant will be also; if anyone serves Me, the Father will honor him. </a:t>
            </a:r>
            <a:br>
              <a:rPr lang="en-US" dirty="0"/>
            </a:br>
            <a:r>
              <a:rPr lang="en-US"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96541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F225-A7E0-4548-9FF4-1E7B30DEFC45}"/>
              </a:ext>
            </a:extLst>
          </p:cNvPr>
          <p:cNvSpPr>
            <a:spLocks noGrp="1"/>
          </p:cNvSpPr>
          <p:nvPr>
            <p:ph type="title"/>
          </p:nvPr>
        </p:nvSpPr>
        <p:spPr>
          <a:xfrm>
            <a:off x="0" y="0"/>
            <a:ext cx="9144000" cy="997526"/>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PARABLE OF THE I70 SHEEP</a:t>
            </a:r>
          </a:p>
        </p:txBody>
      </p:sp>
      <p:sp>
        <p:nvSpPr>
          <p:cNvPr id="3" name="Content Placeholder 2">
            <a:extLst>
              <a:ext uri="{FF2B5EF4-FFF2-40B4-BE49-F238E27FC236}">
                <a16:creationId xmlns:a16="http://schemas.microsoft.com/office/drawing/2014/main" id="{4F18EB5E-9628-4363-99C8-A3DAEA1F2230}"/>
              </a:ext>
            </a:extLst>
          </p:cNvPr>
          <p:cNvSpPr>
            <a:spLocks noGrp="1"/>
          </p:cNvSpPr>
          <p:nvPr>
            <p:ph idx="1"/>
          </p:nvPr>
        </p:nvSpPr>
        <p:spPr>
          <a:xfrm>
            <a:off x="-1" y="886692"/>
            <a:ext cx="9143999" cy="5971308"/>
          </a:xfrm>
        </p:spPr>
        <p:txBody>
          <a:bodyPr>
            <a:noAutofit/>
          </a:bodyPr>
          <a:lstStyle/>
          <a:p>
            <a:pPr>
              <a:spcBef>
                <a:spcPts val="200"/>
              </a:spcBef>
            </a:pPr>
            <a:r>
              <a:rPr lang="en-US" dirty="0">
                <a:latin typeface="Tahoma" panose="020B0604030504040204" pitchFamily="34" charset="0"/>
                <a:ea typeface="Tahoma" panose="020B0604030504040204" pitchFamily="34" charset="0"/>
                <a:cs typeface="Tahoma" panose="020B0604030504040204" pitchFamily="34" charset="0"/>
              </a:rPr>
              <a:t>The life lessons:</a:t>
            </a:r>
          </a:p>
          <a:p>
            <a:pPr marL="0" indent="0">
              <a:spcBef>
                <a:spcPts val="200"/>
              </a:spcBef>
              <a:buNone/>
            </a:pPr>
            <a:r>
              <a:rPr lang="en-US" dirty="0"/>
              <a:t>   1.  Sheep don’t seem to have great awareness of their</a:t>
            </a:r>
          </a:p>
          <a:p>
            <a:pPr marL="0" indent="0">
              <a:spcBef>
                <a:spcPts val="200"/>
              </a:spcBef>
              <a:buNone/>
            </a:pPr>
            <a:r>
              <a:rPr lang="en-US" dirty="0"/>
              <a:t>        circumstances; when people are compared to them</a:t>
            </a:r>
          </a:p>
          <a:p>
            <a:pPr marL="0" indent="0">
              <a:spcBef>
                <a:spcPts val="200"/>
              </a:spcBef>
              <a:buNone/>
            </a:pPr>
            <a:r>
              <a:rPr lang="en-US" dirty="0"/>
              <a:t>        it isn’t exactly a compliment</a:t>
            </a:r>
          </a:p>
          <a:p>
            <a:pPr marL="0" indent="0">
              <a:spcBef>
                <a:spcPts val="200"/>
              </a:spcBef>
              <a:buNone/>
            </a:pPr>
            <a:r>
              <a:rPr lang="en-US" dirty="0">
                <a:latin typeface="Tahoma" panose="020B0604030504040204" pitchFamily="34" charset="0"/>
                <a:ea typeface="Tahoma" panose="020B0604030504040204" pitchFamily="34" charset="0"/>
                <a:cs typeface="Tahoma" panose="020B0604030504040204" pitchFamily="34" charset="0"/>
              </a:rPr>
              <a:t>   2.  Sheep can get lost and have no idea how to get</a:t>
            </a:r>
          </a:p>
          <a:p>
            <a:pPr marL="0" indent="0">
              <a:spcBef>
                <a:spcPts val="200"/>
              </a:spcBef>
              <a:buNone/>
            </a:pPr>
            <a:r>
              <a:rPr lang="en-US" dirty="0"/>
              <a:t>        where they need to go</a:t>
            </a:r>
          </a:p>
          <a:p>
            <a:pPr marL="0" indent="0">
              <a:spcBef>
                <a:spcPts val="200"/>
              </a:spcBef>
              <a:buNone/>
            </a:pPr>
            <a:r>
              <a:rPr lang="en-US" dirty="0">
                <a:latin typeface="Tahoma" panose="020B0604030504040204" pitchFamily="34" charset="0"/>
                <a:ea typeface="Tahoma" panose="020B0604030504040204" pitchFamily="34" charset="0"/>
                <a:cs typeface="Tahoma" panose="020B0604030504040204" pitchFamily="34" charset="0"/>
              </a:rPr>
              <a:t>   3.  Non-shepherds acting like shepherds cause more</a:t>
            </a:r>
          </a:p>
          <a:p>
            <a:pPr marL="0" indent="0">
              <a:spcBef>
                <a:spcPts val="200"/>
              </a:spcBef>
              <a:buNone/>
            </a:pPr>
            <a:r>
              <a:rPr lang="en-US" dirty="0"/>
              <a:t>        chaos than helpful solutions</a:t>
            </a:r>
          </a:p>
          <a:p>
            <a:pPr marL="0" indent="0">
              <a:spcBef>
                <a:spcPts val="200"/>
              </a:spcBef>
              <a:buNone/>
            </a:pPr>
            <a:r>
              <a:rPr lang="en-US" dirty="0">
                <a:latin typeface="Tahoma" panose="020B0604030504040204" pitchFamily="34" charset="0"/>
                <a:ea typeface="Tahoma" panose="020B0604030504040204" pitchFamily="34" charset="0"/>
                <a:cs typeface="Tahoma" panose="020B0604030504040204" pitchFamily="34" charset="0"/>
              </a:rPr>
              <a:t>   </a:t>
            </a:r>
            <a:r>
              <a:rPr lang="en-US" dirty="0"/>
              <a:t>4.  Sheep recognize the voice of the shepherd</a:t>
            </a:r>
          </a:p>
          <a:p>
            <a:pPr marL="0" indent="0">
              <a:spcBef>
                <a:spcPts val="200"/>
              </a:spcBef>
              <a:buNone/>
            </a:pPr>
            <a:r>
              <a:rPr lang="en-US" dirty="0">
                <a:latin typeface="Tahoma" panose="020B0604030504040204" pitchFamily="34" charset="0"/>
                <a:ea typeface="Tahoma" panose="020B0604030504040204" pitchFamily="34" charset="0"/>
                <a:cs typeface="Tahoma" panose="020B0604030504040204" pitchFamily="34" charset="0"/>
              </a:rPr>
              <a:t>   5.  Sheep will follow a </a:t>
            </a:r>
            <a:r>
              <a:rPr lang="en-US" dirty="0"/>
              <a:t>leader sheep who is following</a:t>
            </a:r>
          </a:p>
          <a:p>
            <a:pPr marL="0" indent="0">
              <a:spcBef>
                <a:spcPts val="200"/>
              </a:spcBef>
              <a:buNone/>
            </a:pPr>
            <a:r>
              <a:rPr lang="en-US" dirty="0"/>
              <a:t>        the </a:t>
            </a:r>
            <a:r>
              <a:rPr lang="en-US" dirty="0">
                <a:latin typeface="Tahoma" panose="020B0604030504040204" pitchFamily="34" charset="0"/>
                <a:ea typeface="Tahoma" panose="020B0604030504040204" pitchFamily="34" charset="0"/>
                <a:cs typeface="Tahoma" panose="020B0604030504040204" pitchFamily="34" charset="0"/>
              </a:rPr>
              <a:t>shepherd</a:t>
            </a:r>
          </a:p>
          <a:p>
            <a:pPr>
              <a:spcBef>
                <a:spcPts val="200"/>
              </a:spcBef>
            </a:pPr>
            <a:r>
              <a:rPr lang="en-US" b="1" dirty="0"/>
              <a:t>Isaiah 53:6 </a:t>
            </a:r>
            <a:r>
              <a:rPr lang="en-US" dirty="0"/>
              <a:t>All of us like sheep have gone astray, each of us has turned to his own way; But the </a:t>
            </a:r>
            <a:r>
              <a:rPr lang="en-US" cap="small" dirty="0">
                <a:effectLst/>
              </a:rPr>
              <a:t>LORD</a:t>
            </a:r>
            <a:r>
              <a:rPr lang="en-US" dirty="0"/>
              <a:t> has caused the iniquity of us all to fall on Him. </a:t>
            </a:r>
            <a:br>
              <a:rPr lang="en-US" dirty="0"/>
            </a:br>
            <a:endParaRPr lang="en-US" dirty="0"/>
          </a:p>
          <a:p>
            <a:pPr>
              <a:spcBef>
                <a:spcPts val="200"/>
              </a:spcBef>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384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E90E-0836-4EE2-8E01-CD4C8C19B24C}"/>
              </a:ext>
            </a:extLst>
          </p:cNvPr>
          <p:cNvSpPr>
            <a:spLocks noGrp="1"/>
          </p:cNvSpPr>
          <p:nvPr>
            <p:ph type="title"/>
          </p:nvPr>
        </p:nvSpPr>
        <p:spPr>
          <a:xfrm>
            <a:off x="0" y="1"/>
            <a:ext cx="9144000" cy="1046922"/>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CHOOSING LEADERS</a:t>
            </a:r>
          </a:p>
        </p:txBody>
      </p:sp>
      <p:sp>
        <p:nvSpPr>
          <p:cNvPr id="3" name="Content Placeholder 2">
            <a:extLst>
              <a:ext uri="{FF2B5EF4-FFF2-40B4-BE49-F238E27FC236}">
                <a16:creationId xmlns:a16="http://schemas.microsoft.com/office/drawing/2014/main" id="{7A2C0893-2FBE-437D-B6E6-D796BA8CA169}"/>
              </a:ext>
            </a:extLst>
          </p:cNvPr>
          <p:cNvSpPr>
            <a:spLocks noGrp="1"/>
          </p:cNvSpPr>
          <p:nvPr>
            <p:ph idx="1"/>
          </p:nvPr>
        </p:nvSpPr>
        <p:spPr>
          <a:xfrm>
            <a:off x="-1" y="872836"/>
            <a:ext cx="9143999" cy="5985164"/>
          </a:xfrm>
        </p:spPr>
        <p:txBody>
          <a:bodyPr>
            <a:normAutofit/>
          </a:bodyPr>
          <a:lstStyle/>
          <a:p>
            <a:pPr>
              <a:spcBef>
                <a:spcPts val="300"/>
              </a:spcBef>
            </a:pPr>
            <a:r>
              <a:rPr lang="en-US" b="1" dirty="0"/>
              <a:t>Matthew 23:6-12 </a:t>
            </a:r>
            <a:r>
              <a:rPr lang="en-US" dirty="0"/>
              <a:t>"They love the place of honor at banquets and the chief seats in the synagogues, and respectful greetings in the market places, and being called Rabbi by men. But do not be called Rabbi; for One is your Teacher, and you are all brothers. Do not call </a:t>
            </a:r>
            <a:r>
              <a:rPr lang="en-US" i="1" dirty="0"/>
              <a:t>anyone</a:t>
            </a:r>
            <a:r>
              <a:rPr lang="en-US" dirty="0"/>
              <a:t> on earth your father; for One is your Father, He who is in heaven. Do not be called leaders; for One is your Leader, </a:t>
            </a:r>
            <a:r>
              <a:rPr lang="en-US" i="1" dirty="0"/>
              <a:t>that is,</a:t>
            </a:r>
            <a:r>
              <a:rPr lang="en-US" dirty="0"/>
              <a:t> Christ. But the greatest among you shall be your servant.  Whoever exalts himself shall be humbled; and whoever humbles himself shall be exalted. </a:t>
            </a:r>
          </a:p>
          <a:p>
            <a:pPr>
              <a:spcBef>
                <a:spcPts val="300"/>
              </a:spcBef>
            </a:pPr>
            <a:r>
              <a:rPr lang="en-US" dirty="0">
                <a:latin typeface="Tahoma" panose="020B0604030504040204" pitchFamily="34" charset="0"/>
                <a:ea typeface="Tahoma" panose="020B0604030504040204" pitchFamily="34" charset="0"/>
                <a:cs typeface="Tahoma" panose="020B0604030504040204" pitchFamily="34" charset="0"/>
              </a:rPr>
              <a:t>Every teacher, father, and leader should be serving under the headship of THE Teacher, Father, and Leader.</a:t>
            </a:r>
          </a:p>
          <a:p>
            <a:pPr>
              <a:spcBef>
                <a:spcPts val="300"/>
              </a:spcBef>
            </a:pPr>
            <a:r>
              <a:rPr lang="en-US" dirty="0"/>
              <a:t>There was a leader sheep who could only lead when guided by the shepherd</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107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D338-39E7-4687-8796-5634E247DF59}"/>
              </a:ext>
            </a:extLst>
          </p:cNvPr>
          <p:cNvSpPr>
            <a:spLocks noGrp="1"/>
          </p:cNvSpPr>
          <p:nvPr>
            <p:ph type="title"/>
          </p:nvPr>
        </p:nvSpPr>
        <p:spPr>
          <a:xfrm>
            <a:off x="0" y="1"/>
            <a:ext cx="9144000" cy="967410"/>
          </a:xfrm>
        </p:spPr>
        <p:txBody>
          <a:bodyPr>
            <a:normAutofit/>
          </a:bodyPr>
          <a:lstStyle/>
          <a:p>
            <a:r>
              <a:rPr lang="en-US" dirty="0"/>
              <a:t>THE PERIL OF NON-SHEPHERDS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6F3C392-5458-4941-9665-D4D8AF391E68}"/>
              </a:ext>
            </a:extLst>
          </p:cNvPr>
          <p:cNvSpPr>
            <a:spLocks noGrp="1"/>
          </p:cNvSpPr>
          <p:nvPr>
            <p:ph idx="1"/>
          </p:nvPr>
        </p:nvSpPr>
        <p:spPr>
          <a:xfrm>
            <a:off x="-1" y="858982"/>
            <a:ext cx="9143999" cy="5999018"/>
          </a:xfrm>
        </p:spPr>
        <p:txBody>
          <a:bodyPr>
            <a:noAutofit/>
          </a:bodyPr>
          <a:lstStyle/>
          <a:p>
            <a:pPr>
              <a:spcBef>
                <a:spcPts val="300"/>
              </a:spcBef>
            </a:pPr>
            <a:r>
              <a:rPr lang="en-US" b="1" dirty="0"/>
              <a:t>2 Peter 2:1-3 </a:t>
            </a:r>
            <a:r>
              <a:rPr lang="en-US" dirty="0"/>
              <a:t>But false prophets also arose among the people, just as there will also be false teachers among you, who will secretly introduce destructive heresies, even denying the Master who bought them, bringing swift destruction upon themselves. Many will follow their sensuality, and because of them the way of the truth will be maligned; and in </a:t>
            </a:r>
            <a:r>
              <a:rPr lang="en-US" i="1" dirty="0"/>
              <a:t>their</a:t>
            </a:r>
            <a:r>
              <a:rPr lang="en-US" dirty="0"/>
              <a:t> greed they will exploit you with false words; </a:t>
            </a:r>
          </a:p>
          <a:p>
            <a:pPr>
              <a:spcBef>
                <a:spcPts val="300"/>
              </a:spcBef>
            </a:pPr>
            <a:r>
              <a:rPr lang="en-US" b="1" dirty="0"/>
              <a:t>Maybe sheep aren’t as stupid as I thought! They waited </a:t>
            </a:r>
            <a:r>
              <a:rPr lang="en-US" b="1" spc="-150" dirty="0"/>
              <a:t>for the shepherd </a:t>
            </a:r>
            <a:r>
              <a:rPr lang="en-US" b="1" dirty="0"/>
              <a:t>to guide their leader</a:t>
            </a:r>
          </a:p>
          <a:p>
            <a:pPr>
              <a:spcBef>
                <a:spcPts val="300"/>
              </a:spcBef>
            </a:pPr>
            <a:r>
              <a:rPr lang="en-US" b="1" dirty="0"/>
              <a:t>Proverbs 2:6-8 </a:t>
            </a:r>
            <a:r>
              <a:rPr lang="en-US" dirty="0"/>
              <a:t>For the </a:t>
            </a:r>
            <a:r>
              <a:rPr lang="en-US" cap="small" dirty="0">
                <a:effectLst/>
              </a:rPr>
              <a:t>LORD</a:t>
            </a:r>
            <a:r>
              <a:rPr lang="en-US" dirty="0"/>
              <a:t> gives wisdom; From His mouth </a:t>
            </a:r>
            <a:r>
              <a:rPr lang="en-US" i="1" dirty="0"/>
              <a:t>come</a:t>
            </a:r>
            <a:r>
              <a:rPr lang="en-US" dirty="0"/>
              <a:t> knowledge and understanding. He stores up sound wisdom for the upright; </a:t>
            </a:r>
            <a:r>
              <a:rPr lang="en-US" i="1" dirty="0"/>
              <a:t>He is</a:t>
            </a:r>
            <a:r>
              <a:rPr lang="en-US" dirty="0"/>
              <a:t> a shield to those who walk in integrity, guarding the paths of justice, and He preserves the way of His godly ones. </a:t>
            </a:r>
          </a:p>
          <a:p>
            <a:pPr>
              <a:spcBef>
                <a:spcPts val="300"/>
              </a:spcBef>
            </a:pPr>
            <a:endParaRPr lang="en-US" dirty="0"/>
          </a:p>
          <a:p>
            <a:pPr>
              <a:lnSpc>
                <a:spcPct val="95000"/>
              </a:lnSpc>
              <a:spcBef>
                <a:spcPts val="300"/>
              </a:spcBef>
            </a:pPr>
            <a:endParaRPr lang="en-US"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390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6588-1DE8-4B8A-930A-51CC7CE591DC}"/>
              </a:ext>
            </a:extLst>
          </p:cNvPr>
          <p:cNvSpPr>
            <a:spLocks noGrp="1"/>
          </p:cNvSpPr>
          <p:nvPr>
            <p:ph type="title"/>
          </p:nvPr>
        </p:nvSpPr>
        <p:spPr>
          <a:xfrm>
            <a:off x="-2" y="0"/>
            <a:ext cx="9144000" cy="1060174"/>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IMPOSTERS</a:t>
            </a:r>
          </a:p>
        </p:txBody>
      </p:sp>
      <p:sp>
        <p:nvSpPr>
          <p:cNvPr id="3" name="Content Placeholder 2">
            <a:extLst>
              <a:ext uri="{FF2B5EF4-FFF2-40B4-BE49-F238E27FC236}">
                <a16:creationId xmlns:a16="http://schemas.microsoft.com/office/drawing/2014/main" id="{D1D3B260-0AF5-4B6A-A229-351998400D0F}"/>
              </a:ext>
            </a:extLst>
          </p:cNvPr>
          <p:cNvSpPr>
            <a:spLocks noGrp="1"/>
          </p:cNvSpPr>
          <p:nvPr>
            <p:ph idx="1"/>
          </p:nvPr>
        </p:nvSpPr>
        <p:spPr>
          <a:xfrm>
            <a:off x="-1" y="955964"/>
            <a:ext cx="9143999" cy="5902035"/>
          </a:xfrm>
        </p:spPr>
        <p:txBody>
          <a:bodyPr>
            <a:noAutofit/>
          </a:bodyPr>
          <a:lstStyle/>
          <a:p>
            <a:pPr>
              <a:spcBef>
                <a:spcPts val="300"/>
              </a:spcBef>
            </a:pPr>
            <a:r>
              <a:rPr lang="en-US" b="1" dirty="0"/>
              <a:t>2 Corinthians 11:12-15 </a:t>
            </a:r>
            <a:r>
              <a:rPr lang="en-US" baseline="30000" dirty="0"/>
              <a:t> </a:t>
            </a:r>
            <a:r>
              <a:rPr lang="en-US" dirty="0"/>
              <a:t> But what I am doing I will continue to do, so that I may cut off opportunity from those who desire an opportunity to be regarded just as we are in the matter about which they are boasting. For such men are false apostles, deceitful workers, disguising themselves as apostles of Christ. No wonder, for even Satan disguises himself as an angel of light. </a:t>
            </a:r>
            <a:br>
              <a:rPr lang="en-US" dirty="0"/>
            </a:br>
            <a:r>
              <a:rPr lang="en-US" dirty="0"/>
              <a:t>Therefore it is not surprising if his servants also </a:t>
            </a:r>
            <a:r>
              <a:rPr lang="en-US" b="1" dirty="0"/>
              <a:t>disguise </a:t>
            </a:r>
            <a:r>
              <a:rPr lang="en-US" dirty="0"/>
              <a:t>themselves as servants of righteousness, whose end will be according to their deeds. </a:t>
            </a:r>
          </a:p>
          <a:p>
            <a:pPr>
              <a:spcBef>
                <a:spcPts val="300"/>
              </a:spcBef>
            </a:pPr>
            <a:r>
              <a:rPr lang="en-US"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Disguise: </a:t>
            </a:r>
            <a:r>
              <a:rPr lang="en-US" i="1" dirty="0" err="1">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metaschematizo</a:t>
            </a:r>
            <a:r>
              <a:rPr lang="en-US" i="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to change your appearance so you look like something you are not</a:t>
            </a:r>
          </a:p>
          <a:p>
            <a:pPr>
              <a:spcBef>
                <a:spcPts val="300"/>
              </a:spcBef>
            </a:pPr>
            <a:r>
              <a:rPr lang="en-US" dirty="0">
                <a:solidFill>
                  <a:schemeClr val="accent2">
                    <a:lumMod val="50000"/>
                  </a:schemeClr>
                </a:solidFill>
              </a:rPr>
              <a:t>If we don’t know God’s word, we are very likely to follow the wrong leaders</a:t>
            </a:r>
            <a:endParaRPr lang="en-US"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a:p>
            <a:pPr>
              <a:spcBef>
                <a:spcPts val="300"/>
              </a:spcBef>
            </a:pPr>
            <a:endParaRPr lang="en-US"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4616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43CE-3D63-4BCC-80A1-C2DA4C5E122B}"/>
              </a:ext>
            </a:extLst>
          </p:cNvPr>
          <p:cNvSpPr>
            <a:spLocks noGrp="1"/>
          </p:cNvSpPr>
          <p:nvPr>
            <p:ph type="title"/>
          </p:nvPr>
        </p:nvSpPr>
        <p:spPr>
          <a:xfrm>
            <a:off x="0" y="1"/>
            <a:ext cx="9144000" cy="928254"/>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HOW SHEEP STRAY</a:t>
            </a:r>
          </a:p>
        </p:txBody>
      </p:sp>
      <p:sp>
        <p:nvSpPr>
          <p:cNvPr id="3" name="Content Placeholder 2">
            <a:extLst>
              <a:ext uri="{FF2B5EF4-FFF2-40B4-BE49-F238E27FC236}">
                <a16:creationId xmlns:a16="http://schemas.microsoft.com/office/drawing/2014/main" id="{DA05B55D-F656-44B5-9DFB-C71335F7C95C}"/>
              </a:ext>
            </a:extLst>
          </p:cNvPr>
          <p:cNvSpPr>
            <a:spLocks noGrp="1"/>
          </p:cNvSpPr>
          <p:nvPr>
            <p:ph idx="1"/>
          </p:nvPr>
        </p:nvSpPr>
        <p:spPr>
          <a:xfrm>
            <a:off x="-1" y="928255"/>
            <a:ext cx="9143999" cy="5929745"/>
          </a:xfrm>
        </p:spPr>
        <p:txBody>
          <a:bodyPr>
            <a:normAutofit/>
          </a:bodyPr>
          <a:lstStyle/>
          <a:p>
            <a:pPr>
              <a:lnSpc>
                <a:spcPct val="98000"/>
              </a:lnSpc>
              <a:spcBef>
                <a:spcPts val="300"/>
              </a:spcBef>
            </a:pPr>
            <a:r>
              <a:rPr lang="en-US" b="1" dirty="0"/>
              <a:t>Luke 15:3-7 </a:t>
            </a:r>
            <a:r>
              <a:rPr lang="en-US" dirty="0"/>
              <a:t> So He told them this parable, saying, </a:t>
            </a:r>
            <a:br>
              <a:rPr lang="en-US" dirty="0"/>
            </a:br>
            <a:r>
              <a:rPr lang="en-US" dirty="0"/>
              <a:t>"What man among you, if he has a hundred sheep and has lost one of them, does not leave the ninety-nine in the open pasture and go after the one which is lost until he finds it? When he has found it, he lays it on his shoulders, rejoicing. And when he comes home, he calls together his friends and his neighbors, saying to them, 'Rejoice with me, for I have found my sheep which was lost!' I tell you that in the same way, there will be </a:t>
            </a:r>
            <a:r>
              <a:rPr lang="en-US" i="1" dirty="0"/>
              <a:t>more</a:t>
            </a:r>
            <a:r>
              <a:rPr lang="en-US" dirty="0"/>
              <a:t> joy in heaven over one sinner who repents than over ninety-nine righteous persons who need no repentance. </a:t>
            </a:r>
          </a:p>
          <a:p>
            <a:pPr>
              <a:lnSpc>
                <a:spcPct val="98000"/>
              </a:lnSpc>
              <a:spcBef>
                <a:spcPts val="300"/>
              </a:spcBef>
            </a:pPr>
            <a:r>
              <a:rPr lang="en-US" dirty="0">
                <a:latin typeface="Tahoma" panose="020B0604030504040204" pitchFamily="34" charset="0"/>
                <a:ea typeface="Tahoma" panose="020B0604030504040204" pitchFamily="34" charset="0"/>
                <a:cs typeface="Tahoma" panose="020B0604030504040204" pitchFamily="34" charset="0"/>
              </a:rPr>
              <a:t>Sheep stray gradually – one tuft of grass at a time!</a:t>
            </a:r>
          </a:p>
        </p:txBody>
      </p:sp>
    </p:spTree>
    <p:extLst>
      <p:ext uri="{BB962C8B-B14F-4D97-AF65-F5344CB8AC3E}">
        <p14:creationId xmlns:p14="http://schemas.microsoft.com/office/powerpoint/2010/main" val="389109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7994-7AE7-4829-8A12-B187F5D7CF3C}"/>
              </a:ext>
            </a:extLst>
          </p:cNvPr>
          <p:cNvSpPr>
            <a:spLocks noGrp="1"/>
          </p:cNvSpPr>
          <p:nvPr>
            <p:ph type="title"/>
          </p:nvPr>
        </p:nvSpPr>
        <p:spPr>
          <a:xfrm>
            <a:off x="0" y="110835"/>
            <a:ext cx="9144000" cy="936087"/>
          </a:xfrm>
        </p:spPr>
        <p:txBody>
          <a:bodyPr>
            <a:normAutofit/>
          </a:bodyPr>
          <a:lstStyle/>
          <a:p>
            <a:r>
              <a:rPr lang="en-US" sz="4800" dirty="0">
                <a:latin typeface="Tahoma" panose="020B0604030504040204" pitchFamily="34" charset="0"/>
                <a:ea typeface="Tahoma" panose="020B0604030504040204" pitchFamily="34" charset="0"/>
                <a:cs typeface="Tahoma" panose="020B0604030504040204" pitchFamily="34" charset="0"/>
              </a:rPr>
              <a:t>WHY JUDAH FELL</a:t>
            </a:r>
          </a:p>
        </p:txBody>
      </p:sp>
      <p:sp>
        <p:nvSpPr>
          <p:cNvPr id="3" name="Content Placeholder 2">
            <a:extLst>
              <a:ext uri="{FF2B5EF4-FFF2-40B4-BE49-F238E27FC236}">
                <a16:creationId xmlns:a16="http://schemas.microsoft.com/office/drawing/2014/main" id="{AFDDEF6F-4480-425F-BEAD-6CC2B163422E}"/>
              </a:ext>
            </a:extLst>
          </p:cNvPr>
          <p:cNvSpPr>
            <a:spLocks noGrp="1"/>
          </p:cNvSpPr>
          <p:nvPr>
            <p:ph idx="1"/>
          </p:nvPr>
        </p:nvSpPr>
        <p:spPr>
          <a:xfrm>
            <a:off x="-1" y="942110"/>
            <a:ext cx="9143999" cy="5915890"/>
          </a:xfrm>
        </p:spPr>
        <p:txBody>
          <a:bodyPr>
            <a:noAutofit/>
          </a:bodyPr>
          <a:lstStyle/>
          <a:p>
            <a:pPr>
              <a:spcBef>
                <a:spcPts val="300"/>
              </a:spcBef>
            </a:pPr>
            <a:r>
              <a:rPr lang="en-US" b="1" dirty="0"/>
              <a:t>Jeremiah 50:6-7 </a:t>
            </a:r>
            <a:r>
              <a:rPr lang="en-US" dirty="0"/>
              <a:t> "My people have become lost sheep; Their shepherds have led them astray. They have made them turn aside </a:t>
            </a:r>
            <a:r>
              <a:rPr lang="en-US" i="1" dirty="0"/>
              <a:t>on</a:t>
            </a:r>
            <a:r>
              <a:rPr lang="en-US" dirty="0"/>
              <a:t> the mountains; They have gone along from mountain to hill And have forgotten their resting place. All who came upon them have devoured them; And their adversaries have said, 'We are not guilty, inasmuch as they have sinned </a:t>
            </a:r>
            <a:r>
              <a:rPr lang="en-US" spc="-150" dirty="0"/>
              <a:t>against </a:t>
            </a:r>
            <a:r>
              <a:rPr lang="en-US" dirty="0"/>
              <a:t>the </a:t>
            </a:r>
            <a:r>
              <a:rPr lang="en-US" sz="2400" cap="small" dirty="0">
                <a:effectLst/>
              </a:rPr>
              <a:t>LORD</a:t>
            </a:r>
            <a:r>
              <a:rPr lang="en-US" sz="2400" dirty="0"/>
              <a:t> </a:t>
            </a:r>
            <a:r>
              <a:rPr lang="en-US" i="1" dirty="0"/>
              <a:t>who is</a:t>
            </a:r>
            <a:r>
              <a:rPr lang="en-US" dirty="0"/>
              <a:t> the habitation of righteousness, even the </a:t>
            </a:r>
            <a:r>
              <a:rPr lang="en-US" sz="2400" cap="small" dirty="0">
                <a:effectLst/>
              </a:rPr>
              <a:t>LORD</a:t>
            </a:r>
            <a:r>
              <a:rPr lang="en-US" sz="2400" dirty="0"/>
              <a:t>, </a:t>
            </a:r>
            <a:r>
              <a:rPr lang="en-US" dirty="0"/>
              <a:t>the hope of their fathers.’ </a:t>
            </a:r>
          </a:p>
          <a:p>
            <a:pPr>
              <a:spcBef>
                <a:spcPts val="300"/>
              </a:spcBef>
            </a:pPr>
            <a:r>
              <a:rPr lang="en-US" dirty="0"/>
              <a:t>Satan moves quickly when he sees that we are sinning and following wrong leadership</a:t>
            </a:r>
          </a:p>
          <a:p>
            <a:pPr>
              <a:spcBef>
                <a:spcPts val="300"/>
              </a:spcBef>
            </a:pPr>
            <a:r>
              <a:rPr lang="en-US" dirty="0"/>
              <a:t>Jeremiah gave the people God’s truth</a:t>
            </a:r>
          </a:p>
          <a:p>
            <a:pPr>
              <a:spcBef>
                <a:spcPts val="300"/>
              </a:spcBef>
            </a:pPr>
            <a:r>
              <a:rPr lang="en-US" dirty="0"/>
              <a:t>False prophets told the people what they wanted to hear; false leadership cost them dearly</a:t>
            </a:r>
          </a:p>
          <a:p>
            <a:pPr>
              <a:spcBef>
                <a:spcPts val="300"/>
              </a:spcBef>
            </a:pPr>
            <a:endParaRPr lang="en-US" dirty="0"/>
          </a:p>
          <a:p>
            <a:pPr>
              <a:spcBef>
                <a:spcPts val="300"/>
              </a:spcBef>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554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67E7-D53B-48A6-9942-1843864A71AD}"/>
              </a:ext>
            </a:extLst>
          </p:cNvPr>
          <p:cNvSpPr>
            <a:spLocks noGrp="1"/>
          </p:cNvSpPr>
          <p:nvPr>
            <p:ph type="title"/>
          </p:nvPr>
        </p:nvSpPr>
        <p:spPr>
          <a:xfrm>
            <a:off x="0" y="1"/>
            <a:ext cx="9144000" cy="1052944"/>
          </a:xfrm>
        </p:spPr>
        <p:txBody>
          <a:bodyPr>
            <a:normAutofit/>
          </a:bodyPr>
          <a:lstStyle/>
          <a:p>
            <a:r>
              <a:rPr lang="en-US" dirty="0"/>
              <a:t>JESUS BELIEVED HERETICAL</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128A132E-7C91-4CD5-922C-A61189ADEB0E}"/>
              </a:ext>
            </a:extLst>
          </p:cNvPr>
          <p:cNvSpPr>
            <a:spLocks noGrp="1"/>
          </p:cNvSpPr>
          <p:nvPr>
            <p:ph idx="1"/>
          </p:nvPr>
        </p:nvSpPr>
        <p:spPr>
          <a:xfrm>
            <a:off x="-1" y="1052945"/>
            <a:ext cx="9143999" cy="5805055"/>
          </a:xfrm>
        </p:spPr>
        <p:txBody>
          <a:bodyPr>
            <a:noAutofit/>
          </a:bodyPr>
          <a:lstStyle/>
          <a:p>
            <a:pPr>
              <a:lnSpc>
                <a:spcPct val="95000"/>
              </a:lnSpc>
              <a:spcBef>
                <a:spcPts val="200"/>
              </a:spcBef>
            </a:pPr>
            <a:r>
              <a:rPr lang="en-US" b="1" dirty="0"/>
              <a:t>John 10:24-31 </a:t>
            </a:r>
            <a:r>
              <a:rPr lang="en-US" dirty="0"/>
              <a:t> The Jews then gathered around Him, and were saying to Him, "How long will You keep us in suspense? If You are the Christ, tell us plainly." Jesus answered them, "I told you, and you do not believe; the works that I do in My Father's name, these testify of Me. But you do not believe because you are not of My sheep. My sheep hear My voice, and I know them, and they follow Me; and I give eternal life to them, and they will never perish; and no one will snatch them out of My hand. My Father, who has given </a:t>
            </a:r>
            <a:r>
              <a:rPr lang="en-US" i="1" dirty="0"/>
              <a:t>them</a:t>
            </a:r>
            <a:r>
              <a:rPr lang="en-US" dirty="0"/>
              <a:t> to Me, is greater than all; and no one is able to snatch </a:t>
            </a:r>
            <a:r>
              <a:rPr lang="en-US" i="1" dirty="0"/>
              <a:t>them</a:t>
            </a:r>
            <a:r>
              <a:rPr lang="en-US" dirty="0"/>
              <a:t> out of the Father's hand. I and the Father are one." The Jews picked up stones again to stone Him. </a:t>
            </a:r>
            <a:br>
              <a:rPr lang="en-US" dirty="0"/>
            </a:br>
            <a:endParaRPr lang="en-US" b="1" dirty="0"/>
          </a:p>
          <a:p>
            <a:pPr marL="0" indent="0">
              <a:lnSpc>
                <a:spcPct val="88000"/>
              </a:lnSpc>
              <a:spcBef>
                <a:spcPts val="200"/>
              </a:spcBef>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44203784"/>
      </p:ext>
    </p:extLst>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637052"/>
      </a:dk2>
      <a:lt2>
        <a:srgbClr val="FFFFCC"/>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7161</TotalTime>
  <Words>1794</Words>
  <Application>Microsoft Office PowerPoint</Application>
  <PresentationFormat>On-screen Show (4:3)</PresentationFormat>
  <Paragraphs>56</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Corbel</vt:lpstr>
      <vt:lpstr>Tahoma</vt:lpstr>
      <vt:lpstr>Tempus Sans ITC</vt:lpstr>
      <vt:lpstr>Wingdings</vt:lpstr>
      <vt:lpstr>Office Theme</vt:lpstr>
      <vt:lpstr>PowerPoint Presentation</vt:lpstr>
      <vt:lpstr>VERSE FOR THE JOURNEY</vt:lpstr>
      <vt:lpstr>PARABLE OF THE I70 SHEEP</vt:lpstr>
      <vt:lpstr>CHOOSING LEADERS</vt:lpstr>
      <vt:lpstr>THE PERIL OF NON-SHEPHERDS</vt:lpstr>
      <vt:lpstr>IMPOSTERS</vt:lpstr>
      <vt:lpstr>HOW SHEEP STRAY</vt:lpstr>
      <vt:lpstr>WHY JUDAH FELL</vt:lpstr>
      <vt:lpstr>JESUS BELIEVED HERETICAL</vt:lpstr>
      <vt:lpstr>WHAT DID THEY BELIEVE?</vt:lpstr>
      <vt:lpstr>THEY DIDN’T HAVE SAVING FAITH</vt:lpstr>
      <vt:lpstr>THEY DIDN’T HAVE SAVING FAITH</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JoLynn Gower</dc:creator>
  <cp:lastModifiedBy>Gower</cp:lastModifiedBy>
  <cp:revision>144</cp:revision>
  <cp:lastPrinted>2021-03-17T16:53:27Z</cp:lastPrinted>
  <dcterms:created xsi:type="dcterms:W3CDTF">2020-12-14T20:49:15Z</dcterms:created>
  <dcterms:modified xsi:type="dcterms:W3CDTF">2021-03-20T21:58:57Z</dcterms:modified>
</cp:coreProperties>
</file>