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9" r:id="rId2"/>
    <p:sldId id="258" r:id="rId3"/>
    <p:sldId id="260" r:id="rId4"/>
    <p:sldId id="261" r:id="rId5"/>
    <p:sldId id="262" r:id="rId6"/>
    <p:sldId id="263" r:id="rId7"/>
    <p:sldId id="264" r:id="rId8"/>
    <p:sldId id="265" r:id="rId9"/>
    <p:sldId id="266" r:id="rId10"/>
    <p:sldId id="268" r:id="rId11"/>
    <p:sldId id="259" r:id="rId1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E"/>
    <a:srgbClr val="002B82"/>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5" d="100"/>
          <a:sy n="55" d="100"/>
        </p:scale>
        <p:origin x="1190"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744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324931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0558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8957"/>
          </a:xfrm>
        </p:spPr>
        <p:txBody>
          <a:bodyPr/>
          <a:lstStyle>
            <a:lvl1pPr algn="ctr">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 y="1258956"/>
            <a:ext cx="9143999" cy="5599043"/>
          </a:xfrm>
        </p:spPr>
        <p:txBody>
          <a:bodyPr/>
          <a:lstStyle>
            <a:lvl1pPr>
              <a:buClr>
                <a:schemeClr val="accent2">
                  <a:lumMod val="75000"/>
                </a:schemeClr>
              </a:buClr>
              <a:buFont typeface="Wingdings" panose="05000000000000000000" pitchFamily="2" charset="2"/>
              <a:buChar char="Ø"/>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accent1">
                    <a:lumMod val="50000"/>
                  </a:schemeClr>
                </a:solidFill>
                <a:latin typeface="Corbel" panose="020B0503020204020204" pitchFamily="34" charset="0"/>
              </a:defRPr>
            </a:lvl2pPr>
            <a:lvl3pPr>
              <a:defRPr>
                <a:solidFill>
                  <a:schemeClr val="accent1">
                    <a:lumMod val="50000"/>
                  </a:schemeClr>
                </a:solidFill>
                <a:latin typeface="Corbel" panose="020B0503020204020204" pitchFamily="34" charset="0"/>
              </a:defRPr>
            </a:lvl3pPr>
            <a:lvl4pPr>
              <a:defRPr>
                <a:solidFill>
                  <a:schemeClr val="accent1">
                    <a:lumMod val="50000"/>
                  </a:schemeClr>
                </a:solidFill>
                <a:latin typeface="Corbel" panose="020B0503020204020204" pitchFamily="34" charset="0"/>
              </a:defRPr>
            </a:lvl4pPr>
            <a:lvl5pPr>
              <a:defRPr>
                <a:solidFill>
                  <a:schemeClr val="accent1">
                    <a:lumMod val="50000"/>
                  </a:schemeClr>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4539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1AC8D-0882-4B34-ABCE-93D7104B3513}"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93969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1AC8D-0882-4B34-ABCE-93D7104B3513}"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88289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1AC8D-0882-4B34-ABCE-93D7104B3513}" type="datetimeFigureOut">
              <a:rPr lang="en-US" smtClean="0"/>
              <a:t>3/7/2021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5892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81AC8D-0882-4B34-ABCE-93D7104B3513}" type="datetimeFigureOut">
              <a:rPr lang="en-US" smtClean="0"/>
              <a:t>3/7/2021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2633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1AC8D-0882-4B34-ABCE-93D7104B3513}" type="datetimeFigureOut">
              <a:rPr lang="en-US" smtClean="0"/>
              <a:t>3/7/2021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4311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29158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42472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1AC8D-0882-4B34-ABCE-93D7104B3513}" type="datetimeFigureOut">
              <a:rPr lang="en-US" smtClean="0"/>
              <a:t>3/7/2021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72A1-594F-403B-A1AC-3909520736A0}" type="slidenum">
              <a:rPr lang="en-US" smtClean="0"/>
              <a:t>‹#›</a:t>
            </a:fld>
            <a:endParaRPr lang="en-US"/>
          </a:p>
        </p:txBody>
      </p:sp>
    </p:spTree>
    <p:extLst>
      <p:ext uri="{BB962C8B-B14F-4D97-AF65-F5344CB8AC3E}">
        <p14:creationId xmlns:p14="http://schemas.microsoft.com/office/powerpoint/2010/main" val="3574676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79E1-C3A9-4F3F-98F6-1C136CCED8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021D64-D9C8-48F4-BD78-6B8BEB1CB7E6}"/>
              </a:ext>
            </a:extLst>
          </p:cNvPr>
          <p:cNvSpPr>
            <a:spLocks noGrp="1"/>
          </p:cNvSpPr>
          <p:nvPr>
            <p:ph idx="1"/>
          </p:nvPr>
        </p:nvSpPr>
        <p:spPr/>
        <p:txBody>
          <a:bodyPr/>
          <a:lstStyle/>
          <a:p>
            <a:endParaRPr lang="en-US"/>
          </a:p>
        </p:txBody>
      </p:sp>
      <p:pic>
        <p:nvPicPr>
          <p:cNvPr id="4" name="Graphic 1">
            <a:extLst>
              <a:ext uri="{FF2B5EF4-FFF2-40B4-BE49-F238E27FC236}">
                <a16:creationId xmlns:a16="http://schemas.microsoft.com/office/drawing/2014/main" id="{92848A8B-C0FD-4C18-BED5-D1BA76270BFF}"/>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10D8EAB-2C40-4ED6-A311-DCF3E6BB6A91}"/>
              </a:ext>
            </a:extLst>
          </p:cNvPr>
          <p:cNvSpPr txBox="1"/>
          <p:nvPr/>
        </p:nvSpPr>
        <p:spPr>
          <a:xfrm>
            <a:off x="7065817" y="6082145"/>
            <a:ext cx="1003801" cy="369332"/>
          </a:xfrm>
          <a:prstGeom prst="rect">
            <a:avLst/>
          </a:prstGeom>
          <a:noFill/>
        </p:spPr>
        <p:txBody>
          <a:bodyPr wrap="none" rtlCol="0">
            <a:spAutoFit/>
          </a:bodyPr>
          <a:lstStyle/>
          <a:p>
            <a:r>
              <a:rPr lang="en-US"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Lesson 9</a:t>
            </a:r>
          </a:p>
        </p:txBody>
      </p:sp>
    </p:spTree>
    <p:extLst>
      <p:ext uri="{BB962C8B-B14F-4D97-AF65-F5344CB8AC3E}">
        <p14:creationId xmlns:p14="http://schemas.microsoft.com/office/powerpoint/2010/main" val="93375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FCF7-C70A-48B8-B1BF-B8BC540A4EDB}"/>
              </a:ext>
            </a:extLst>
          </p:cNvPr>
          <p:cNvSpPr>
            <a:spLocks noGrp="1"/>
          </p:cNvSpPr>
          <p:nvPr>
            <p:ph type="title"/>
          </p:nvPr>
        </p:nvSpPr>
        <p:spPr>
          <a:xfrm>
            <a:off x="0" y="1"/>
            <a:ext cx="9144000" cy="112643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GOD GETS IT RIGHT!</a:t>
            </a:r>
          </a:p>
        </p:txBody>
      </p:sp>
      <p:sp>
        <p:nvSpPr>
          <p:cNvPr id="3" name="Content Placeholder 2">
            <a:extLst>
              <a:ext uri="{FF2B5EF4-FFF2-40B4-BE49-F238E27FC236}">
                <a16:creationId xmlns:a16="http://schemas.microsoft.com/office/drawing/2014/main" id="{CA693BBE-94C9-4C05-A277-0BD0426ED946}"/>
              </a:ext>
            </a:extLst>
          </p:cNvPr>
          <p:cNvSpPr>
            <a:spLocks noGrp="1"/>
          </p:cNvSpPr>
          <p:nvPr>
            <p:ph idx="1"/>
          </p:nvPr>
        </p:nvSpPr>
        <p:spPr>
          <a:xfrm>
            <a:off x="-1" y="1007165"/>
            <a:ext cx="9143999" cy="5850835"/>
          </a:xfrm>
        </p:spPr>
        <p:txBody>
          <a:bodyPr>
            <a:noAutofit/>
          </a:bodyPr>
          <a:lstStyle/>
          <a:p>
            <a:pPr>
              <a:spcBef>
                <a:spcPts val="0"/>
              </a:spcBef>
            </a:pPr>
            <a:r>
              <a:rPr lang="en-US" sz="2600" b="1" dirty="0"/>
              <a:t>Romans 11:33-36 </a:t>
            </a:r>
            <a:r>
              <a:rPr lang="en-US" sz="2600" dirty="0"/>
              <a:t> Oh, the depth of the riches both of the wisdom and knowledge of God! How unsearchable are His judgments and unfathomable His ways! </a:t>
            </a:r>
            <a:r>
              <a:rPr lang="en-US" dirty="0"/>
              <a:t>For </a:t>
            </a:r>
            <a:r>
              <a:rPr lang="en-US" sz="2400" cap="small" dirty="0">
                <a:effectLst/>
              </a:rPr>
              <a:t>WHO HAS KNOWN THE MIND OF THE</a:t>
            </a:r>
            <a:r>
              <a:rPr lang="en-US" sz="2400" dirty="0"/>
              <a:t> </a:t>
            </a:r>
            <a:r>
              <a:rPr lang="en-US" sz="2400" cap="small" dirty="0">
                <a:effectLst/>
              </a:rPr>
              <a:t>LORD, OR</a:t>
            </a:r>
            <a:r>
              <a:rPr lang="en-US" sz="2400" dirty="0"/>
              <a:t> </a:t>
            </a:r>
            <a:r>
              <a:rPr lang="en-US" sz="2400" cap="small" dirty="0">
                <a:effectLst/>
              </a:rPr>
              <a:t>WHO BECAME</a:t>
            </a:r>
            <a:r>
              <a:rPr lang="en-US" sz="2400" dirty="0"/>
              <a:t> </a:t>
            </a:r>
            <a:r>
              <a:rPr lang="en-US" sz="2400" cap="small" dirty="0">
                <a:effectLst/>
              </a:rPr>
              <a:t>HIS </a:t>
            </a:r>
            <a:r>
              <a:rPr lang="en-US" sz="2400" cap="small" dirty="0"/>
              <a:t>CO</a:t>
            </a:r>
            <a:r>
              <a:rPr lang="en-US" sz="2400" cap="small" dirty="0">
                <a:effectLst/>
              </a:rPr>
              <a:t>UNSELOR</a:t>
            </a:r>
            <a:r>
              <a:rPr lang="en-US" sz="2400" dirty="0"/>
              <a:t>? </a:t>
            </a:r>
            <a:r>
              <a:rPr lang="en-US" sz="2400" cap="small" dirty="0">
                <a:effectLst/>
              </a:rPr>
              <a:t>WHO HAS FIRST GIVEN TO</a:t>
            </a:r>
            <a:r>
              <a:rPr lang="en-US" sz="2400" dirty="0"/>
              <a:t> </a:t>
            </a:r>
            <a:r>
              <a:rPr lang="en-US" sz="2400" cap="small" dirty="0">
                <a:effectLst/>
              </a:rPr>
              <a:t>HIM</a:t>
            </a:r>
            <a:r>
              <a:rPr lang="en-US" sz="2400" dirty="0"/>
              <a:t> </a:t>
            </a:r>
            <a:r>
              <a:rPr lang="en-US" sz="2400" cap="small" dirty="0">
                <a:effectLst/>
              </a:rPr>
              <a:t>THAT IT</a:t>
            </a:r>
            <a:r>
              <a:rPr lang="en-US" sz="2400" dirty="0"/>
              <a:t> </a:t>
            </a:r>
            <a:r>
              <a:rPr lang="en-US" sz="2400" cap="small" dirty="0">
                <a:effectLst/>
              </a:rPr>
              <a:t>MIGHT BE PAID BACK TO HIM AGAIN</a:t>
            </a:r>
            <a:r>
              <a:rPr lang="en-US" sz="2400" spc="-150" dirty="0"/>
              <a:t>? </a:t>
            </a:r>
            <a:r>
              <a:rPr lang="en-US" sz="2600" spc="-150" dirty="0"/>
              <a:t>For from </a:t>
            </a:r>
            <a:r>
              <a:rPr lang="en-US" sz="2600" dirty="0"/>
              <a:t>Him and through Him </a:t>
            </a:r>
            <a:r>
              <a:rPr lang="en-US" sz="2600" spc="-150" dirty="0"/>
              <a:t>and to </a:t>
            </a:r>
            <a:r>
              <a:rPr lang="en-US" sz="2600" dirty="0"/>
              <a:t>Him are all things</a:t>
            </a:r>
            <a:r>
              <a:rPr lang="en-US" sz="2600" spc="-150" dirty="0"/>
              <a:t>. To </a:t>
            </a:r>
            <a:r>
              <a:rPr lang="en-US" sz="2600" dirty="0"/>
              <a:t>Him </a:t>
            </a:r>
            <a:r>
              <a:rPr lang="en-US" sz="2600" i="1" dirty="0"/>
              <a:t>be</a:t>
            </a:r>
            <a:r>
              <a:rPr lang="en-US" sz="2600" dirty="0"/>
              <a:t> the glory forever. Amen. </a:t>
            </a:r>
          </a:p>
          <a:p>
            <a:pPr>
              <a:spcBef>
                <a:spcPts val="0"/>
              </a:spcBef>
            </a:pPr>
            <a:r>
              <a:rPr lang="en-US" sz="2600" b="1" dirty="0"/>
              <a:t>Isaiah 40:28-31 </a:t>
            </a:r>
            <a:r>
              <a:rPr lang="en-US" sz="2600" dirty="0"/>
              <a:t> Do you not know? Have you not heard? The Everlasting God, the </a:t>
            </a:r>
            <a:r>
              <a:rPr lang="en-US" sz="2400" cap="small" dirty="0">
                <a:effectLst/>
              </a:rPr>
              <a:t>LORD</a:t>
            </a:r>
            <a:r>
              <a:rPr lang="en-US" sz="2600" dirty="0"/>
              <a:t>, the Creator of the ends of </a:t>
            </a:r>
            <a:r>
              <a:rPr lang="en-US" sz="2600" spc="-150" dirty="0"/>
              <a:t>the earth does not </a:t>
            </a:r>
            <a:r>
              <a:rPr lang="en-US" sz="2600" dirty="0"/>
              <a:t>become weary or tired. His understanding is inscrutable. He gives strength to the weary, And to </a:t>
            </a:r>
            <a:r>
              <a:rPr lang="en-US" sz="2600" i="1" dirty="0"/>
              <a:t>him who</a:t>
            </a:r>
            <a:r>
              <a:rPr lang="en-US" sz="2600" dirty="0"/>
              <a:t> lacks might He increases power. Though youths grow weary and tired, and vigorous young men stumble badly, yet those who wait for the </a:t>
            </a:r>
            <a:r>
              <a:rPr lang="en-US" sz="2400" cap="small" dirty="0">
                <a:effectLst/>
              </a:rPr>
              <a:t>LORD</a:t>
            </a:r>
            <a:r>
              <a:rPr lang="en-US" sz="2600" dirty="0"/>
              <a:t> will gain new strength; They will mount up </a:t>
            </a:r>
            <a:r>
              <a:rPr lang="en-US" sz="2600" i="1" dirty="0"/>
              <a:t>with</a:t>
            </a:r>
            <a:r>
              <a:rPr lang="en-US" sz="2600" dirty="0"/>
              <a:t> wings like eagles, They will run and not get tired, They will walk and not become weary. </a:t>
            </a:r>
          </a:p>
          <a:p>
            <a:pPr>
              <a:spcBef>
                <a:spcPts val="0"/>
              </a:spcBef>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24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a:xfrm>
            <a:off x="0" y="0"/>
            <a:ext cx="9144000" cy="858981"/>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COVENANT PROTECTION</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858982"/>
            <a:ext cx="9143999" cy="5999017"/>
          </a:xfrm>
        </p:spPr>
        <p:txBody>
          <a:bodyPr>
            <a:noAutofit/>
          </a:bodyPr>
          <a:lstStyle/>
          <a:p>
            <a:pPr>
              <a:lnSpc>
                <a:spcPct val="86000"/>
              </a:lnSpc>
              <a:spcBef>
                <a:spcPts val="100"/>
              </a:spcBef>
            </a:pPr>
            <a:r>
              <a:rPr lang="en-US" b="1" dirty="0"/>
              <a:t>2 Thessalonians 3:7-13 </a:t>
            </a:r>
            <a:r>
              <a:rPr lang="en-US" dirty="0"/>
              <a:t>For you yourselves know how you ought to follow our example, because we did not act in an undisciplined manner among you, nor did we eat anyone's bread without paying for it, but with labor and hardship we </a:t>
            </a:r>
            <a:r>
              <a:rPr lang="en-US" i="1" dirty="0"/>
              <a:t>kept</a:t>
            </a:r>
            <a:r>
              <a:rPr lang="en-US" dirty="0"/>
              <a:t> working night and day so that we would not be a burden to any of you; not because we do not have the right </a:t>
            </a:r>
            <a:r>
              <a:rPr lang="en-US" i="1" dirty="0"/>
              <a:t>to this,</a:t>
            </a:r>
            <a:r>
              <a:rPr lang="en-US" dirty="0"/>
              <a:t> but in order to offer ourselves</a:t>
            </a:r>
            <a:r>
              <a:rPr lang="en-US" spc="-150" dirty="0"/>
              <a:t> as a </a:t>
            </a:r>
            <a:r>
              <a:rPr lang="en-US" dirty="0"/>
              <a:t>model for you, so that you would follow our example. For even when we were with you, we used to give you this order: if anyone is not willing to work, then he is not to eat, either. For we hear that some among you are leading an undisciplined life, doing no work at all, but acting like busybodies. Now such persons </a:t>
            </a:r>
            <a:r>
              <a:rPr lang="en-US" spc="-150" dirty="0"/>
              <a:t>we command </a:t>
            </a:r>
            <a:r>
              <a:rPr lang="en-US" dirty="0"/>
              <a:t>and exhort in the Lord Jesus Christ to work in quiet fashion and eat their own bread. </a:t>
            </a:r>
            <a:r>
              <a:rPr lang="en-US" spc="-150"/>
              <a:t>As </a:t>
            </a:r>
            <a:r>
              <a:rPr lang="en-US" spc="-150" dirty="0"/>
              <a:t>for </a:t>
            </a:r>
            <a:r>
              <a:rPr lang="en-US" dirty="0"/>
              <a:t>you, brethren, do not grow weary of doing good. </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804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5F19C-35C7-4B48-AE78-4FC238EDC962}"/>
              </a:ext>
            </a:extLst>
          </p:cNvPr>
          <p:cNvSpPr>
            <a:spLocks noGrp="1"/>
          </p:cNvSpPr>
          <p:nvPr>
            <p:ph type="title"/>
          </p:nvPr>
        </p:nvSpPr>
        <p:spPr>
          <a:xfrm>
            <a:off x="0" y="0"/>
            <a:ext cx="9144000" cy="1152939"/>
          </a:xfrm>
        </p:spPr>
        <p:txBody>
          <a:bodyPr/>
          <a:lstStyle/>
          <a:p>
            <a:r>
              <a:rPr lang="en-US" b="1" dirty="0"/>
              <a:t>VERSE FOR THE JOURNEY</a:t>
            </a:r>
          </a:p>
        </p:txBody>
      </p:sp>
      <p:sp>
        <p:nvSpPr>
          <p:cNvPr id="6" name="Content Placeholder 5">
            <a:extLst>
              <a:ext uri="{FF2B5EF4-FFF2-40B4-BE49-F238E27FC236}">
                <a16:creationId xmlns:a16="http://schemas.microsoft.com/office/drawing/2014/main" id="{1F8B8EF3-9DEB-4559-A335-2C6390C6AF97}"/>
              </a:ext>
            </a:extLst>
          </p:cNvPr>
          <p:cNvSpPr>
            <a:spLocks noGrp="1"/>
          </p:cNvSpPr>
          <p:nvPr>
            <p:ph idx="1"/>
          </p:nvPr>
        </p:nvSpPr>
        <p:spPr>
          <a:xfrm>
            <a:off x="-1" y="1007165"/>
            <a:ext cx="9143999" cy="5850835"/>
          </a:xfrm>
        </p:spPr>
        <p:txBody>
          <a:bodyPr>
            <a:noAutofit/>
          </a:bodyPr>
          <a:lstStyle/>
          <a:p>
            <a:pPr>
              <a:lnSpc>
                <a:spcPct val="95000"/>
              </a:lnSpc>
              <a:spcBef>
                <a:spcPts val="400"/>
              </a:spcBef>
            </a:pPr>
            <a:r>
              <a:rPr lang="en-US" b="1" u="sng" dirty="0">
                <a:latin typeface="Tahoma" panose="020B0604030504040204" pitchFamily="34" charset="0"/>
                <a:ea typeface="Tahoma" panose="020B0604030504040204" pitchFamily="34" charset="0"/>
                <a:cs typeface="Tahoma" panose="020B0604030504040204" pitchFamily="34" charset="0"/>
              </a:rPr>
              <a:t>1 John 2:3-6</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By this we know that we have come to know Him, if we keep His commandments. The one who says, "I have come to know Him," and does not keep His commandments, is a liar, </a:t>
            </a:r>
            <a:r>
              <a:rPr lang="en-US" spc="-150" dirty="0">
                <a:latin typeface="Tahoma" panose="020B0604030504040204" pitchFamily="34" charset="0"/>
                <a:ea typeface="Tahoma" panose="020B0604030504040204" pitchFamily="34" charset="0"/>
                <a:cs typeface="Tahoma" panose="020B0604030504040204" pitchFamily="34" charset="0"/>
              </a:rPr>
              <a:t>and the truth is not </a:t>
            </a:r>
            <a:r>
              <a:rPr lang="en-US" dirty="0">
                <a:latin typeface="Tahoma" panose="020B0604030504040204" pitchFamily="34" charset="0"/>
                <a:ea typeface="Tahoma" panose="020B0604030504040204" pitchFamily="34" charset="0"/>
                <a:cs typeface="Tahoma" panose="020B0604030504040204" pitchFamily="34" charset="0"/>
              </a:rPr>
              <a:t>in him;  whoever keeps His </a:t>
            </a:r>
            <a:r>
              <a:rPr lang="en-US" spc="-150" dirty="0">
                <a:latin typeface="Tahoma" panose="020B0604030504040204" pitchFamily="34" charset="0"/>
                <a:ea typeface="Tahoma" panose="020B0604030504040204" pitchFamily="34" charset="0"/>
                <a:cs typeface="Tahoma" panose="020B0604030504040204" pitchFamily="34" charset="0"/>
              </a:rPr>
              <a:t>word, in him the love </a:t>
            </a:r>
            <a:r>
              <a:rPr lang="en-US" dirty="0">
                <a:latin typeface="Tahoma" panose="020B0604030504040204" pitchFamily="34" charset="0"/>
                <a:ea typeface="Tahoma" panose="020B0604030504040204" pitchFamily="34" charset="0"/>
                <a:cs typeface="Tahoma" panose="020B0604030504040204" pitchFamily="34" charset="0"/>
              </a:rPr>
              <a:t>of God has truly been perfected. By this we know that we are in Him:</a:t>
            </a:r>
            <a:r>
              <a:rPr lang="en-US" baseline="3000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the one who says he abides in Him ought </a:t>
            </a:r>
            <a:r>
              <a:rPr lang="en-US" spc="-150" dirty="0">
                <a:latin typeface="Tahoma" panose="020B0604030504040204" pitchFamily="34" charset="0"/>
                <a:ea typeface="Tahoma" panose="020B0604030504040204" pitchFamily="34" charset="0"/>
                <a:cs typeface="Tahoma" panose="020B0604030504040204" pitchFamily="34" charset="0"/>
              </a:rPr>
              <a:t>himself to walk </a:t>
            </a:r>
            <a:r>
              <a:rPr lang="en-US" dirty="0">
                <a:latin typeface="Tahoma" panose="020B0604030504040204" pitchFamily="34" charset="0"/>
                <a:ea typeface="Tahoma" panose="020B0604030504040204" pitchFamily="34" charset="0"/>
                <a:cs typeface="Tahoma" panose="020B0604030504040204" pitchFamily="34" charset="0"/>
              </a:rPr>
              <a:t>in the same manner as He walked. </a:t>
            </a:r>
          </a:p>
          <a:p>
            <a:pPr marL="0" indent="0" algn="ctr">
              <a:spcBef>
                <a:spcPts val="400"/>
              </a:spcBef>
              <a:buNone/>
            </a:pPr>
            <a:r>
              <a:rPr lang="en-US" b="1" dirty="0">
                <a:latin typeface="Tahoma" panose="020B0604030504040204" pitchFamily="34" charset="0"/>
                <a:ea typeface="Tahoma" panose="020B0604030504040204" pitchFamily="34" charset="0"/>
                <a:cs typeface="Tahoma" panose="020B0604030504040204" pitchFamily="34" charset="0"/>
              </a:rPr>
              <a:t>THERE IS NO CONFLICT BETWEEN</a:t>
            </a:r>
          </a:p>
          <a:p>
            <a:pPr marL="0" indent="0" algn="ctr">
              <a:spcBef>
                <a:spcPts val="400"/>
              </a:spcBef>
              <a:buNone/>
            </a:pPr>
            <a:r>
              <a:rPr lang="en-US" b="1" dirty="0">
                <a:latin typeface="Tahoma" panose="020B0604030504040204" pitchFamily="34" charset="0"/>
                <a:ea typeface="Tahoma" panose="020B0604030504040204" pitchFamily="34" charset="0"/>
                <a:cs typeface="Tahoma" panose="020B0604030504040204" pitchFamily="34" charset="0"/>
              </a:rPr>
              <a:t>TRUSTING GOD AND ACTING RESPONSIBLY</a:t>
            </a:r>
          </a:p>
          <a:p>
            <a:pPr>
              <a:spcBef>
                <a:spcPts val="400"/>
              </a:spcBef>
            </a:pPr>
            <a:r>
              <a:rPr lang="en-US" b="1" dirty="0">
                <a:latin typeface="Tahoma" panose="020B0604030504040204" pitchFamily="34" charset="0"/>
                <a:ea typeface="Tahoma" panose="020B0604030504040204" pitchFamily="34" charset="0"/>
                <a:cs typeface="Tahoma" panose="020B0604030504040204" pitchFamily="34" charset="0"/>
              </a:rPr>
              <a:t>Ecclesiastes 10:18  </a:t>
            </a:r>
            <a:r>
              <a:rPr lang="en-US" dirty="0">
                <a:latin typeface="Tahoma" panose="020B0604030504040204" pitchFamily="34" charset="0"/>
                <a:ea typeface="Tahoma" panose="020B0604030504040204" pitchFamily="34" charset="0"/>
                <a:cs typeface="Tahoma" panose="020B0604030504040204" pitchFamily="34" charset="0"/>
              </a:rPr>
              <a:t>Through indolence the rafters sag, and through slackness the house leaks. </a:t>
            </a:r>
          </a:p>
          <a:p>
            <a:pPr>
              <a:spcBef>
                <a:spcPts val="400"/>
              </a:spcBef>
            </a:pPr>
            <a:r>
              <a:rPr lang="en-US" b="1" dirty="0">
                <a:latin typeface="Tahoma" panose="020B0604030504040204" pitchFamily="34" charset="0"/>
                <a:ea typeface="Tahoma" panose="020B0604030504040204" pitchFamily="34" charset="0"/>
                <a:cs typeface="Tahoma" panose="020B0604030504040204" pitchFamily="34" charset="0"/>
              </a:rPr>
              <a:t>Proverbs 20:4 </a:t>
            </a:r>
            <a:r>
              <a:rPr lang="en-US" dirty="0">
                <a:latin typeface="Tahoma" panose="020B0604030504040204" pitchFamily="34" charset="0"/>
                <a:ea typeface="Tahoma" panose="020B0604030504040204" pitchFamily="34" charset="0"/>
                <a:cs typeface="Tahoma" panose="020B0604030504040204" pitchFamily="34" charset="0"/>
              </a:rPr>
              <a:t>The sluggard does not plow after the autumn</a:t>
            </a:r>
            <a:r>
              <a:rPr lang="en-US" spc="-150" dirty="0">
                <a:latin typeface="Tahoma" panose="020B0604030504040204" pitchFamily="34" charset="0"/>
                <a:ea typeface="Tahoma" panose="020B0604030504040204" pitchFamily="34" charset="0"/>
                <a:cs typeface="Tahoma" panose="020B0604030504040204" pitchFamily="34" charset="0"/>
              </a:rPr>
              <a:t>, so he </a:t>
            </a:r>
            <a:r>
              <a:rPr lang="en-US" dirty="0">
                <a:latin typeface="Tahoma" panose="020B0604030504040204" pitchFamily="34" charset="0"/>
                <a:ea typeface="Tahoma" panose="020B0604030504040204" pitchFamily="34" charset="0"/>
                <a:cs typeface="Tahoma" panose="020B0604030504040204" pitchFamily="34" charset="0"/>
              </a:rPr>
              <a:t>begs during the harvest and has nothing. </a:t>
            </a:r>
          </a:p>
        </p:txBody>
      </p:sp>
    </p:spTree>
    <p:extLst>
      <p:ext uri="{BB962C8B-B14F-4D97-AF65-F5344CB8AC3E}">
        <p14:creationId xmlns:p14="http://schemas.microsoft.com/office/powerpoint/2010/main" val="29654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225-A7E0-4548-9FF4-1E7B30DEFC45}"/>
              </a:ext>
            </a:extLst>
          </p:cNvPr>
          <p:cNvSpPr>
            <a:spLocks noGrp="1"/>
          </p:cNvSpPr>
          <p:nvPr>
            <p:ph type="title"/>
          </p:nvPr>
        </p:nvSpPr>
        <p:spPr>
          <a:xfrm>
            <a:off x="0" y="0"/>
            <a:ext cx="9144000" cy="997526"/>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DON’T GET LAZY</a:t>
            </a:r>
          </a:p>
        </p:txBody>
      </p:sp>
      <p:sp>
        <p:nvSpPr>
          <p:cNvPr id="3" name="Content Placeholder 2">
            <a:extLst>
              <a:ext uri="{FF2B5EF4-FFF2-40B4-BE49-F238E27FC236}">
                <a16:creationId xmlns:a16="http://schemas.microsoft.com/office/drawing/2014/main" id="{4F18EB5E-9628-4363-99C8-A3DAEA1F2230}"/>
              </a:ext>
            </a:extLst>
          </p:cNvPr>
          <p:cNvSpPr>
            <a:spLocks noGrp="1"/>
          </p:cNvSpPr>
          <p:nvPr>
            <p:ph idx="1"/>
          </p:nvPr>
        </p:nvSpPr>
        <p:spPr>
          <a:xfrm>
            <a:off x="-1" y="886692"/>
            <a:ext cx="9143999" cy="5971308"/>
          </a:xfrm>
        </p:spPr>
        <p:txBody>
          <a:bodyPr>
            <a:noAutofit/>
          </a:bodyPr>
          <a:lstStyle/>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Laziness is a downhill slope</a:t>
            </a:r>
          </a:p>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Although Christians may have moments of plateau, we will find that most of our walk with God is uphill</a:t>
            </a:r>
          </a:p>
          <a:p>
            <a:pPr>
              <a:spcBef>
                <a:spcPts val="200"/>
              </a:spcBef>
            </a:pPr>
            <a:r>
              <a:rPr lang="en-US" b="1" dirty="0">
                <a:latin typeface="Tahoma" panose="020B0604030504040204" pitchFamily="34" charset="0"/>
                <a:ea typeface="Tahoma" panose="020B0604030504040204" pitchFamily="34" charset="0"/>
                <a:cs typeface="Tahoma" panose="020B0604030504040204" pitchFamily="34" charset="0"/>
              </a:rPr>
              <a:t>Ephesians 5:11-16 </a:t>
            </a:r>
            <a:r>
              <a:rPr lang="en-US" dirty="0">
                <a:latin typeface="Tahoma" panose="020B0604030504040204" pitchFamily="34" charset="0"/>
                <a:ea typeface="Tahoma" panose="020B0604030504040204" pitchFamily="34" charset="0"/>
                <a:cs typeface="Tahoma" panose="020B0604030504040204" pitchFamily="34" charset="0"/>
              </a:rPr>
              <a:t> Do not participate in the unfruitful deeds of darkness, but instead even expose them; for it is disgraceful even to speak of the things which are done by them in secret. But all things become visible when they are exposed by the light, for everything that becomes visible is light. For this reason it says, "Awake, sleeper, and arise from the dead, and Christ will shine on you." Therefore be careful how you walk, not as unwise men but as wise, making the most of your time, because the days are evil. </a:t>
            </a:r>
          </a:p>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With our minds, we discipline ourselves to do what God desires</a:t>
            </a:r>
          </a:p>
          <a:p>
            <a:pPr>
              <a:spcBef>
                <a:spcPts val="2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38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E90E-0836-4EE2-8E01-CD4C8C19B24C}"/>
              </a:ext>
            </a:extLst>
          </p:cNvPr>
          <p:cNvSpPr>
            <a:spLocks noGrp="1"/>
          </p:cNvSpPr>
          <p:nvPr>
            <p:ph type="title"/>
          </p:nvPr>
        </p:nvSpPr>
        <p:spPr>
          <a:xfrm>
            <a:off x="0" y="1"/>
            <a:ext cx="9144000" cy="1046922"/>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PERSONAL DISCIPLINE</a:t>
            </a:r>
          </a:p>
        </p:txBody>
      </p:sp>
      <p:sp>
        <p:nvSpPr>
          <p:cNvPr id="3" name="Content Placeholder 2">
            <a:extLst>
              <a:ext uri="{FF2B5EF4-FFF2-40B4-BE49-F238E27FC236}">
                <a16:creationId xmlns:a16="http://schemas.microsoft.com/office/drawing/2014/main" id="{7A2C0893-2FBE-437D-B6E6-D796BA8CA169}"/>
              </a:ext>
            </a:extLst>
          </p:cNvPr>
          <p:cNvSpPr>
            <a:spLocks noGrp="1"/>
          </p:cNvSpPr>
          <p:nvPr>
            <p:ph idx="1"/>
          </p:nvPr>
        </p:nvSpPr>
        <p:spPr>
          <a:xfrm>
            <a:off x="-1" y="872836"/>
            <a:ext cx="9143999" cy="5985164"/>
          </a:xfrm>
        </p:spPr>
        <p:txBody>
          <a:bodyPr>
            <a:normAutofit lnSpcReduction="10000"/>
          </a:bodyPr>
          <a:lstStyle/>
          <a:p>
            <a:pPr>
              <a:lnSpc>
                <a:spcPct val="108000"/>
              </a:lnSpc>
              <a:spcBef>
                <a:spcPts val="300"/>
              </a:spcBef>
            </a:pPr>
            <a:r>
              <a:rPr lang="en-US" b="1" dirty="0"/>
              <a:t>1 Corinthians 9:24-27 </a:t>
            </a:r>
            <a:r>
              <a:rPr lang="en-US" dirty="0"/>
              <a:t> Do you not know that those who run in a race all run, but </a:t>
            </a:r>
            <a:r>
              <a:rPr lang="en-US" i="1" dirty="0"/>
              <a:t>only</a:t>
            </a:r>
            <a:r>
              <a:rPr lang="en-US" dirty="0"/>
              <a:t> one receives the prize? Run in such a way that you may win.  Everyone who competes in the games exercises self-control in all things. They then </a:t>
            </a:r>
            <a:r>
              <a:rPr lang="en-US" i="1" dirty="0"/>
              <a:t>do it</a:t>
            </a:r>
            <a:r>
              <a:rPr lang="en-US" dirty="0"/>
              <a:t> to receive a perishable wreath, but we an imperishable. Therefore I run in such a way, as not without aim; I box in such a way, as not beating the air;  but I discipline my body and make it my slave, so that, after I have preached to others, I myself will not be disqualified. </a:t>
            </a:r>
            <a:endParaRPr lang="en-US" b="1" dirty="0"/>
          </a:p>
          <a:p>
            <a:pPr>
              <a:lnSpc>
                <a:spcPct val="108000"/>
              </a:lnSpc>
              <a:spcBef>
                <a:spcPts val="300"/>
              </a:spcBef>
            </a:pPr>
            <a:r>
              <a:rPr lang="en-US" b="1" dirty="0"/>
              <a:t>Proverbs 3:11-12 </a:t>
            </a:r>
            <a:r>
              <a:rPr lang="en-US" dirty="0"/>
              <a:t> My son, do not reject the discipline of the </a:t>
            </a:r>
            <a:r>
              <a:rPr lang="en-US" cap="small" dirty="0">
                <a:effectLst/>
              </a:rPr>
              <a:t>LORD</a:t>
            </a:r>
            <a:r>
              <a:rPr lang="en-US" dirty="0"/>
              <a:t> Or loathe His reproof, for whom the </a:t>
            </a:r>
            <a:r>
              <a:rPr lang="en-US" cap="small" dirty="0">
                <a:effectLst/>
              </a:rPr>
              <a:t>LORD</a:t>
            </a:r>
            <a:r>
              <a:rPr lang="en-US" dirty="0"/>
              <a:t> loves He reproves, even as a father </a:t>
            </a:r>
            <a:r>
              <a:rPr lang="en-US" i="1" dirty="0"/>
              <a:t>corrects</a:t>
            </a:r>
            <a:r>
              <a:rPr lang="en-US" dirty="0"/>
              <a:t> the son in whom he delights. </a:t>
            </a:r>
          </a:p>
          <a:p>
            <a:pPr>
              <a:lnSpc>
                <a:spcPct val="108000"/>
              </a:lnSpc>
              <a:spcBef>
                <a:spcPts val="300"/>
              </a:spcBef>
            </a:pPr>
            <a:endParaRPr lang="en-US" dirty="0"/>
          </a:p>
          <a:p>
            <a:pPr>
              <a:lnSpc>
                <a:spcPct val="108000"/>
              </a:lnSpc>
              <a:spcBef>
                <a:spcPts val="3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107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D338-39E7-4687-8796-5634E247DF59}"/>
              </a:ext>
            </a:extLst>
          </p:cNvPr>
          <p:cNvSpPr>
            <a:spLocks noGrp="1"/>
          </p:cNvSpPr>
          <p:nvPr>
            <p:ph type="title"/>
          </p:nvPr>
        </p:nvSpPr>
        <p:spPr>
          <a:xfrm>
            <a:off x="0" y="1"/>
            <a:ext cx="9144000" cy="967410"/>
          </a:xfrm>
        </p:spPr>
        <p:txBody>
          <a:bodyPr>
            <a:normAutofit/>
          </a:bodyPr>
          <a:lstStyle/>
          <a:p>
            <a:r>
              <a:rPr lang="en-US" dirty="0"/>
              <a:t>THE PERIL OF</a:t>
            </a:r>
            <a:r>
              <a:rPr lang="en-US" dirty="0">
                <a:latin typeface="Tahoma" panose="020B0604030504040204" pitchFamily="34" charset="0"/>
                <a:ea typeface="Tahoma" panose="020B0604030504040204" pitchFamily="34" charset="0"/>
                <a:cs typeface="Tahoma" panose="020B0604030504040204" pitchFamily="34" charset="0"/>
              </a:rPr>
              <a:t> HUMAN WISDOM</a:t>
            </a:r>
          </a:p>
        </p:txBody>
      </p:sp>
      <p:sp>
        <p:nvSpPr>
          <p:cNvPr id="3" name="Content Placeholder 2">
            <a:extLst>
              <a:ext uri="{FF2B5EF4-FFF2-40B4-BE49-F238E27FC236}">
                <a16:creationId xmlns:a16="http://schemas.microsoft.com/office/drawing/2014/main" id="{96F3C392-5458-4941-9665-D4D8AF391E68}"/>
              </a:ext>
            </a:extLst>
          </p:cNvPr>
          <p:cNvSpPr>
            <a:spLocks noGrp="1"/>
          </p:cNvSpPr>
          <p:nvPr>
            <p:ph idx="1"/>
          </p:nvPr>
        </p:nvSpPr>
        <p:spPr>
          <a:xfrm>
            <a:off x="-1" y="858982"/>
            <a:ext cx="9143999" cy="5999018"/>
          </a:xfrm>
        </p:spPr>
        <p:txBody>
          <a:bodyPr>
            <a:noAutofit/>
          </a:bodyPr>
          <a:lstStyle/>
          <a:p>
            <a:pPr>
              <a:spcBef>
                <a:spcPts val="0"/>
              </a:spcBef>
            </a:pPr>
            <a:r>
              <a:rPr lang="en-US" sz="2700" b="1" dirty="0"/>
              <a:t>2 Corinthians 1:12 </a:t>
            </a:r>
            <a:r>
              <a:rPr lang="en-US" sz="2700" dirty="0"/>
              <a:t> For our proud confidence is this: the testimony of our conscience, that in holiness and godly sincerity, not in fleshly wisdom but in the grace of God, we have conducted ourselves in the world, and especially toward you. </a:t>
            </a:r>
          </a:p>
          <a:p>
            <a:pPr>
              <a:spcBef>
                <a:spcPts val="0"/>
              </a:spcBef>
            </a:pPr>
            <a:r>
              <a:rPr lang="en-US" sz="2700" b="1" dirty="0"/>
              <a:t>James 3:13-17 </a:t>
            </a:r>
            <a:r>
              <a:rPr lang="en-US" sz="2700" dirty="0"/>
              <a:t> Who among you is wise and understanding? Let him show by his good behavior his deeds in the gentleness of wisdom. But if you have bitter jealousy and selfish ambition in your heart, do not be arrogant and </a:t>
            </a:r>
            <a:r>
              <a:rPr lang="en-US" sz="2700" i="1" dirty="0"/>
              <a:t>so</a:t>
            </a:r>
            <a:r>
              <a:rPr lang="en-US" sz="2700" dirty="0"/>
              <a:t> lie against the truth. This wisdom is not that which comes down from above, but is earthly, natural, demonic. For where jealousy and selfish ambition exist, there is disorder and every evil thing. But the wisdom from above is first pure, then peaceable, gentle, reasonable, full of mercy and good fruits, unwavering, without hypocrisy. </a:t>
            </a:r>
          </a:p>
          <a:p>
            <a:pPr>
              <a:lnSpc>
                <a:spcPct val="95000"/>
              </a:lnSpc>
              <a:spcBef>
                <a:spcPts val="300"/>
              </a:spcBef>
            </a:pP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390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6588-1DE8-4B8A-930A-51CC7CE591DC}"/>
              </a:ext>
            </a:extLst>
          </p:cNvPr>
          <p:cNvSpPr>
            <a:spLocks noGrp="1"/>
          </p:cNvSpPr>
          <p:nvPr>
            <p:ph type="title"/>
          </p:nvPr>
        </p:nvSpPr>
        <p:spPr>
          <a:xfrm>
            <a:off x="-2" y="0"/>
            <a:ext cx="9144000" cy="106017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PARABLE OF TALENTS</a:t>
            </a:r>
          </a:p>
        </p:txBody>
      </p:sp>
      <p:sp>
        <p:nvSpPr>
          <p:cNvPr id="3" name="Content Placeholder 2">
            <a:extLst>
              <a:ext uri="{FF2B5EF4-FFF2-40B4-BE49-F238E27FC236}">
                <a16:creationId xmlns:a16="http://schemas.microsoft.com/office/drawing/2014/main" id="{D1D3B260-0AF5-4B6A-A229-351998400D0F}"/>
              </a:ext>
            </a:extLst>
          </p:cNvPr>
          <p:cNvSpPr>
            <a:spLocks noGrp="1"/>
          </p:cNvSpPr>
          <p:nvPr>
            <p:ph idx="1"/>
          </p:nvPr>
        </p:nvSpPr>
        <p:spPr>
          <a:xfrm>
            <a:off x="-1" y="955964"/>
            <a:ext cx="9143999" cy="5902035"/>
          </a:xfrm>
        </p:spPr>
        <p:txBody>
          <a:bodyPr>
            <a:noAutofit/>
          </a:bodyPr>
          <a:lstStyle/>
          <a:p>
            <a:pPr>
              <a:spcBef>
                <a:spcPts val="300"/>
              </a:spcBef>
            </a:pPr>
            <a:r>
              <a:rPr lang="en-US" b="1" dirty="0"/>
              <a:t>Matthew 25:26-30 </a:t>
            </a:r>
            <a:r>
              <a:rPr lang="en-US" dirty="0"/>
              <a:t>"But his master answered and said to him, 'You wicked, </a:t>
            </a:r>
            <a:r>
              <a:rPr lang="en-US" b="1" dirty="0"/>
              <a:t>lazy</a:t>
            </a:r>
            <a:r>
              <a:rPr lang="en-US" dirty="0"/>
              <a:t> slave, you knew that I reap where I did not sow and gather where I scattered no </a:t>
            </a:r>
            <a:r>
              <a:rPr lang="en-US" i="1" dirty="0"/>
              <a:t>seed.</a:t>
            </a:r>
            <a:r>
              <a:rPr lang="en-US" dirty="0"/>
              <a:t> Then you ought to have put my money in the bank, and on my arrival I would have received my </a:t>
            </a:r>
            <a:r>
              <a:rPr lang="en-US" i="1" dirty="0"/>
              <a:t>money</a:t>
            </a:r>
            <a:r>
              <a:rPr lang="en-US" dirty="0"/>
              <a:t> back with interest. Therefore take away the talent from him, and give it to the one who has the ten talents.' For to everyone who has, </a:t>
            </a:r>
            <a:r>
              <a:rPr lang="en-US" i="1" dirty="0"/>
              <a:t>more</a:t>
            </a:r>
            <a:r>
              <a:rPr lang="en-US" dirty="0"/>
              <a:t> shall be given, and he will have an abundance; but from the one who does not have, even what he does have shall be taken away. Throw out the worthless slave into the outer darkness; in that place there will be weeping and gnashing of teeth. </a:t>
            </a:r>
          </a:p>
          <a:p>
            <a:pPr>
              <a:spcBef>
                <a:spcPts val="300"/>
              </a:spcBef>
            </a:pPr>
            <a:r>
              <a:rPr lang="en-US" dirty="0"/>
              <a:t>The talent had been given on  the basis of ability</a:t>
            </a:r>
          </a:p>
          <a:p>
            <a:pPr>
              <a:spcBef>
                <a:spcPts val="300"/>
              </a:spcBef>
            </a:pPr>
            <a:endParaRPr lang="en-US" dirty="0"/>
          </a:p>
          <a:p>
            <a:pPr>
              <a:spcBef>
                <a:spcPts val="300"/>
              </a:spcBef>
            </a:pPr>
            <a:endParaRPr lang="en-US" dirty="0"/>
          </a:p>
          <a:p>
            <a:pPr>
              <a:spcBef>
                <a:spcPts val="300"/>
              </a:spcBef>
            </a:pPr>
            <a:endParaRPr lang="en-US"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616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43CE-3D63-4BCC-80A1-C2DA4C5E122B}"/>
              </a:ext>
            </a:extLst>
          </p:cNvPr>
          <p:cNvSpPr>
            <a:spLocks noGrp="1"/>
          </p:cNvSpPr>
          <p:nvPr>
            <p:ph type="title"/>
          </p:nvPr>
        </p:nvSpPr>
        <p:spPr>
          <a:xfrm>
            <a:off x="0" y="1"/>
            <a:ext cx="9144000" cy="92825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CHOOSING TO SUPPRESS</a:t>
            </a:r>
          </a:p>
        </p:txBody>
      </p:sp>
      <p:sp>
        <p:nvSpPr>
          <p:cNvPr id="3" name="Content Placeholder 2">
            <a:extLst>
              <a:ext uri="{FF2B5EF4-FFF2-40B4-BE49-F238E27FC236}">
                <a16:creationId xmlns:a16="http://schemas.microsoft.com/office/drawing/2014/main" id="{DA05B55D-F656-44B5-9DFB-C71335F7C95C}"/>
              </a:ext>
            </a:extLst>
          </p:cNvPr>
          <p:cNvSpPr>
            <a:spLocks noGrp="1"/>
          </p:cNvSpPr>
          <p:nvPr>
            <p:ph idx="1"/>
          </p:nvPr>
        </p:nvSpPr>
        <p:spPr>
          <a:xfrm>
            <a:off x="-1" y="928255"/>
            <a:ext cx="9143999" cy="5929745"/>
          </a:xfrm>
        </p:spPr>
        <p:txBody>
          <a:bodyPr>
            <a:normAutofit lnSpcReduction="10000"/>
          </a:bodyPr>
          <a:lstStyle/>
          <a:p>
            <a:pPr>
              <a:lnSpc>
                <a:spcPct val="98000"/>
              </a:lnSpc>
              <a:spcBef>
                <a:spcPts val="300"/>
              </a:spcBef>
            </a:pPr>
            <a:r>
              <a:rPr lang="en-US" b="1" dirty="0"/>
              <a:t>Romans 1:18-21 </a:t>
            </a:r>
            <a:r>
              <a:rPr lang="en-US" dirty="0"/>
              <a:t> For the wrath of God is revealed </a:t>
            </a:r>
            <a:r>
              <a:rPr lang="en-US" spc="-150" dirty="0"/>
              <a:t>from </a:t>
            </a:r>
            <a:r>
              <a:rPr lang="en-US" dirty="0"/>
              <a:t>heaven again</a:t>
            </a:r>
            <a:r>
              <a:rPr lang="en-US" spc="-150" dirty="0"/>
              <a:t>st all </a:t>
            </a:r>
            <a:r>
              <a:rPr lang="en-US" dirty="0"/>
              <a:t>ungodliness and unrig</a:t>
            </a:r>
            <a:r>
              <a:rPr lang="en-US" spc="-150" dirty="0"/>
              <a:t>hteo</a:t>
            </a:r>
            <a:r>
              <a:rPr lang="en-US" dirty="0"/>
              <a:t>usness of men who </a:t>
            </a:r>
            <a:r>
              <a:rPr lang="en-US" b="1" dirty="0"/>
              <a:t>suppress</a:t>
            </a:r>
            <a:r>
              <a:rPr lang="en-US" dirty="0"/>
              <a:t> the truth in unrighteousness, because that which is known about God is evident within them; for God made it evident to them. For since the creation of the world His invisible attributes, His eternal power and divine nature, have been clearly seen, being understood through what has been made, so that they are without excuse.  For even though they knew God, they did not honor Him as God or give thanks, but they became futile in their speculations, and their foolish heart was darkened. </a:t>
            </a:r>
          </a:p>
          <a:p>
            <a:pPr>
              <a:lnSpc>
                <a:spcPct val="98000"/>
              </a:lnSpc>
              <a:spcBef>
                <a:spcPts val="300"/>
              </a:spcBef>
            </a:pPr>
            <a:r>
              <a:rPr lang="en-US" b="1" dirty="0"/>
              <a:t>Romans 11:36 </a:t>
            </a:r>
            <a:r>
              <a:rPr lang="en-US" dirty="0"/>
              <a:t> For from Him and through Him and to Him are all things</a:t>
            </a:r>
            <a:r>
              <a:rPr lang="en-US" spc="-150" dirty="0"/>
              <a:t>. To Him </a:t>
            </a:r>
            <a:r>
              <a:rPr lang="en-US" i="1" dirty="0"/>
              <a:t>be</a:t>
            </a:r>
            <a:r>
              <a:rPr lang="en-US" dirty="0"/>
              <a:t> the glory forever. Amen.</a:t>
            </a:r>
          </a:p>
          <a:p>
            <a:pPr>
              <a:lnSpc>
                <a:spcPct val="98000"/>
              </a:lnSpc>
              <a:spcBef>
                <a:spcPts val="300"/>
              </a:spcBef>
            </a:pPr>
            <a:r>
              <a:rPr lang="en-US" b="1" dirty="0"/>
              <a:t>Suppress: </a:t>
            </a:r>
            <a:r>
              <a:rPr lang="en-US" i="1" dirty="0" err="1"/>
              <a:t>katecho</a:t>
            </a:r>
            <a:r>
              <a:rPr lang="en-US" i="1" dirty="0"/>
              <a:t>: </a:t>
            </a:r>
            <a:r>
              <a:rPr lang="en-US" dirty="0"/>
              <a:t>to hold back; to hold </a:t>
            </a:r>
            <a:r>
              <a:rPr lang="en-US"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89109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7994-7AE7-4829-8A12-B187F5D7CF3C}"/>
              </a:ext>
            </a:extLst>
          </p:cNvPr>
          <p:cNvSpPr>
            <a:spLocks noGrp="1"/>
          </p:cNvSpPr>
          <p:nvPr>
            <p:ph type="title"/>
          </p:nvPr>
        </p:nvSpPr>
        <p:spPr>
          <a:xfrm>
            <a:off x="0" y="110835"/>
            <a:ext cx="9144000" cy="936087"/>
          </a:xfrm>
        </p:spPr>
        <p:txBody>
          <a:bodyPr>
            <a:normAutofit/>
          </a:bodyPr>
          <a:lstStyle/>
          <a:p>
            <a:r>
              <a:rPr lang="en-US" sz="4800" dirty="0"/>
              <a:t>REFINING PROCESS</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AFDDEF6F-4480-425F-BEAD-6CC2B163422E}"/>
              </a:ext>
            </a:extLst>
          </p:cNvPr>
          <p:cNvSpPr>
            <a:spLocks noGrp="1"/>
          </p:cNvSpPr>
          <p:nvPr>
            <p:ph idx="1"/>
          </p:nvPr>
        </p:nvSpPr>
        <p:spPr>
          <a:xfrm>
            <a:off x="-1" y="942110"/>
            <a:ext cx="9143999" cy="5915890"/>
          </a:xfrm>
        </p:spPr>
        <p:txBody>
          <a:bodyPr>
            <a:noAutofit/>
          </a:bodyPr>
          <a:lstStyle/>
          <a:p>
            <a:pPr>
              <a:spcBef>
                <a:spcPts val="300"/>
              </a:spcBef>
            </a:pPr>
            <a:r>
              <a:rPr lang="en-US" b="1" dirty="0"/>
              <a:t>Malachi 3:2-3 </a:t>
            </a:r>
            <a:r>
              <a:rPr lang="en-US" dirty="0"/>
              <a:t>"But who can endure the day of His coming</a:t>
            </a:r>
            <a:r>
              <a:rPr lang="en-US" spc="-150" dirty="0"/>
              <a:t>? And </a:t>
            </a:r>
            <a:r>
              <a:rPr lang="en-US" dirty="0"/>
              <a:t>who can stan</a:t>
            </a:r>
            <a:r>
              <a:rPr lang="en-US" spc="-150" dirty="0"/>
              <a:t>d when </a:t>
            </a:r>
            <a:r>
              <a:rPr lang="en-US" dirty="0"/>
              <a:t>He appears? For He is like a </a:t>
            </a:r>
            <a:r>
              <a:rPr lang="en-US" b="1" dirty="0"/>
              <a:t>refiner's</a:t>
            </a:r>
            <a:r>
              <a:rPr lang="en-US" dirty="0"/>
              <a:t> fire and like fullers' soap. He will sit as a smelter and purifier of silver, and He will purify the sons of Levi and refine them like gold and silver, so that they may present to the </a:t>
            </a:r>
            <a:r>
              <a:rPr lang="en-US" cap="small" dirty="0">
                <a:effectLst/>
              </a:rPr>
              <a:t>LORD</a:t>
            </a:r>
            <a:r>
              <a:rPr lang="en-US" dirty="0"/>
              <a:t> offerings in righteousness. </a:t>
            </a:r>
          </a:p>
          <a:p>
            <a:pPr>
              <a:spcBef>
                <a:spcPts val="300"/>
              </a:spcBef>
            </a:pPr>
            <a:r>
              <a:rPr lang="en-US" b="1" dirty="0"/>
              <a:t>Romans 12:2 </a:t>
            </a:r>
            <a:r>
              <a:rPr lang="en-US" dirty="0"/>
              <a:t> And do not be conformed to this world, but be transformed by the renewing of your mind, so that you may </a:t>
            </a:r>
            <a:r>
              <a:rPr lang="en-US" b="1" dirty="0"/>
              <a:t>prove</a:t>
            </a:r>
            <a:r>
              <a:rPr lang="en-US" dirty="0"/>
              <a:t> what the will of God is, that which is good and acceptable and perfect.</a:t>
            </a:r>
          </a:p>
          <a:p>
            <a:pPr>
              <a:spcBef>
                <a:spcPts val="300"/>
              </a:spcBef>
            </a:pPr>
            <a:r>
              <a:rPr lang="en-US" b="1" dirty="0"/>
              <a:t>Romans 14:17-18 …</a:t>
            </a:r>
            <a:r>
              <a:rPr lang="en-US" dirty="0"/>
              <a:t>for the kingdom of God is not eating and drinking, but righteousness and peace and joy in the Holy Spirit. For he who in this </a:t>
            </a:r>
            <a:r>
              <a:rPr lang="en-US" i="1" dirty="0"/>
              <a:t>way</a:t>
            </a:r>
            <a:r>
              <a:rPr lang="en-US" dirty="0"/>
              <a:t> serves Christ is acceptable to God and </a:t>
            </a:r>
            <a:r>
              <a:rPr lang="en-US" b="1" dirty="0"/>
              <a:t>approved</a:t>
            </a:r>
            <a:r>
              <a:rPr lang="en-US" dirty="0"/>
              <a:t> by men.  </a:t>
            </a:r>
            <a:br>
              <a:rPr lang="en-US" dirty="0"/>
            </a:br>
            <a:endParaRPr lang="en-US" dirty="0"/>
          </a:p>
          <a:p>
            <a:pPr>
              <a:spcBef>
                <a:spcPts val="3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554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67E7-D53B-48A6-9942-1843864A71AD}"/>
              </a:ext>
            </a:extLst>
          </p:cNvPr>
          <p:cNvSpPr>
            <a:spLocks noGrp="1"/>
          </p:cNvSpPr>
          <p:nvPr>
            <p:ph type="title"/>
          </p:nvPr>
        </p:nvSpPr>
        <p:spPr>
          <a:xfrm>
            <a:off x="0" y="1"/>
            <a:ext cx="9144000" cy="105294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EXPERIENTIAL LEARNING</a:t>
            </a:r>
          </a:p>
        </p:txBody>
      </p:sp>
      <p:sp>
        <p:nvSpPr>
          <p:cNvPr id="3" name="Content Placeholder 2">
            <a:extLst>
              <a:ext uri="{FF2B5EF4-FFF2-40B4-BE49-F238E27FC236}">
                <a16:creationId xmlns:a16="http://schemas.microsoft.com/office/drawing/2014/main" id="{128A132E-7C91-4CD5-922C-A61189ADEB0E}"/>
              </a:ext>
            </a:extLst>
          </p:cNvPr>
          <p:cNvSpPr>
            <a:spLocks noGrp="1"/>
          </p:cNvSpPr>
          <p:nvPr>
            <p:ph idx="1"/>
          </p:nvPr>
        </p:nvSpPr>
        <p:spPr>
          <a:xfrm>
            <a:off x="-1" y="858983"/>
            <a:ext cx="9143999" cy="5999017"/>
          </a:xfrm>
        </p:spPr>
        <p:txBody>
          <a:bodyPr>
            <a:noAutofit/>
          </a:bodyPr>
          <a:lstStyle/>
          <a:p>
            <a:pPr>
              <a:lnSpc>
                <a:spcPct val="95000"/>
              </a:lnSpc>
              <a:spcBef>
                <a:spcPts val="200"/>
              </a:spcBef>
            </a:pPr>
            <a:r>
              <a:rPr lang="en-US" b="1" dirty="0"/>
              <a:t>Hebrews 5:14 </a:t>
            </a:r>
            <a:r>
              <a:rPr lang="en-US" dirty="0"/>
              <a:t> But solid food is for the mature, who because of practice have their senses trained to discern good and evil. </a:t>
            </a:r>
          </a:p>
          <a:p>
            <a:pPr>
              <a:lnSpc>
                <a:spcPct val="95000"/>
              </a:lnSpc>
              <a:spcBef>
                <a:spcPts val="200"/>
              </a:spcBef>
            </a:pPr>
            <a:r>
              <a:rPr lang="en-US" dirty="0"/>
              <a:t>Discipleship is like an internship program</a:t>
            </a:r>
          </a:p>
          <a:p>
            <a:pPr>
              <a:lnSpc>
                <a:spcPct val="95000"/>
              </a:lnSpc>
              <a:spcBef>
                <a:spcPts val="200"/>
              </a:spcBef>
            </a:pPr>
            <a:r>
              <a:rPr lang="en-US" dirty="0"/>
              <a:t>Model of Jesus:</a:t>
            </a:r>
          </a:p>
          <a:p>
            <a:pPr marL="0" indent="0">
              <a:lnSpc>
                <a:spcPct val="95000"/>
              </a:lnSpc>
              <a:spcBef>
                <a:spcPts val="200"/>
              </a:spcBef>
              <a:buNone/>
            </a:pPr>
            <a:r>
              <a:rPr lang="en-US" dirty="0"/>
              <a:t>   1.  Teach to the larger group--observe</a:t>
            </a:r>
          </a:p>
          <a:p>
            <a:pPr marL="0" indent="0">
              <a:lnSpc>
                <a:spcPct val="95000"/>
              </a:lnSpc>
              <a:spcBef>
                <a:spcPts val="200"/>
              </a:spcBef>
              <a:buNone/>
            </a:pPr>
            <a:r>
              <a:rPr lang="en-US" dirty="0"/>
              <a:t>        2.  Recruit disciples from the larger group</a:t>
            </a:r>
          </a:p>
          <a:p>
            <a:pPr marL="0" indent="0">
              <a:lnSpc>
                <a:spcPct val="95000"/>
              </a:lnSpc>
              <a:spcBef>
                <a:spcPts val="200"/>
              </a:spcBef>
              <a:buNone/>
            </a:pPr>
            <a:r>
              <a:rPr lang="en-US" dirty="0"/>
              <a:t>        3.  Train disciple(s) with teaching</a:t>
            </a:r>
          </a:p>
          <a:p>
            <a:pPr marL="0" indent="0">
              <a:lnSpc>
                <a:spcPct val="95000"/>
              </a:lnSpc>
              <a:spcBef>
                <a:spcPts val="200"/>
              </a:spcBef>
              <a:buNone/>
            </a:pPr>
            <a:r>
              <a:rPr lang="en-US" dirty="0"/>
              <a:t>        4.  Take your disciple(s) with you</a:t>
            </a:r>
          </a:p>
          <a:p>
            <a:pPr marL="0" indent="0">
              <a:lnSpc>
                <a:spcPct val="95000"/>
              </a:lnSpc>
              <a:spcBef>
                <a:spcPts val="200"/>
              </a:spcBef>
              <a:buNone/>
            </a:pPr>
            <a:r>
              <a:rPr lang="en-US" dirty="0"/>
              <a:t>        5.  Send your disciple(s) in a way you can monitor</a:t>
            </a:r>
          </a:p>
          <a:p>
            <a:pPr marL="0" indent="0">
              <a:lnSpc>
                <a:spcPct val="95000"/>
              </a:lnSpc>
              <a:spcBef>
                <a:spcPts val="200"/>
              </a:spcBef>
              <a:buNone/>
            </a:pPr>
            <a:r>
              <a:rPr lang="en-US" dirty="0"/>
              <a:t>             </a:t>
            </a:r>
            <a:r>
              <a:rPr lang="en-US" b="1" dirty="0"/>
              <a:t>Matthew 10:5 </a:t>
            </a:r>
            <a:r>
              <a:rPr lang="en-US" dirty="0"/>
              <a:t>These twelve Jesus sent out </a:t>
            </a:r>
          </a:p>
          <a:p>
            <a:pPr marL="0" indent="0">
              <a:lnSpc>
                <a:spcPct val="95000"/>
              </a:lnSpc>
              <a:spcBef>
                <a:spcPts val="200"/>
              </a:spcBef>
              <a:buNone/>
            </a:pPr>
            <a:r>
              <a:rPr lang="en-US" dirty="0"/>
              <a:t>        6.  Release your disciple(s) to replicate ministry</a:t>
            </a:r>
          </a:p>
          <a:p>
            <a:pPr>
              <a:lnSpc>
                <a:spcPct val="95000"/>
              </a:lnSpc>
              <a:spcBef>
                <a:spcPts val="200"/>
              </a:spcBef>
            </a:pPr>
            <a:r>
              <a:rPr lang="en-US" dirty="0"/>
              <a:t>Noteworthy: Jesus chose the disciples after prayer</a:t>
            </a:r>
            <a:br>
              <a:rPr lang="en-US" dirty="0"/>
            </a:b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95000"/>
              </a:lnSpc>
              <a:spcBef>
                <a:spcPts val="200"/>
              </a:spcBef>
            </a:pPr>
            <a:endParaRPr lang="en-US" b="1" dirty="0"/>
          </a:p>
          <a:p>
            <a:pPr marL="0" indent="0">
              <a:lnSpc>
                <a:spcPct val="88000"/>
              </a:lnSpc>
              <a:spcBef>
                <a:spcPts val="200"/>
              </a:spcBef>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4203784"/>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637052"/>
      </a:dk2>
      <a:lt2>
        <a:srgbClr val="FFFFCC"/>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5600</TotalTime>
  <Words>1589</Words>
  <Application>Microsoft Office PowerPoint</Application>
  <PresentationFormat>On-screen Show (4:3)</PresentationFormat>
  <Paragraphs>47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Corbel</vt:lpstr>
      <vt:lpstr>Tahoma</vt:lpstr>
      <vt:lpstr>Tempus Sans ITC</vt:lpstr>
      <vt:lpstr>Wingdings</vt:lpstr>
      <vt:lpstr>Office Theme</vt:lpstr>
      <vt:lpstr>PowerPoint Presentation</vt:lpstr>
      <vt:lpstr>VERSE FOR THE JOURNEY</vt:lpstr>
      <vt:lpstr>DON’T GET LAZY</vt:lpstr>
      <vt:lpstr>PERSONAL DISCIPLINE</vt:lpstr>
      <vt:lpstr>THE PERIL OF HUMAN WISDOM</vt:lpstr>
      <vt:lpstr>PARABLE OF TALENTS</vt:lpstr>
      <vt:lpstr>CHOOSING TO SUPPRESS</vt:lpstr>
      <vt:lpstr>REFINING PROCESS</vt:lpstr>
      <vt:lpstr>EXPERIENTIAL LEARNING</vt:lpstr>
      <vt:lpstr>GOD GETS IT RIGHT!</vt:lpstr>
      <vt:lpstr>COVENANT PROTECTION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JoLynn Gower</dc:creator>
  <cp:lastModifiedBy>Gower</cp:lastModifiedBy>
  <cp:revision>132</cp:revision>
  <cp:lastPrinted>2021-03-04T16:55:08Z</cp:lastPrinted>
  <dcterms:created xsi:type="dcterms:W3CDTF">2020-12-14T20:49:15Z</dcterms:created>
  <dcterms:modified xsi:type="dcterms:W3CDTF">2021-03-07T23:08:50Z</dcterms:modified>
</cp:coreProperties>
</file>