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69" r:id="rId2"/>
    <p:sldId id="258" r:id="rId3"/>
    <p:sldId id="260" r:id="rId4"/>
    <p:sldId id="267" r:id="rId5"/>
    <p:sldId id="261" r:id="rId6"/>
    <p:sldId id="262" r:id="rId7"/>
    <p:sldId id="263" r:id="rId8"/>
    <p:sldId id="264" r:id="rId9"/>
    <p:sldId id="265" r:id="rId10"/>
    <p:sldId id="266" r:id="rId11"/>
    <p:sldId id="268" r:id="rId12"/>
    <p:sldId id="259" r:id="rId13"/>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59E"/>
    <a:srgbClr val="002B82"/>
    <a:srgbClr val="003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55" d="100"/>
          <a:sy n="55" d="100"/>
        </p:scale>
        <p:origin x="1190" y="43"/>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74438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3249311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81AC8D-0882-4B34-ABCE-93D7104B3513}"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0558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58957"/>
          </a:xfrm>
        </p:spPr>
        <p:txBody>
          <a:bodyPr/>
          <a:lstStyle>
            <a:lvl1pPr algn="ctr">
              <a:defRPr>
                <a:solidFill>
                  <a:schemeClr val="accent1">
                    <a:lumMod val="50000"/>
                  </a:schemeClr>
                </a:solidFill>
                <a:latin typeface="Corbel" panose="020B0503020204020204" pitchFamily="34" charset="0"/>
              </a:defRPr>
            </a:lvl1pPr>
          </a:lstStyle>
          <a:p>
            <a:r>
              <a:rPr lang="en-US" dirty="0"/>
              <a:t>Click to edit Master title style</a:t>
            </a:r>
          </a:p>
        </p:txBody>
      </p:sp>
      <p:sp>
        <p:nvSpPr>
          <p:cNvPr id="3" name="Content Placeholder 2"/>
          <p:cNvSpPr>
            <a:spLocks noGrp="1"/>
          </p:cNvSpPr>
          <p:nvPr>
            <p:ph idx="1"/>
          </p:nvPr>
        </p:nvSpPr>
        <p:spPr>
          <a:xfrm>
            <a:off x="-1" y="1258956"/>
            <a:ext cx="9143999" cy="5599043"/>
          </a:xfrm>
        </p:spPr>
        <p:txBody>
          <a:bodyPr/>
          <a:lstStyle>
            <a:lvl1pPr>
              <a:buClr>
                <a:schemeClr val="accent2">
                  <a:lumMod val="75000"/>
                </a:schemeClr>
              </a:buClr>
              <a:buFont typeface="Wingdings" panose="05000000000000000000" pitchFamily="2" charset="2"/>
              <a:buChar char="Ø"/>
              <a:defRPr>
                <a:solidFill>
                  <a:schemeClr val="accent1">
                    <a:lumMod val="50000"/>
                  </a:schemeClr>
                </a:solidFill>
                <a:latin typeface="Corbel" panose="020B0503020204020204" pitchFamily="34" charset="0"/>
              </a:defRPr>
            </a:lvl1pPr>
            <a:lvl2pPr>
              <a:defRPr>
                <a:solidFill>
                  <a:schemeClr val="accent1">
                    <a:lumMod val="50000"/>
                  </a:schemeClr>
                </a:solidFill>
                <a:latin typeface="Corbel" panose="020B0503020204020204" pitchFamily="34" charset="0"/>
              </a:defRPr>
            </a:lvl2pPr>
            <a:lvl3pPr>
              <a:defRPr>
                <a:solidFill>
                  <a:schemeClr val="accent1">
                    <a:lumMod val="50000"/>
                  </a:schemeClr>
                </a:solidFill>
                <a:latin typeface="Corbel" panose="020B0503020204020204" pitchFamily="34" charset="0"/>
              </a:defRPr>
            </a:lvl3pPr>
            <a:lvl4pPr>
              <a:defRPr>
                <a:solidFill>
                  <a:schemeClr val="accent1">
                    <a:lumMod val="50000"/>
                  </a:schemeClr>
                </a:solidFill>
                <a:latin typeface="Corbel" panose="020B0503020204020204" pitchFamily="34" charset="0"/>
              </a:defRPr>
            </a:lvl4pPr>
            <a:lvl5pPr>
              <a:defRPr>
                <a:solidFill>
                  <a:schemeClr val="accent1">
                    <a:lumMod val="50000"/>
                  </a:schemeClr>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445393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81AC8D-0882-4B34-ABCE-93D7104B3513}" type="datetimeFigureOut">
              <a:rPr lang="en-US" smtClean="0"/>
              <a:t>3/1/2021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93969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81AC8D-0882-4B34-ABCE-93D7104B3513}"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88289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81AC8D-0882-4B34-ABCE-93D7104B3513}" type="datetimeFigureOut">
              <a:rPr lang="en-US" smtClean="0"/>
              <a:t>3/1/2021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589271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81AC8D-0882-4B34-ABCE-93D7104B3513}" type="datetimeFigureOut">
              <a:rPr lang="en-US" smtClean="0"/>
              <a:t>3/1/2021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26332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1AC8D-0882-4B34-ABCE-93D7104B3513}" type="datetimeFigureOut">
              <a:rPr lang="en-US" smtClean="0"/>
              <a:t>3/1/2021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2431197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1291586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581AC8D-0882-4B34-ABCE-93D7104B3513}" type="datetimeFigureOut">
              <a:rPr lang="en-US" smtClean="0"/>
              <a:t>3/1/2021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1672A1-594F-403B-A1AC-3909520736A0}" type="slidenum">
              <a:rPr lang="en-US" smtClean="0"/>
              <a:t>‹#›</a:t>
            </a:fld>
            <a:endParaRPr lang="en-US"/>
          </a:p>
        </p:txBody>
      </p:sp>
    </p:spTree>
    <p:extLst>
      <p:ext uri="{BB962C8B-B14F-4D97-AF65-F5344CB8AC3E}">
        <p14:creationId xmlns:p14="http://schemas.microsoft.com/office/powerpoint/2010/main" val="4247235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81AC8D-0882-4B34-ABCE-93D7104B3513}" type="datetimeFigureOut">
              <a:rPr lang="en-US" smtClean="0"/>
              <a:t>3/1/2021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672A1-594F-403B-A1AC-3909520736A0}" type="slidenum">
              <a:rPr lang="en-US" smtClean="0"/>
              <a:t>‹#›</a:t>
            </a:fld>
            <a:endParaRPr lang="en-US"/>
          </a:p>
        </p:txBody>
      </p:sp>
    </p:spTree>
    <p:extLst>
      <p:ext uri="{BB962C8B-B14F-4D97-AF65-F5344CB8AC3E}">
        <p14:creationId xmlns:p14="http://schemas.microsoft.com/office/powerpoint/2010/main" val="35746768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A79E1-C3A9-4F3F-98F6-1C136CCED8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8021D64-D9C8-48F4-BD78-6B8BEB1CB7E6}"/>
              </a:ext>
            </a:extLst>
          </p:cNvPr>
          <p:cNvSpPr>
            <a:spLocks noGrp="1"/>
          </p:cNvSpPr>
          <p:nvPr>
            <p:ph idx="1"/>
          </p:nvPr>
        </p:nvSpPr>
        <p:spPr/>
        <p:txBody>
          <a:bodyPr/>
          <a:lstStyle/>
          <a:p>
            <a:endParaRPr lang="en-US"/>
          </a:p>
        </p:txBody>
      </p:sp>
      <p:pic>
        <p:nvPicPr>
          <p:cNvPr id="4" name="Graphic 1">
            <a:extLst>
              <a:ext uri="{FF2B5EF4-FFF2-40B4-BE49-F238E27FC236}">
                <a16:creationId xmlns:a16="http://schemas.microsoft.com/office/drawing/2014/main" id="{92848A8B-C0FD-4C18-BED5-D1BA76270BFF}"/>
              </a:ext>
            </a:extLst>
          </p:cNvPr>
          <p:cNvPicPr/>
          <p:nvPr/>
        </p:nvPicPr>
        <p:blipFill>
          <a:blip r:embed="rId2">
            <a:extLst>
              <a:ext uri="{96DAC541-7B7A-43D3-8B79-37D633B846F1}">
                <asvg:svgBlip xmlns:asvg="http://schemas.microsoft.com/office/drawing/2016/SVG/main" r:embed="rId3"/>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10D8EAB-2C40-4ED6-A311-DCF3E6BB6A91}"/>
              </a:ext>
            </a:extLst>
          </p:cNvPr>
          <p:cNvSpPr txBox="1"/>
          <p:nvPr/>
        </p:nvSpPr>
        <p:spPr>
          <a:xfrm>
            <a:off x="7065817" y="6082145"/>
            <a:ext cx="1010213" cy="369332"/>
          </a:xfrm>
          <a:prstGeom prst="rect">
            <a:avLst/>
          </a:prstGeom>
          <a:noFill/>
        </p:spPr>
        <p:txBody>
          <a:bodyPr wrap="none" rtlCol="0">
            <a:spAutoFit/>
          </a:bodyPr>
          <a:lstStyle/>
          <a:p>
            <a:r>
              <a:rPr lang="en-US" dirty="0">
                <a:solidFill>
                  <a:schemeClr val="accent2">
                    <a:lumMod val="50000"/>
                  </a:schemeClr>
                </a:solidFill>
                <a:effectLst>
                  <a:outerShdw blurRad="38100" dist="38100" dir="2700000" algn="tl">
                    <a:srgbClr val="000000">
                      <a:alpha val="43137"/>
                    </a:srgbClr>
                  </a:outerShdw>
                </a:effectLst>
                <a:latin typeface="Tempus Sans ITC" panose="04020404030D07020202" pitchFamily="82" charset="0"/>
              </a:rPr>
              <a:t>Lesson 8</a:t>
            </a:r>
          </a:p>
        </p:txBody>
      </p:sp>
    </p:spTree>
    <p:extLst>
      <p:ext uri="{BB962C8B-B14F-4D97-AF65-F5344CB8AC3E}">
        <p14:creationId xmlns:p14="http://schemas.microsoft.com/office/powerpoint/2010/main" val="933757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67E7-D53B-48A6-9942-1843864A71AD}"/>
              </a:ext>
            </a:extLst>
          </p:cNvPr>
          <p:cNvSpPr>
            <a:spLocks noGrp="1"/>
          </p:cNvSpPr>
          <p:nvPr>
            <p:ph type="title"/>
          </p:nvPr>
        </p:nvSpPr>
        <p:spPr>
          <a:xfrm>
            <a:off x="0" y="1"/>
            <a:ext cx="9144000" cy="858982"/>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GENERAL DISCERNMENT</a:t>
            </a:r>
          </a:p>
        </p:txBody>
      </p:sp>
      <p:sp>
        <p:nvSpPr>
          <p:cNvPr id="3" name="Content Placeholder 2">
            <a:extLst>
              <a:ext uri="{FF2B5EF4-FFF2-40B4-BE49-F238E27FC236}">
                <a16:creationId xmlns:a16="http://schemas.microsoft.com/office/drawing/2014/main" id="{128A132E-7C91-4CD5-922C-A61189ADEB0E}"/>
              </a:ext>
            </a:extLst>
          </p:cNvPr>
          <p:cNvSpPr>
            <a:spLocks noGrp="1"/>
          </p:cNvSpPr>
          <p:nvPr>
            <p:ph idx="1"/>
          </p:nvPr>
        </p:nvSpPr>
        <p:spPr>
          <a:xfrm>
            <a:off x="-1" y="858983"/>
            <a:ext cx="9143999" cy="5999017"/>
          </a:xfrm>
        </p:spPr>
        <p:txBody>
          <a:bodyPr>
            <a:noAutofit/>
          </a:bodyPr>
          <a:lstStyle/>
          <a:p>
            <a:pPr>
              <a:lnSpc>
                <a:spcPct val="88000"/>
              </a:lnSpc>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1 John 4:1-3 </a:t>
            </a:r>
            <a:r>
              <a:rPr lang="en-US" dirty="0">
                <a:latin typeface="Tahoma" panose="020B0604030504040204" pitchFamily="34" charset="0"/>
                <a:ea typeface="Tahoma" panose="020B0604030504040204" pitchFamily="34" charset="0"/>
                <a:cs typeface="Tahoma" panose="020B0604030504040204" pitchFamily="34" charset="0"/>
              </a:rPr>
              <a:t> Beloved, do not believe every spirit, but test the spirits to see whether they are from God, because many false prophets have gone out into the world. By this you know the Spirit of God: every spirit that confesses that Jesus Christ has come in the flesh is from God; and every spirit that does not confess Jesus is not from God; this is the </a:t>
            </a:r>
            <a:r>
              <a:rPr lang="en-US" i="1" dirty="0">
                <a:latin typeface="Tahoma" panose="020B0604030504040204" pitchFamily="34" charset="0"/>
                <a:ea typeface="Tahoma" panose="020B0604030504040204" pitchFamily="34" charset="0"/>
                <a:cs typeface="Tahoma" panose="020B0604030504040204" pitchFamily="34" charset="0"/>
              </a:rPr>
              <a:t>spirit</a:t>
            </a:r>
            <a:r>
              <a:rPr lang="en-US" dirty="0">
                <a:latin typeface="Tahoma" panose="020B0604030504040204" pitchFamily="34" charset="0"/>
                <a:ea typeface="Tahoma" panose="020B0604030504040204" pitchFamily="34" charset="0"/>
                <a:cs typeface="Tahoma" panose="020B0604030504040204" pitchFamily="34" charset="0"/>
              </a:rPr>
              <a:t> of the antichrist, of which you have heard that it is coming, and now it is already in the world. </a:t>
            </a:r>
          </a:p>
          <a:p>
            <a:pPr>
              <a:lnSpc>
                <a:spcPct val="88000"/>
              </a:lnSpc>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2 Corinthians 11:13-15 </a:t>
            </a:r>
            <a:r>
              <a:rPr lang="en-US" dirty="0">
                <a:latin typeface="Tahoma" panose="020B0604030504040204" pitchFamily="34" charset="0"/>
                <a:ea typeface="Tahoma" panose="020B0604030504040204" pitchFamily="34" charset="0"/>
                <a:cs typeface="Tahoma" panose="020B0604030504040204" pitchFamily="34" charset="0"/>
              </a:rPr>
              <a:t> For such men are false apostles, deceitful workers, disguising themselves as apostles of Christ. No wonder, for even Satan disguises himself as an angel of light. Therefore it is not surprising if his servants also disguise themselves as servants of righteousness, whose end will be according to their deeds. </a:t>
            </a:r>
          </a:p>
        </p:txBody>
      </p:sp>
    </p:spTree>
    <p:extLst>
      <p:ext uri="{BB962C8B-B14F-4D97-AF65-F5344CB8AC3E}">
        <p14:creationId xmlns:p14="http://schemas.microsoft.com/office/powerpoint/2010/main" val="2844203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1FCF7-C70A-48B8-B1BF-B8BC540A4EDB}"/>
              </a:ext>
            </a:extLst>
          </p:cNvPr>
          <p:cNvSpPr>
            <a:spLocks noGrp="1"/>
          </p:cNvSpPr>
          <p:nvPr>
            <p:ph type="title"/>
          </p:nvPr>
        </p:nvSpPr>
        <p:spPr>
          <a:xfrm>
            <a:off x="0" y="1"/>
            <a:ext cx="9144000" cy="112643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SPIRITUAL GIFT</a:t>
            </a:r>
          </a:p>
        </p:txBody>
      </p:sp>
      <p:sp>
        <p:nvSpPr>
          <p:cNvPr id="3" name="Content Placeholder 2">
            <a:extLst>
              <a:ext uri="{FF2B5EF4-FFF2-40B4-BE49-F238E27FC236}">
                <a16:creationId xmlns:a16="http://schemas.microsoft.com/office/drawing/2014/main" id="{CA693BBE-94C9-4C05-A277-0BD0426ED946}"/>
              </a:ext>
            </a:extLst>
          </p:cNvPr>
          <p:cNvSpPr>
            <a:spLocks noGrp="1"/>
          </p:cNvSpPr>
          <p:nvPr>
            <p:ph idx="1"/>
          </p:nvPr>
        </p:nvSpPr>
        <p:spPr>
          <a:xfrm>
            <a:off x="-1" y="1007165"/>
            <a:ext cx="9143999" cy="5850835"/>
          </a:xfrm>
        </p:spPr>
        <p:txBody>
          <a:bodyPr>
            <a:noAutofit/>
          </a:bodyPr>
          <a:lstStyle/>
          <a:p>
            <a:pPr>
              <a:spcBef>
                <a:spcPts val="0"/>
              </a:spcBef>
            </a:pPr>
            <a:r>
              <a:rPr lang="en-US" sz="2800" b="1" dirty="0">
                <a:latin typeface="Tahoma" panose="020B0604030504040204" pitchFamily="34" charset="0"/>
                <a:ea typeface="Tahoma" panose="020B0604030504040204" pitchFamily="34" charset="0"/>
                <a:cs typeface="Tahoma" panose="020B0604030504040204" pitchFamily="34" charset="0"/>
              </a:rPr>
              <a:t>1 Corinthians 12:4-10 </a:t>
            </a:r>
            <a:r>
              <a:rPr lang="en-US" sz="2800" dirty="0">
                <a:latin typeface="Tahoma" panose="020B0604030504040204" pitchFamily="34" charset="0"/>
                <a:ea typeface="Tahoma" panose="020B0604030504040204" pitchFamily="34" charset="0"/>
                <a:cs typeface="Tahoma" panose="020B0604030504040204" pitchFamily="34" charset="0"/>
              </a:rPr>
              <a:t>Now there are varieties of gifts, but the same Spirit. And there are varieties of ministries, and the same Lord. There are varieties of effects, but the same God who works all things in all </a:t>
            </a:r>
            <a:r>
              <a:rPr lang="en-US" sz="2800" i="1" dirty="0">
                <a:latin typeface="Tahoma" panose="020B0604030504040204" pitchFamily="34" charset="0"/>
                <a:ea typeface="Tahoma" panose="020B0604030504040204" pitchFamily="34" charset="0"/>
                <a:cs typeface="Tahoma" panose="020B0604030504040204" pitchFamily="34" charset="0"/>
              </a:rPr>
              <a:t>persons.</a:t>
            </a:r>
            <a:r>
              <a:rPr lang="en-US" sz="2800" dirty="0">
                <a:latin typeface="Tahoma" panose="020B0604030504040204" pitchFamily="34" charset="0"/>
                <a:ea typeface="Tahoma" panose="020B0604030504040204" pitchFamily="34" charset="0"/>
                <a:cs typeface="Tahoma" panose="020B0604030504040204" pitchFamily="34" charset="0"/>
              </a:rPr>
              <a:t> But to each one is given the manifestation of the Spirit for the common good. For to one is given the word of wisdom through the Spirit, and to another the word of knowledge according to the same Spirit; to another faith by the same Spirit, and to another gifts of healing by the one Spirit, and to another the effecting of miracles, and to another prophecy, and to another the </a:t>
            </a:r>
            <a:r>
              <a:rPr lang="en-US" sz="2800" b="1" dirty="0">
                <a:latin typeface="Tahoma" panose="020B0604030504040204" pitchFamily="34" charset="0"/>
                <a:ea typeface="Tahoma" panose="020B0604030504040204" pitchFamily="34" charset="0"/>
                <a:cs typeface="Tahoma" panose="020B0604030504040204" pitchFamily="34" charset="0"/>
              </a:rPr>
              <a:t>distinguishing of spirits,</a:t>
            </a:r>
            <a:r>
              <a:rPr lang="en-US" sz="2800" dirty="0">
                <a:latin typeface="Tahoma" panose="020B0604030504040204" pitchFamily="34" charset="0"/>
                <a:ea typeface="Tahoma" panose="020B0604030504040204" pitchFamily="34" charset="0"/>
                <a:cs typeface="Tahoma" panose="020B0604030504040204" pitchFamily="34" charset="0"/>
              </a:rPr>
              <a:t> to another </a:t>
            </a:r>
            <a:r>
              <a:rPr lang="en-US" sz="2800" i="1" dirty="0">
                <a:latin typeface="Tahoma" panose="020B0604030504040204" pitchFamily="34" charset="0"/>
                <a:ea typeface="Tahoma" panose="020B0604030504040204" pitchFamily="34" charset="0"/>
                <a:cs typeface="Tahoma" panose="020B0604030504040204" pitchFamily="34" charset="0"/>
              </a:rPr>
              <a:t>various</a:t>
            </a:r>
            <a:r>
              <a:rPr lang="en-US" sz="2800" dirty="0">
                <a:latin typeface="Tahoma" panose="020B0604030504040204" pitchFamily="34" charset="0"/>
                <a:ea typeface="Tahoma" panose="020B0604030504040204" pitchFamily="34" charset="0"/>
                <a:cs typeface="Tahoma" panose="020B0604030504040204" pitchFamily="34" charset="0"/>
              </a:rPr>
              <a:t> kinds of tongues, and to another the interpretation of tongues. </a:t>
            </a:r>
          </a:p>
          <a:p>
            <a:pPr>
              <a:spcBef>
                <a:spcPts val="0"/>
              </a:spcBef>
            </a:pPr>
            <a:r>
              <a:rPr lang="en-US" dirty="0">
                <a:latin typeface="Tahoma" panose="020B0604030504040204" pitchFamily="34" charset="0"/>
                <a:ea typeface="Tahoma" panose="020B0604030504040204" pitchFamily="34" charset="0"/>
                <a:cs typeface="Tahoma" panose="020B0604030504040204" pitchFamily="34" charset="0"/>
              </a:rPr>
              <a:t>Distinguish: </a:t>
            </a:r>
            <a:r>
              <a:rPr lang="en-US" i="1" dirty="0" err="1">
                <a:latin typeface="Tahoma" panose="020B0604030504040204" pitchFamily="34" charset="0"/>
                <a:ea typeface="Tahoma" panose="020B0604030504040204" pitchFamily="34" charset="0"/>
                <a:cs typeface="Tahoma" panose="020B0604030504040204" pitchFamily="34" charset="0"/>
              </a:rPr>
              <a:t>diakrisis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ability to judge between</a:t>
            </a:r>
            <a:endParaRPr lang="en-US" sz="2800" dirty="0">
              <a:latin typeface="Tahoma" panose="020B0604030504040204" pitchFamily="34" charset="0"/>
              <a:ea typeface="Tahoma" panose="020B0604030504040204" pitchFamily="34" charset="0"/>
              <a:cs typeface="Tahoma" panose="020B0604030504040204" pitchFamily="34" charset="0"/>
            </a:endParaRPr>
          </a:p>
          <a:p>
            <a:pPr>
              <a:spcBef>
                <a:spcPts val="0"/>
              </a:spcBef>
            </a:pPr>
            <a:endParaRPr lang="en-US"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64246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72523-AB22-46E2-98BF-FCFA02CFC35A}"/>
              </a:ext>
            </a:extLst>
          </p:cNvPr>
          <p:cNvSpPr>
            <a:spLocks noGrp="1"/>
          </p:cNvSpPr>
          <p:nvPr>
            <p:ph type="title"/>
          </p:nvPr>
        </p:nvSpPr>
        <p:spPr>
          <a:xfrm>
            <a:off x="0" y="0"/>
            <a:ext cx="9144000" cy="858981"/>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COVENANT PROTECTION</a:t>
            </a:r>
          </a:p>
        </p:txBody>
      </p:sp>
      <p:sp>
        <p:nvSpPr>
          <p:cNvPr id="3" name="Content Placeholder 2">
            <a:extLst>
              <a:ext uri="{FF2B5EF4-FFF2-40B4-BE49-F238E27FC236}">
                <a16:creationId xmlns:a16="http://schemas.microsoft.com/office/drawing/2014/main" id="{AE17BDF0-64A0-4F69-B991-F91D321921D0}"/>
              </a:ext>
            </a:extLst>
          </p:cNvPr>
          <p:cNvSpPr>
            <a:spLocks noGrp="1"/>
          </p:cNvSpPr>
          <p:nvPr>
            <p:ph idx="1"/>
          </p:nvPr>
        </p:nvSpPr>
        <p:spPr>
          <a:xfrm>
            <a:off x="-1" y="858982"/>
            <a:ext cx="9143999" cy="5999017"/>
          </a:xfrm>
        </p:spPr>
        <p:txBody>
          <a:bodyPr>
            <a:noAutofit/>
          </a:bodyPr>
          <a:lstStyle/>
          <a:p>
            <a:pPr>
              <a:lnSpc>
                <a:spcPct val="86000"/>
              </a:lnSpc>
              <a:spcBef>
                <a:spcPts val="100"/>
              </a:spcBef>
            </a:pPr>
            <a:r>
              <a:rPr lang="en-US" sz="2700" b="1" dirty="0">
                <a:latin typeface="Tahoma" panose="020B0604030504040204" pitchFamily="34" charset="0"/>
                <a:ea typeface="Tahoma" panose="020B0604030504040204" pitchFamily="34" charset="0"/>
                <a:cs typeface="Tahoma" panose="020B0604030504040204" pitchFamily="34" charset="0"/>
              </a:rPr>
              <a:t>Ephesians 6:10-17 </a:t>
            </a:r>
            <a:r>
              <a:rPr lang="en-US" sz="2700" dirty="0">
                <a:latin typeface="Tahoma" panose="020B0604030504040204" pitchFamily="34" charset="0"/>
                <a:ea typeface="Tahoma" panose="020B0604030504040204" pitchFamily="34" charset="0"/>
                <a:cs typeface="Tahoma" panose="020B0604030504040204" pitchFamily="34" charset="0"/>
              </a:rPr>
              <a:t> Finally, be strong in the Lord and in the strength of His might. Put on the full armor of God, so that you will be able to stand firm against the schemes of the devil. For our struggle is not against flesh and blood, but against the rulers, against the powers, against the world forces of this darkness, against the spiritual </a:t>
            </a:r>
            <a:r>
              <a:rPr lang="en-US" sz="2700" i="1" dirty="0">
                <a:latin typeface="Tahoma" panose="020B0604030504040204" pitchFamily="34" charset="0"/>
                <a:ea typeface="Tahoma" panose="020B0604030504040204" pitchFamily="34" charset="0"/>
                <a:cs typeface="Tahoma" panose="020B0604030504040204" pitchFamily="34" charset="0"/>
              </a:rPr>
              <a:t>forces</a:t>
            </a:r>
            <a:r>
              <a:rPr lang="en-US" sz="2700" dirty="0">
                <a:latin typeface="Tahoma" panose="020B0604030504040204" pitchFamily="34" charset="0"/>
                <a:ea typeface="Tahoma" panose="020B0604030504040204" pitchFamily="34" charset="0"/>
                <a:cs typeface="Tahoma" panose="020B0604030504040204" pitchFamily="34" charset="0"/>
              </a:rPr>
              <a:t> of wickedness in the heavenly </a:t>
            </a:r>
            <a:r>
              <a:rPr lang="en-US" sz="2700" i="1" dirty="0">
                <a:latin typeface="Tahoma" panose="020B0604030504040204" pitchFamily="34" charset="0"/>
                <a:ea typeface="Tahoma" panose="020B0604030504040204" pitchFamily="34" charset="0"/>
                <a:cs typeface="Tahoma" panose="020B0604030504040204" pitchFamily="34" charset="0"/>
              </a:rPr>
              <a:t>places.</a:t>
            </a:r>
            <a:r>
              <a:rPr lang="en-US" sz="2700" dirty="0">
                <a:latin typeface="Tahoma" panose="020B0604030504040204" pitchFamily="34" charset="0"/>
                <a:ea typeface="Tahoma" panose="020B0604030504040204" pitchFamily="34" charset="0"/>
                <a:cs typeface="Tahoma" panose="020B0604030504040204" pitchFamily="34" charset="0"/>
              </a:rPr>
              <a:t> Therefore, take up the full armor of God, so that you will be able to resist in the evil day, and having done every-thing, to stand firm. Stand firm therefore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cap="small" dirty="0">
                <a:effectLst/>
                <a:latin typeface="Tahoma" panose="020B0604030504040204" pitchFamily="34" charset="0"/>
                <a:ea typeface="Tahoma" panose="020B0604030504040204" pitchFamily="34" charset="0"/>
                <a:cs typeface="Tahoma" panose="020B0604030504040204" pitchFamily="34" charset="0"/>
              </a:rPr>
              <a:t>HAVING GIRDED YOUR LOINS WITH TRUTH</a:t>
            </a:r>
            <a:r>
              <a:rPr lang="en-US" sz="2400" dirty="0">
                <a:latin typeface="Tahoma" panose="020B0604030504040204" pitchFamily="34" charset="0"/>
                <a:ea typeface="Tahoma" panose="020B0604030504040204" pitchFamily="34" charset="0"/>
                <a:cs typeface="Tahoma" panose="020B0604030504040204" pitchFamily="34" charset="0"/>
              </a:rPr>
              <a:t>, and </a:t>
            </a:r>
            <a:r>
              <a:rPr lang="en-US" sz="2400" cap="small" dirty="0">
                <a:effectLst/>
                <a:latin typeface="Tahoma" panose="020B0604030504040204" pitchFamily="34" charset="0"/>
                <a:ea typeface="Tahoma" panose="020B0604030504040204" pitchFamily="34" charset="0"/>
                <a:cs typeface="Tahoma" panose="020B0604030504040204" pitchFamily="34" charset="0"/>
              </a:rPr>
              <a:t>HAVING</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cap="small" dirty="0">
                <a:effectLst/>
                <a:latin typeface="Tahoma" panose="020B0604030504040204" pitchFamily="34" charset="0"/>
                <a:ea typeface="Tahoma" panose="020B0604030504040204" pitchFamily="34" charset="0"/>
                <a:cs typeface="Tahoma" panose="020B0604030504040204" pitchFamily="34" charset="0"/>
              </a:rPr>
              <a:t>PUT ON THE BREASTPLATE OF RIGHTEOUSNESS</a:t>
            </a:r>
            <a:r>
              <a:rPr lang="en-US" sz="2700" dirty="0">
                <a:latin typeface="Tahoma" panose="020B0604030504040204" pitchFamily="34" charset="0"/>
                <a:ea typeface="Tahoma" panose="020B0604030504040204" pitchFamily="34" charset="0"/>
                <a:cs typeface="Tahoma" panose="020B0604030504040204" pitchFamily="34" charset="0"/>
              </a:rPr>
              <a:t>, and having shod </a:t>
            </a:r>
            <a:r>
              <a:rPr lang="en-US" sz="2400" cap="small" dirty="0">
                <a:effectLst/>
                <a:latin typeface="Tahoma" panose="020B0604030504040204" pitchFamily="34" charset="0"/>
                <a:ea typeface="Tahoma" panose="020B0604030504040204" pitchFamily="34" charset="0"/>
                <a:cs typeface="Tahoma" panose="020B0604030504040204" pitchFamily="34" charset="0"/>
              </a:rPr>
              <a:t>YOUR FEET WITH THE PREPARATION OF THE GOSPEL OF PEACE</a:t>
            </a:r>
            <a:r>
              <a:rPr lang="en-US" sz="2400" dirty="0">
                <a:latin typeface="Tahoma" panose="020B0604030504040204" pitchFamily="34" charset="0"/>
                <a:ea typeface="Tahoma" panose="020B0604030504040204" pitchFamily="34" charset="0"/>
                <a:cs typeface="Tahoma" panose="020B0604030504040204" pitchFamily="34" charset="0"/>
              </a:rPr>
              <a:t>;</a:t>
            </a:r>
            <a:r>
              <a:rPr lang="en-US" sz="2700" dirty="0">
                <a:latin typeface="Tahoma" panose="020B0604030504040204" pitchFamily="34" charset="0"/>
                <a:ea typeface="Tahoma" panose="020B0604030504040204" pitchFamily="34" charset="0"/>
                <a:cs typeface="Tahoma" panose="020B0604030504040204" pitchFamily="34" charset="0"/>
              </a:rPr>
              <a:t>  in addition to all, taking up the shield of faith with which you will be able to extinguish all the flaming arrows of the evil </a:t>
            </a:r>
            <a:r>
              <a:rPr lang="en-US" sz="2700" i="1" dirty="0">
                <a:latin typeface="Tahoma" panose="020B0604030504040204" pitchFamily="34" charset="0"/>
                <a:ea typeface="Tahoma" panose="020B0604030504040204" pitchFamily="34" charset="0"/>
                <a:cs typeface="Tahoma" panose="020B0604030504040204" pitchFamily="34" charset="0"/>
              </a:rPr>
              <a:t>one.</a:t>
            </a:r>
            <a:r>
              <a:rPr lang="en-US" sz="2700" dirty="0">
                <a:latin typeface="Tahoma" panose="020B0604030504040204" pitchFamily="34" charset="0"/>
                <a:ea typeface="Tahoma" panose="020B0604030504040204" pitchFamily="34" charset="0"/>
                <a:cs typeface="Tahoma" panose="020B0604030504040204" pitchFamily="34" charset="0"/>
              </a:rPr>
              <a:t>  And take </a:t>
            </a:r>
            <a:r>
              <a:rPr lang="en-US" sz="2400" cap="small" dirty="0">
                <a:effectLst/>
                <a:latin typeface="Tahoma" panose="020B0604030504040204" pitchFamily="34" charset="0"/>
                <a:ea typeface="Tahoma" panose="020B0604030504040204" pitchFamily="34" charset="0"/>
                <a:cs typeface="Tahoma" panose="020B0604030504040204" pitchFamily="34" charset="0"/>
              </a:rPr>
              <a:t>THE HELMET OF SALVATION</a:t>
            </a:r>
            <a:r>
              <a:rPr lang="en-US" sz="2700" dirty="0">
                <a:latin typeface="Tahoma" panose="020B0604030504040204" pitchFamily="34" charset="0"/>
                <a:ea typeface="Tahoma" panose="020B0604030504040204" pitchFamily="34" charset="0"/>
                <a:cs typeface="Tahoma" panose="020B0604030504040204" pitchFamily="34" charset="0"/>
              </a:rPr>
              <a:t>, and the sword of the Spirit, which is the word of God. </a:t>
            </a:r>
            <a:endParaRPr lang="en-US" sz="2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458047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05F19C-35C7-4B48-AE78-4FC238EDC962}"/>
              </a:ext>
            </a:extLst>
          </p:cNvPr>
          <p:cNvSpPr>
            <a:spLocks noGrp="1"/>
          </p:cNvSpPr>
          <p:nvPr>
            <p:ph type="title"/>
          </p:nvPr>
        </p:nvSpPr>
        <p:spPr>
          <a:xfrm>
            <a:off x="0" y="0"/>
            <a:ext cx="9144000" cy="1152939"/>
          </a:xfrm>
        </p:spPr>
        <p:txBody>
          <a:bodyPr/>
          <a:lstStyle/>
          <a:p>
            <a:r>
              <a:rPr lang="en-US" b="1" dirty="0"/>
              <a:t>VERSE FOR THE JOURNEY</a:t>
            </a:r>
          </a:p>
        </p:txBody>
      </p:sp>
      <p:sp>
        <p:nvSpPr>
          <p:cNvPr id="6" name="Content Placeholder 5">
            <a:extLst>
              <a:ext uri="{FF2B5EF4-FFF2-40B4-BE49-F238E27FC236}">
                <a16:creationId xmlns:a16="http://schemas.microsoft.com/office/drawing/2014/main" id="{1F8B8EF3-9DEB-4559-A335-2C6390C6AF97}"/>
              </a:ext>
            </a:extLst>
          </p:cNvPr>
          <p:cNvSpPr>
            <a:spLocks noGrp="1"/>
          </p:cNvSpPr>
          <p:nvPr>
            <p:ph idx="1"/>
          </p:nvPr>
        </p:nvSpPr>
        <p:spPr>
          <a:xfrm>
            <a:off x="-1" y="1007165"/>
            <a:ext cx="9143999" cy="5850835"/>
          </a:xfrm>
        </p:spPr>
        <p:txBody>
          <a:bodyPr>
            <a:noAutofit/>
          </a:bodyPr>
          <a:lstStyle/>
          <a:p>
            <a:pPr>
              <a:lnSpc>
                <a:spcPct val="95000"/>
              </a:lnSpc>
              <a:spcBef>
                <a:spcPts val="400"/>
              </a:spcBef>
            </a:pPr>
            <a:r>
              <a:rPr lang="en-US" b="1" u="sng" dirty="0">
                <a:latin typeface="Tahoma" panose="020B0604030504040204" pitchFamily="34" charset="0"/>
                <a:ea typeface="Tahoma" panose="020B0604030504040204" pitchFamily="34" charset="0"/>
                <a:cs typeface="Tahoma" panose="020B0604030504040204" pitchFamily="34" charset="0"/>
              </a:rPr>
              <a:t>1 John 2:3-6</a:t>
            </a:r>
            <a:r>
              <a:rPr lang="en-US"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By this we know that we have come to know Him, if we keep His commandments. The one who says, "I have come to know Him," and does not keep His commandments, is a liar, </a:t>
            </a:r>
            <a:r>
              <a:rPr lang="en-US" spc="-150" dirty="0">
                <a:latin typeface="Tahoma" panose="020B0604030504040204" pitchFamily="34" charset="0"/>
                <a:ea typeface="Tahoma" panose="020B0604030504040204" pitchFamily="34" charset="0"/>
                <a:cs typeface="Tahoma" panose="020B0604030504040204" pitchFamily="34" charset="0"/>
              </a:rPr>
              <a:t>and the truth is not </a:t>
            </a:r>
            <a:r>
              <a:rPr lang="en-US" dirty="0">
                <a:latin typeface="Tahoma" panose="020B0604030504040204" pitchFamily="34" charset="0"/>
                <a:ea typeface="Tahoma" panose="020B0604030504040204" pitchFamily="34" charset="0"/>
                <a:cs typeface="Tahoma" panose="020B0604030504040204" pitchFamily="34" charset="0"/>
              </a:rPr>
              <a:t>in him;  whoever keeps His </a:t>
            </a:r>
            <a:r>
              <a:rPr lang="en-US" spc="-150" dirty="0">
                <a:latin typeface="Tahoma" panose="020B0604030504040204" pitchFamily="34" charset="0"/>
                <a:ea typeface="Tahoma" panose="020B0604030504040204" pitchFamily="34" charset="0"/>
                <a:cs typeface="Tahoma" panose="020B0604030504040204" pitchFamily="34" charset="0"/>
              </a:rPr>
              <a:t>word, in him the love </a:t>
            </a:r>
            <a:r>
              <a:rPr lang="en-US" dirty="0">
                <a:latin typeface="Tahoma" panose="020B0604030504040204" pitchFamily="34" charset="0"/>
                <a:ea typeface="Tahoma" panose="020B0604030504040204" pitchFamily="34" charset="0"/>
                <a:cs typeface="Tahoma" panose="020B0604030504040204" pitchFamily="34" charset="0"/>
              </a:rPr>
              <a:t>of God has truly been perfected. By this we know that we are in Him:</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the one who says he abides in Him ought </a:t>
            </a:r>
            <a:r>
              <a:rPr lang="en-US" spc="-150" dirty="0">
                <a:latin typeface="Tahoma" panose="020B0604030504040204" pitchFamily="34" charset="0"/>
                <a:ea typeface="Tahoma" panose="020B0604030504040204" pitchFamily="34" charset="0"/>
                <a:cs typeface="Tahoma" panose="020B0604030504040204" pitchFamily="34" charset="0"/>
              </a:rPr>
              <a:t>himself to walk </a:t>
            </a:r>
            <a:r>
              <a:rPr lang="en-US" dirty="0">
                <a:latin typeface="Tahoma" panose="020B0604030504040204" pitchFamily="34" charset="0"/>
                <a:ea typeface="Tahoma" panose="020B0604030504040204" pitchFamily="34" charset="0"/>
                <a:cs typeface="Tahoma" panose="020B0604030504040204" pitchFamily="34" charset="0"/>
              </a:rPr>
              <a:t>in the same manner as He walked. </a:t>
            </a:r>
          </a:p>
          <a:p>
            <a:pPr>
              <a:lnSpc>
                <a:spcPct val="8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Sacrifice inevitably involves living in a selfless way</a:t>
            </a:r>
          </a:p>
          <a:p>
            <a:pPr>
              <a:lnSpc>
                <a:spcPct val="8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Worldliness isn’t limited to our external behavior</a:t>
            </a:r>
          </a:p>
          <a:p>
            <a:pPr>
              <a:lnSpc>
                <a:spcPct val="88000"/>
              </a:lnSpc>
              <a:spcBef>
                <a:spcPts val="300"/>
              </a:spcBef>
            </a:pPr>
            <a:r>
              <a:rPr lang="en-US" dirty="0">
                <a:latin typeface="Tahoma" panose="020B0604030504040204" pitchFamily="34" charset="0"/>
                <a:ea typeface="Tahoma" panose="020B0604030504040204" pitchFamily="34" charset="0"/>
                <a:cs typeface="Tahoma" panose="020B0604030504040204" pitchFamily="34" charset="0"/>
              </a:rPr>
              <a:t>Worldliness begins in the heart but becomes:</a:t>
            </a:r>
          </a:p>
          <a:p>
            <a:pPr marL="0" indent="0">
              <a:lnSpc>
                <a:spcPct val="88000"/>
              </a:lnSpc>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1.  Lust of the flesh</a:t>
            </a:r>
          </a:p>
          <a:p>
            <a:pPr marL="0" indent="0">
              <a:lnSpc>
                <a:spcPct val="88000"/>
              </a:lnSpc>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2.  Lust of the eyes</a:t>
            </a:r>
          </a:p>
          <a:p>
            <a:pPr marL="0" indent="0">
              <a:lnSpc>
                <a:spcPct val="88000"/>
              </a:lnSpc>
              <a:spcBef>
                <a:spcPts val="300"/>
              </a:spcBef>
              <a:buNone/>
            </a:pPr>
            <a:r>
              <a:rPr lang="en-US" dirty="0">
                <a:latin typeface="Tahoma" panose="020B0604030504040204" pitchFamily="34" charset="0"/>
                <a:ea typeface="Tahoma" panose="020B0604030504040204" pitchFamily="34" charset="0"/>
                <a:cs typeface="Tahoma" panose="020B0604030504040204" pitchFamily="34" charset="0"/>
              </a:rPr>
              <a:t>  3.  Boastful pride of life</a:t>
            </a:r>
          </a:p>
          <a:p>
            <a:pPr>
              <a:lnSpc>
                <a:spcPct val="8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65413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0F225-A7E0-4548-9FF4-1E7B30DEFC45}"/>
              </a:ext>
            </a:extLst>
          </p:cNvPr>
          <p:cNvSpPr>
            <a:spLocks noGrp="1"/>
          </p:cNvSpPr>
          <p:nvPr>
            <p:ph type="title"/>
          </p:nvPr>
        </p:nvSpPr>
        <p:spPr>
          <a:xfrm>
            <a:off x="0" y="0"/>
            <a:ext cx="9144000" cy="997526"/>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WHAT GOD VALUES</a:t>
            </a:r>
          </a:p>
        </p:txBody>
      </p:sp>
      <p:sp>
        <p:nvSpPr>
          <p:cNvPr id="3" name="Content Placeholder 2">
            <a:extLst>
              <a:ext uri="{FF2B5EF4-FFF2-40B4-BE49-F238E27FC236}">
                <a16:creationId xmlns:a16="http://schemas.microsoft.com/office/drawing/2014/main" id="{4F18EB5E-9628-4363-99C8-A3DAEA1F2230}"/>
              </a:ext>
            </a:extLst>
          </p:cNvPr>
          <p:cNvSpPr>
            <a:spLocks noGrp="1"/>
          </p:cNvSpPr>
          <p:nvPr>
            <p:ph idx="1"/>
          </p:nvPr>
        </p:nvSpPr>
        <p:spPr>
          <a:xfrm>
            <a:off x="-1" y="886692"/>
            <a:ext cx="9143999" cy="5971308"/>
          </a:xfrm>
        </p:spPr>
        <p:txBody>
          <a:bodyPr>
            <a:noAutofit/>
          </a:bodyPr>
          <a:lstStyle/>
          <a:p>
            <a:pPr>
              <a:spcBef>
                <a:spcPts val="200"/>
              </a:spcBef>
            </a:pPr>
            <a:r>
              <a:rPr lang="en-US" dirty="0">
                <a:latin typeface="Tahoma" panose="020B0604030504040204" pitchFamily="34" charset="0"/>
                <a:ea typeface="Tahoma" panose="020B0604030504040204" pitchFamily="34" charset="0"/>
                <a:cs typeface="Tahoma" panose="020B0604030504040204" pitchFamily="34" charset="0"/>
              </a:rPr>
              <a:t>Self-control</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Galatians 5:22-24 </a:t>
            </a:r>
            <a:r>
              <a:rPr lang="en-US" dirty="0">
                <a:latin typeface="Tahoma" panose="020B0604030504040204" pitchFamily="34" charset="0"/>
                <a:ea typeface="Tahoma" panose="020B0604030504040204" pitchFamily="34" charset="0"/>
                <a:cs typeface="Tahoma" panose="020B0604030504040204" pitchFamily="34" charset="0"/>
              </a:rPr>
              <a:t> But the fruit of the Spirit is love, joy, peace, patience, kindness, goodness, faithfulness, </a:t>
            </a:r>
            <a:br>
              <a:rPr lang="en-US" dirty="0">
                <a:latin typeface="Tahoma" panose="020B0604030504040204" pitchFamily="34" charset="0"/>
                <a:ea typeface="Tahoma" panose="020B0604030504040204" pitchFamily="34" charset="0"/>
                <a:cs typeface="Tahoma" panose="020B0604030504040204" pitchFamily="34" charset="0"/>
              </a:rPr>
            </a:br>
            <a:r>
              <a:rPr lang="en-US" dirty="0">
                <a:latin typeface="Tahoma" panose="020B0604030504040204" pitchFamily="34" charset="0"/>
                <a:ea typeface="Tahoma" panose="020B0604030504040204" pitchFamily="34" charset="0"/>
                <a:cs typeface="Tahoma" panose="020B0604030504040204" pitchFamily="34" charset="0"/>
              </a:rPr>
              <a:t>gentleness, </a:t>
            </a:r>
            <a:r>
              <a:rPr lang="en-US" b="1" dirty="0">
                <a:latin typeface="Tahoma" panose="020B0604030504040204" pitchFamily="34" charset="0"/>
                <a:ea typeface="Tahoma" panose="020B0604030504040204" pitchFamily="34" charset="0"/>
                <a:cs typeface="Tahoma" panose="020B0604030504040204" pitchFamily="34" charset="0"/>
              </a:rPr>
              <a:t>self-control</a:t>
            </a:r>
            <a:r>
              <a:rPr lang="en-US" dirty="0">
                <a:latin typeface="Tahoma" panose="020B0604030504040204" pitchFamily="34" charset="0"/>
                <a:ea typeface="Tahoma" panose="020B0604030504040204" pitchFamily="34" charset="0"/>
                <a:cs typeface="Tahoma" panose="020B0604030504040204" pitchFamily="34" charset="0"/>
              </a:rPr>
              <a:t>; against such things there is no law. Now those who belong to Christ Jesus have crucified the flesh with its passions and desires. </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It is possible </a:t>
            </a:r>
            <a:r>
              <a:rPr lang="en-US" dirty="0">
                <a:latin typeface="Tahoma" panose="020B0604030504040204" pitchFamily="34" charset="0"/>
                <a:ea typeface="Tahoma" panose="020B0604030504040204" pitchFamily="34" charset="0"/>
                <a:cs typeface="Tahoma" panose="020B0604030504040204" pitchFamily="34" charset="0"/>
              </a:rPr>
              <a:t>to give the appearance of avoiding</a:t>
            </a:r>
          </a:p>
          <a:p>
            <a:pPr marL="0" indent="0">
              <a:spcBef>
                <a:spcPts val="200"/>
              </a:spcBef>
              <a:buNone/>
            </a:pPr>
            <a:r>
              <a:rPr lang="en-US" dirty="0">
                <a:latin typeface="Tahoma" panose="020B0604030504040204" pitchFamily="34" charset="0"/>
                <a:ea typeface="Tahoma" panose="020B0604030504040204" pitchFamily="34" charset="0"/>
                <a:cs typeface="Tahoma" panose="020B0604030504040204" pitchFamily="34" charset="0"/>
              </a:rPr>
              <a:t>    worldliness while still valuing it in our hearts</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It is possible </a:t>
            </a:r>
            <a:r>
              <a:rPr lang="en-US" dirty="0">
                <a:latin typeface="Tahoma" panose="020B0604030504040204" pitchFamily="34" charset="0"/>
                <a:ea typeface="Tahoma" panose="020B0604030504040204" pitchFamily="34" charset="0"/>
                <a:cs typeface="Tahoma" panose="020B0604030504040204" pitchFamily="34" charset="0"/>
              </a:rPr>
              <a:t>to associate with and love sinners without succumbing to their value system</a:t>
            </a:r>
          </a:p>
          <a:p>
            <a:pPr>
              <a:spcBef>
                <a:spcPts val="200"/>
              </a:spcBef>
            </a:pPr>
            <a:r>
              <a:rPr lang="en-US" b="1" dirty="0">
                <a:latin typeface="Tahoma" panose="020B0604030504040204" pitchFamily="34" charset="0"/>
                <a:ea typeface="Tahoma" panose="020B0604030504040204" pitchFamily="34" charset="0"/>
                <a:cs typeface="Tahoma" panose="020B0604030504040204" pitchFamily="34" charset="0"/>
              </a:rPr>
              <a:t>1 John 2:16-17  </a:t>
            </a:r>
            <a:r>
              <a:rPr lang="en-US" dirty="0">
                <a:latin typeface="Tahoma" panose="020B0604030504040204" pitchFamily="34" charset="0"/>
                <a:ea typeface="Tahoma" panose="020B0604030504040204" pitchFamily="34" charset="0"/>
                <a:cs typeface="Tahoma" panose="020B0604030504040204" pitchFamily="34" charset="0"/>
              </a:rPr>
              <a:t>For all that is in the world, the lust of the flesh and the lust of the eyes and the boastful pride of life, is not from the Father, but is from the world. The world is passing away, and </a:t>
            </a:r>
            <a:r>
              <a:rPr lang="en-US" i="1" dirty="0">
                <a:latin typeface="Tahoma" panose="020B0604030504040204" pitchFamily="34" charset="0"/>
                <a:ea typeface="Tahoma" panose="020B0604030504040204" pitchFamily="34" charset="0"/>
                <a:cs typeface="Tahoma" panose="020B0604030504040204" pitchFamily="34" charset="0"/>
              </a:rPr>
              <a:t>also</a:t>
            </a:r>
            <a:r>
              <a:rPr lang="en-US" dirty="0">
                <a:latin typeface="Tahoma" panose="020B0604030504040204" pitchFamily="34" charset="0"/>
                <a:ea typeface="Tahoma" panose="020B0604030504040204" pitchFamily="34" charset="0"/>
                <a:cs typeface="Tahoma" panose="020B0604030504040204" pitchFamily="34" charset="0"/>
              </a:rPr>
              <a:t> its lusts; but the one who does the will of God lives forever. </a:t>
            </a:r>
          </a:p>
        </p:txBody>
      </p:sp>
    </p:spTree>
    <p:extLst>
      <p:ext uri="{BB962C8B-B14F-4D97-AF65-F5344CB8AC3E}">
        <p14:creationId xmlns:p14="http://schemas.microsoft.com/office/powerpoint/2010/main" val="3523840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43620-7093-4E50-9253-09B745F7D66F}"/>
              </a:ext>
            </a:extLst>
          </p:cNvPr>
          <p:cNvSpPr>
            <a:spLocks noGrp="1"/>
          </p:cNvSpPr>
          <p:nvPr>
            <p:ph type="title"/>
          </p:nvPr>
        </p:nvSpPr>
        <p:spPr>
          <a:xfrm>
            <a:off x="0" y="0"/>
            <a:ext cx="9144000" cy="900753"/>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APPEARANCE OF GODLINESS</a:t>
            </a:r>
          </a:p>
        </p:txBody>
      </p:sp>
      <p:sp>
        <p:nvSpPr>
          <p:cNvPr id="3" name="Content Placeholder 2">
            <a:extLst>
              <a:ext uri="{FF2B5EF4-FFF2-40B4-BE49-F238E27FC236}">
                <a16:creationId xmlns:a16="http://schemas.microsoft.com/office/drawing/2014/main" id="{ECACB053-4B91-4730-818D-4051AB2C9F94}"/>
              </a:ext>
            </a:extLst>
          </p:cNvPr>
          <p:cNvSpPr>
            <a:spLocks noGrp="1"/>
          </p:cNvSpPr>
          <p:nvPr>
            <p:ph idx="1"/>
          </p:nvPr>
        </p:nvSpPr>
        <p:spPr>
          <a:xfrm>
            <a:off x="-1" y="803564"/>
            <a:ext cx="9143999" cy="6054437"/>
          </a:xfrm>
        </p:spPr>
        <p:txBody>
          <a:bodyPr>
            <a:noAutofit/>
          </a:bodyPr>
          <a:lstStyle/>
          <a:p>
            <a:pPr>
              <a:lnSpc>
                <a:spcPct val="88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2 Timothy 3:1-5 </a:t>
            </a:r>
            <a:r>
              <a:rPr lang="en-US" dirty="0">
                <a:latin typeface="Tahoma" panose="020B0604030504040204" pitchFamily="34" charset="0"/>
                <a:ea typeface="Tahoma" panose="020B0604030504040204" pitchFamily="34" charset="0"/>
                <a:cs typeface="Tahoma" panose="020B0604030504040204" pitchFamily="34" charset="0"/>
              </a:rPr>
              <a:t> But realize this, that in the last days difficult times will come. For men will be lovers of self, lovers of money, boastful, arrogant, revilers, disobedient to parents, ungrateful, unholy, unloving, irreconcilable, malicious gossips, without self-control, brutal, haters</a:t>
            </a:r>
            <a:r>
              <a:rPr lang="en-US" spc="-150" dirty="0">
                <a:latin typeface="Tahoma" panose="020B0604030504040204" pitchFamily="34" charset="0"/>
                <a:ea typeface="Tahoma" panose="020B0604030504040204" pitchFamily="34" charset="0"/>
                <a:cs typeface="Tahoma" panose="020B0604030504040204" pitchFamily="34" charset="0"/>
              </a:rPr>
              <a:t> of </a:t>
            </a:r>
            <a:r>
              <a:rPr lang="en-US" dirty="0">
                <a:latin typeface="Tahoma" panose="020B0604030504040204" pitchFamily="34" charset="0"/>
                <a:ea typeface="Tahoma" panose="020B0604030504040204" pitchFamily="34" charset="0"/>
                <a:cs typeface="Tahoma" panose="020B0604030504040204" pitchFamily="34" charset="0"/>
              </a:rPr>
              <a:t>good, treacherous, reckless, conceited, lovers of pleasure rather than lovers of God, holding to a </a:t>
            </a:r>
            <a:r>
              <a:rPr lang="en-US" u="sng" dirty="0">
                <a:latin typeface="Tahoma" panose="020B0604030504040204" pitchFamily="34" charset="0"/>
                <a:ea typeface="Tahoma" panose="020B0604030504040204" pitchFamily="34" charset="0"/>
                <a:cs typeface="Tahoma" panose="020B0604030504040204" pitchFamily="34" charset="0"/>
              </a:rPr>
              <a:t>form</a:t>
            </a:r>
            <a:r>
              <a:rPr lang="en-US" dirty="0">
                <a:latin typeface="Tahoma" panose="020B0604030504040204" pitchFamily="34" charset="0"/>
                <a:ea typeface="Tahoma" panose="020B0604030504040204" pitchFamily="34" charset="0"/>
                <a:cs typeface="Tahoma" panose="020B0604030504040204" pitchFamily="34" charset="0"/>
              </a:rPr>
              <a:t> of godliness, although they have denied its power; Avoid such men as these. </a:t>
            </a:r>
          </a:p>
          <a:p>
            <a:pPr>
              <a:lnSpc>
                <a:spcPct val="88000"/>
              </a:lnSpc>
              <a:spcBef>
                <a:spcPts val="0"/>
              </a:spcBef>
            </a:pPr>
            <a:r>
              <a:rPr lang="en-US"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Form: </a:t>
            </a:r>
            <a:r>
              <a:rPr lang="en-US" i="1" dirty="0">
                <a:latin typeface="Tahoma" panose="020B0604030504040204" pitchFamily="34" charset="0"/>
                <a:ea typeface="Tahoma" panose="020B0604030504040204" pitchFamily="34" charset="0"/>
                <a:cs typeface="Tahoma" panose="020B0604030504040204" pitchFamily="34" charset="0"/>
              </a:rPr>
              <a:t>morphosis: </a:t>
            </a:r>
            <a:r>
              <a:rPr lang="en-US" dirty="0">
                <a:latin typeface="Tahoma" panose="020B0604030504040204" pitchFamily="34" charset="0"/>
                <a:ea typeface="Tahoma" panose="020B0604030504040204" pitchFamily="34" charset="0"/>
                <a:cs typeface="Tahoma" panose="020B0604030504040204" pitchFamily="34" charset="0"/>
              </a:rPr>
              <a:t>an appearance</a:t>
            </a:r>
          </a:p>
          <a:p>
            <a:pPr>
              <a:lnSpc>
                <a:spcPct val="88000"/>
              </a:lnSpc>
              <a:spcBef>
                <a:spcPts val="0"/>
              </a:spcBef>
            </a:pPr>
            <a:r>
              <a:rPr lang="en-US" b="1" dirty="0">
                <a:latin typeface="Tahoma" panose="020B0604030504040204" pitchFamily="34" charset="0"/>
                <a:ea typeface="Tahoma" panose="020B0604030504040204" pitchFamily="34" charset="0"/>
                <a:cs typeface="Tahoma" panose="020B0604030504040204" pitchFamily="34" charset="0"/>
              </a:rPr>
              <a:t>2 Peter 2:10-11…</a:t>
            </a:r>
            <a:r>
              <a:rPr lang="en-US" dirty="0">
                <a:latin typeface="Tahoma" panose="020B0604030504040204" pitchFamily="34" charset="0"/>
                <a:ea typeface="Tahoma" panose="020B0604030504040204" pitchFamily="34" charset="0"/>
                <a:cs typeface="Tahoma" panose="020B0604030504040204" pitchFamily="34" charset="0"/>
              </a:rPr>
              <a:t>especially those who indulge the </a:t>
            </a:r>
            <a:r>
              <a:rPr lang="en-US" spc="-150" dirty="0">
                <a:latin typeface="Tahoma" panose="020B0604030504040204" pitchFamily="34" charset="0"/>
                <a:ea typeface="Tahoma" panose="020B0604030504040204" pitchFamily="34" charset="0"/>
                <a:cs typeface="Tahoma" panose="020B0604030504040204" pitchFamily="34" charset="0"/>
              </a:rPr>
              <a:t>flesh in </a:t>
            </a:r>
            <a:r>
              <a:rPr lang="en-US" i="1" spc="-150" dirty="0">
                <a:latin typeface="Tahoma" panose="020B0604030504040204" pitchFamily="34" charset="0"/>
                <a:ea typeface="Tahoma" panose="020B0604030504040204" pitchFamily="34" charset="0"/>
                <a:cs typeface="Tahoma" panose="020B0604030504040204" pitchFamily="34" charset="0"/>
              </a:rPr>
              <a:t>its</a:t>
            </a:r>
            <a:r>
              <a:rPr lang="en-US" spc="-15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corrupt desires and despise authority. Daring, self-willed, they </a:t>
            </a:r>
            <a:r>
              <a:rPr lang="en-US" spc="-150" dirty="0">
                <a:latin typeface="Tahoma" panose="020B0604030504040204" pitchFamily="34" charset="0"/>
                <a:ea typeface="Tahoma" panose="020B0604030504040204" pitchFamily="34" charset="0"/>
                <a:cs typeface="Tahoma" panose="020B0604030504040204" pitchFamily="34" charset="0"/>
              </a:rPr>
              <a:t>do not </a:t>
            </a:r>
            <a:r>
              <a:rPr lang="en-US" dirty="0">
                <a:latin typeface="Tahoma" panose="020B0604030504040204" pitchFamily="34" charset="0"/>
                <a:ea typeface="Tahoma" panose="020B0604030504040204" pitchFamily="34" charset="0"/>
                <a:cs typeface="Tahoma" panose="020B0604030504040204" pitchFamily="34" charset="0"/>
              </a:rPr>
              <a:t>tremble when they revile angelic majesties, whereas angels who are greater in might and power do not bring a reviling judgment against them before the Lord.</a:t>
            </a:r>
          </a:p>
        </p:txBody>
      </p:sp>
    </p:spTree>
    <p:extLst>
      <p:ext uri="{BB962C8B-B14F-4D97-AF65-F5344CB8AC3E}">
        <p14:creationId xmlns:p14="http://schemas.microsoft.com/office/powerpoint/2010/main" val="3856599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E90E-0836-4EE2-8E01-CD4C8C19B24C}"/>
              </a:ext>
            </a:extLst>
          </p:cNvPr>
          <p:cNvSpPr>
            <a:spLocks noGrp="1"/>
          </p:cNvSpPr>
          <p:nvPr>
            <p:ph type="title"/>
          </p:nvPr>
        </p:nvSpPr>
        <p:spPr>
          <a:xfrm>
            <a:off x="0" y="1"/>
            <a:ext cx="9144000" cy="1046922"/>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THE LAST DAYS</a:t>
            </a:r>
          </a:p>
        </p:txBody>
      </p:sp>
      <p:sp>
        <p:nvSpPr>
          <p:cNvPr id="3" name="Content Placeholder 2">
            <a:extLst>
              <a:ext uri="{FF2B5EF4-FFF2-40B4-BE49-F238E27FC236}">
                <a16:creationId xmlns:a16="http://schemas.microsoft.com/office/drawing/2014/main" id="{7A2C0893-2FBE-437D-B6E6-D796BA8CA169}"/>
              </a:ext>
            </a:extLst>
          </p:cNvPr>
          <p:cNvSpPr>
            <a:spLocks noGrp="1"/>
          </p:cNvSpPr>
          <p:nvPr>
            <p:ph idx="1"/>
          </p:nvPr>
        </p:nvSpPr>
        <p:spPr>
          <a:xfrm>
            <a:off x="-1" y="872836"/>
            <a:ext cx="9143999" cy="5985164"/>
          </a:xfrm>
        </p:spPr>
        <p:txBody>
          <a:bodyPr>
            <a:normAutofit fontScale="77500" lnSpcReduction="20000"/>
          </a:bodyPr>
          <a:lstStyle/>
          <a:p>
            <a:pPr>
              <a:lnSpc>
                <a:spcPct val="108000"/>
              </a:lnSpc>
              <a:spcBef>
                <a:spcPts val="300"/>
              </a:spcBef>
            </a:pPr>
            <a:r>
              <a:rPr lang="en-US" sz="3400" dirty="0">
                <a:latin typeface="Tahoma" panose="020B0604030504040204" pitchFamily="34" charset="0"/>
                <a:ea typeface="Tahoma" panose="020B0604030504040204" pitchFamily="34" charset="0"/>
                <a:cs typeface="Tahoma" panose="020B0604030504040204" pitchFamily="34" charset="0"/>
              </a:rPr>
              <a:t>Antichrist: against Christ, or instead of Christ</a:t>
            </a:r>
          </a:p>
          <a:p>
            <a:pPr>
              <a:lnSpc>
                <a:spcPct val="108000"/>
              </a:lnSpc>
              <a:spcBef>
                <a:spcPts val="300"/>
              </a:spcBef>
            </a:pPr>
            <a:r>
              <a:rPr lang="en-US" sz="3400" dirty="0">
                <a:latin typeface="Tahoma" panose="020B0604030504040204" pitchFamily="34" charset="0"/>
                <a:ea typeface="Tahoma" panose="020B0604030504040204" pitchFamily="34" charset="0"/>
                <a:cs typeface="Tahoma" panose="020B0604030504040204" pitchFamily="34" charset="0"/>
              </a:rPr>
              <a:t>Many of these are false teachers who pretend to be Christians and lure weak people away from Christ</a:t>
            </a:r>
          </a:p>
          <a:p>
            <a:pPr>
              <a:lnSpc>
                <a:spcPct val="108000"/>
              </a:lnSpc>
              <a:spcBef>
                <a:spcPts val="300"/>
              </a:spcBef>
            </a:pPr>
            <a:r>
              <a:rPr lang="en-US" sz="3400" b="1" dirty="0">
                <a:latin typeface="Tahoma" panose="020B0604030504040204" pitchFamily="34" charset="0"/>
                <a:ea typeface="Tahoma" panose="020B0604030504040204" pitchFamily="34" charset="0"/>
                <a:cs typeface="Tahoma" panose="020B0604030504040204" pitchFamily="34" charset="0"/>
              </a:rPr>
              <a:t>Revelation 13:1-4 </a:t>
            </a:r>
            <a:r>
              <a:rPr lang="en-US" sz="3400" dirty="0">
                <a:latin typeface="Tahoma" panose="020B0604030504040204" pitchFamily="34" charset="0"/>
                <a:ea typeface="Tahoma" panose="020B0604030504040204" pitchFamily="34" charset="0"/>
                <a:cs typeface="Tahoma" panose="020B0604030504040204" pitchFamily="34" charset="0"/>
              </a:rPr>
              <a:t> And the dragon stood on the sand of the seashore. Then I saw a beast coming up out of the sea, having ten horns and seven heads, and on his horns </a:t>
            </a:r>
            <a:r>
              <a:rPr lang="en-US" sz="3400" i="1" dirty="0">
                <a:latin typeface="Tahoma" panose="020B0604030504040204" pitchFamily="34" charset="0"/>
                <a:ea typeface="Tahoma" panose="020B0604030504040204" pitchFamily="34" charset="0"/>
                <a:cs typeface="Tahoma" panose="020B0604030504040204" pitchFamily="34" charset="0"/>
              </a:rPr>
              <a:t>were</a:t>
            </a:r>
            <a:r>
              <a:rPr lang="en-US" sz="3400" dirty="0">
                <a:latin typeface="Tahoma" panose="020B0604030504040204" pitchFamily="34" charset="0"/>
                <a:ea typeface="Tahoma" panose="020B0604030504040204" pitchFamily="34" charset="0"/>
                <a:cs typeface="Tahoma" panose="020B0604030504040204" pitchFamily="34" charset="0"/>
              </a:rPr>
              <a:t> ten diadems, and on his heads </a:t>
            </a:r>
            <a:r>
              <a:rPr lang="en-US" sz="3400" i="1" dirty="0">
                <a:latin typeface="Tahoma" panose="020B0604030504040204" pitchFamily="34" charset="0"/>
                <a:ea typeface="Tahoma" panose="020B0604030504040204" pitchFamily="34" charset="0"/>
                <a:cs typeface="Tahoma" panose="020B0604030504040204" pitchFamily="34" charset="0"/>
              </a:rPr>
              <a:t>were</a:t>
            </a:r>
            <a:r>
              <a:rPr lang="en-US" sz="3400" dirty="0">
                <a:latin typeface="Tahoma" panose="020B0604030504040204" pitchFamily="34" charset="0"/>
                <a:ea typeface="Tahoma" panose="020B0604030504040204" pitchFamily="34" charset="0"/>
                <a:cs typeface="Tahoma" panose="020B0604030504040204" pitchFamily="34" charset="0"/>
              </a:rPr>
              <a:t> blasphemous names. And the beast which I saw was like a leopard, and his feet were like </a:t>
            </a:r>
            <a:r>
              <a:rPr lang="en-US" sz="3400" i="1" dirty="0">
                <a:latin typeface="Tahoma" panose="020B0604030504040204" pitchFamily="34" charset="0"/>
                <a:ea typeface="Tahoma" panose="020B0604030504040204" pitchFamily="34" charset="0"/>
                <a:cs typeface="Tahoma" panose="020B0604030504040204" pitchFamily="34" charset="0"/>
              </a:rPr>
              <a:t>those</a:t>
            </a:r>
            <a:r>
              <a:rPr lang="en-US" sz="3400" dirty="0">
                <a:latin typeface="Tahoma" panose="020B0604030504040204" pitchFamily="34" charset="0"/>
                <a:ea typeface="Tahoma" panose="020B0604030504040204" pitchFamily="34" charset="0"/>
                <a:cs typeface="Tahoma" panose="020B0604030504040204" pitchFamily="34" charset="0"/>
              </a:rPr>
              <a:t> of a bear, and his mouth like the mouth of a lion. And the dragon gave him his power and his throne and great authority. </a:t>
            </a:r>
            <a:r>
              <a:rPr lang="en-US" sz="3400" i="1" dirty="0">
                <a:latin typeface="Tahoma" panose="020B0604030504040204" pitchFamily="34" charset="0"/>
                <a:ea typeface="Tahoma" panose="020B0604030504040204" pitchFamily="34" charset="0"/>
                <a:cs typeface="Tahoma" panose="020B0604030504040204" pitchFamily="34" charset="0"/>
              </a:rPr>
              <a:t>I saw</a:t>
            </a:r>
            <a:r>
              <a:rPr lang="en-US" sz="3400" dirty="0">
                <a:latin typeface="Tahoma" panose="020B0604030504040204" pitchFamily="34" charset="0"/>
                <a:ea typeface="Tahoma" panose="020B0604030504040204" pitchFamily="34" charset="0"/>
                <a:cs typeface="Tahoma" panose="020B0604030504040204" pitchFamily="34" charset="0"/>
              </a:rPr>
              <a:t> one of his heads as if it had been slain, and his fatal wound was healed. And the whole earth was amazed </a:t>
            </a:r>
            <a:r>
              <a:rPr lang="en-US" sz="3400" i="1" dirty="0">
                <a:latin typeface="Tahoma" panose="020B0604030504040204" pitchFamily="34" charset="0"/>
                <a:ea typeface="Tahoma" panose="020B0604030504040204" pitchFamily="34" charset="0"/>
                <a:cs typeface="Tahoma" panose="020B0604030504040204" pitchFamily="34" charset="0"/>
              </a:rPr>
              <a:t>and followed</a:t>
            </a:r>
            <a:r>
              <a:rPr lang="en-US" sz="3400" dirty="0">
                <a:latin typeface="Tahoma" panose="020B0604030504040204" pitchFamily="34" charset="0"/>
                <a:ea typeface="Tahoma" panose="020B0604030504040204" pitchFamily="34" charset="0"/>
                <a:cs typeface="Tahoma" panose="020B0604030504040204" pitchFamily="34" charset="0"/>
              </a:rPr>
              <a:t> after the beast; </a:t>
            </a:r>
            <a:r>
              <a:rPr lang="en-US" sz="3400" baseline="30000" dirty="0">
                <a:latin typeface="Tahoma" panose="020B0604030504040204" pitchFamily="34" charset="0"/>
                <a:ea typeface="Tahoma" panose="020B0604030504040204" pitchFamily="34" charset="0"/>
                <a:cs typeface="Tahoma" panose="020B0604030504040204" pitchFamily="34" charset="0"/>
              </a:rPr>
              <a:t> </a:t>
            </a:r>
            <a:r>
              <a:rPr lang="en-US" sz="3400" dirty="0">
                <a:latin typeface="Tahoma" panose="020B0604030504040204" pitchFamily="34" charset="0"/>
                <a:ea typeface="Tahoma" panose="020B0604030504040204" pitchFamily="34" charset="0"/>
                <a:cs typeface="Tahoma" panose="020B0604030504040204" pitchFamily="34" charset="0"/>
              </a:rPr>
              <a:t> they worshiped the dragon because he gave his authority to the beast; and they worshiped the beast, saying, "Who is like the beast, and who is able to wage war with him?" </a:t>
            </a:r>
          </a:p>
          <a:p>
            <a:pPr>
              <a:lnSpc>
                <a:spcPct val="108000"/>
              </a:lnSpc>
              <a:spcBef>
                <a:spcPts val="300"/>
              </a:spcBef>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611078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6D338-39E7-4687-8796-5634E247DF59}"/>
              </a:ext>
            </a:extLst>
          </p:cNvPr>
          <p:cNvSpPr>
            <a:spLocks noGrp="1"/>
          </p:cNvSpPr>
          <p:nvPr>
            <p:ph type="title"/>
          </p:nvPr>
        </p:nvSpPr>
        <p:spPr>
          <a:xfrm>
            <a:off x="0" y="1"/>
            <a:ext cx="9144000" cy="967410"/>
          </a:xfrm>
        </p:spPr>
        <p:txBody>
          <a:bodyPr>
            <a:normAutofit/>
          </a:bodyPr>
          <a:lstStyle/>
          <a:p>
            <a:r>
              <a:rPr lang="en-US" dirty="0">
                <a:latin typeface="Tahoma" panose="020B0604030504040204" pitchFamily="34" charset="0"/>
                <a:ea typeface="Tahoma" panose="020B0604030504040204" pitchFamily="34" charset="0"/>
                <a:cs typeface="Tahoma" panose="020B0604030504040204" pitchFamily="34" charset="0"/>
              </a:rPr>
              <a:t>SECOND COMING OF CHRIST</a:t>
            </a:r>
          </a:p>
        </p:txBody>
      </p:sp>
      <p:sp>
        <p:nvSpPr>
          <p:cNvPr id="3" name="Content Placeholder 2">
            <a:extLst>
              <a:ext uri="{FF2B5EF4-FFF2-40B4-BE49-F238E27FC236}">
                <a16:creationId xmlns:a16="http://schemas.microsoft.com/office/drawing/2014/main" id="{96F3C392-5458-4941-9665-D4D8AF391E68}"/>
              </a:ext>
            </a:extLst>
          </p:cNvPr>
          <p:cNvSpPr>
            <a:spLocks noGrp="1"/>
          </p:cNvSpPr>
          <p:nvPr>
            <p:ph idx="1"/>
          </p:nvPr>
        </p:nvSpPr>
        <p:spPr>
          <a:xfrm>
            <a:off x="-1" y="858982"/>
            <a:ext cx="9143999" cy="5999018"/>
          </a:xfrm>
        </p:spPr>
        <p:txBody>
          <a:bodyPr>
            <a:noAutofit/>
          </a:bodyPr>
          <a:lstStyle/>
          <a:p>
            <a:pPr>
              <a:spcBef>
                <a:spcPts val="200"/>
              </a:spcBef>
            </a:pPr>
            <a:r>
              <a:rPr lang="en-US" sz="2700" b="1" dirty="0">
                <a:latin typeface="Tahoma" panose="020B0604030504040204" pitchFamily="34" charset="0"/>
                <a:ea typeface="Tahoma" panose="020B0604030504040204" pitchFamily="34" charset="0"/>
                <a:cs typeface="Tahoma" panose="020B0604030504040204" pitchFamily="34" charset="0"/>
              </a:rPr>
              <a:t>Revelation 19:19-21 </a:t>
            </a:r>
            <a:r>
              <a:rPr lang="en-US" sz="2700" dirty="0">
                <a:latin typeface="Tahoma" panose="020B0604030504040204" pitchFamily="34" charset="0"/>
                <a:ea typeface="Tahoma" panose="020B0604030504040204" pitchFamily="34" charset="0"/>
                <a:cs typeface="Tahoma" panose="020B0604030504040204" pitchFamily="34" charset="0"/>
              </a:rPr>
              <a:t> And I saw the beast and the kings of the earth and their armies assembled to make war against Him who sat on the horse and against His army. And the beast was seized, and with him the false prophet who performed the signs in his presence, by which he deceived those who had received the mark of the beast and those who worshiped his image; these two were thrown alive into the lake of fire which burns with brimstone. And the rest were killed with the sword which came from the mouth of Him who sat on the horse, and all the birds were filled with their flesh.</a:t>
            </a:r>
          </a:p>
          <a:p>
            <a:pPr>
              <a:spcBef>
                <a:spcPts val="200"/>
              </a:spcBef>
            </a:pPr>
            <a:r>
              <a:rPr lang="en-US" sz="2700" dirty="0">
                <a:latin typeface="Tahoma" panose="020B0604030504040204" pitchFamily="34" charset="0"/>
                <a:ea typeface="Tahoma" panose="020B0604030504040204" pitchFamily="34" charset="0"/>
                <a:cs typeface="Tahoma" panose="020B0604030504040204" pitchFamily="34" charset="0"/>
              </a:rPr>
              <a:t>AFTER MILLENNIUM: </a:t>
            </a:r>
          </a:p>
          <a:p>
            <a:pPr marL="0" indent="0">
              <a:spcBef>
                <a:spcPts val="0"/>
              </a:spcBef>
              <a:buNone/>
            </a:pPr>
            <a:r>
              <a:rPr lang="en-US" sz="2700" b="1" dirty="0">
                <a:latin typeface="Tahoma" panose="020B0604030504040204" pitchFamily="34" charset="0"/>
                <a:ea typeface="Tahoma" panose="020B0604030504040204" pitchFamily="34" charset="0"/>
                <a:cs typeface="Tahoma" panose="020B0604030504040204" pitchFamily="34" charset="0"/>
              </a:rPr>
              <a:t>  Revelation20:10 </a:t>
            </a:r>
            <a:r>
              <a:rPr lang="en-US" sz="2700" dirty="0">
                <a:latin typeface="Tahoma" panose="020B0604030504040204" pitchFamily="34" charset="0"/>
                <a:ea typeface="Tahoma" panose="020B0604030504040204" pitchFamily="34" charset="0"/>
                <a:cs typeface="Tahoma" panose="020B0604030504040204" pitchFamily="34" charset="0"/>
              </a:rPr>
              <a:t>And the devil who deceived them was</a:t>
            </a:r>
          </a:p>
          <a:p>
            <a:pPr marL="0" indent="0">
              <a:spcBef>
                <a:spcPts val="0"/>
              </a:spcBef>
              <a:buNone/>
            </a:pPr>
            <a:r>
              <a:rPr lang="en-US" sz="2700" dirty="0">
                <a:latin typeface="Tahoma" panose="020B0604030504040204" pitchFamily="34" charset="0"/>
                <a:ea typeface="Tahoma" panose="020B0604030504040204" pitchFamily="34" charset="0"/>
                <a:cs typeface="Tahoma" panose="020B0604030504040204" pitchFamily="34" charset="0"/>
              </a:rPr>
              <a:t>  thrown into the lake of fire and brimstone, where the</a:t>
            </a:r>
          </a:p>
          <a:p>
            <a:pPr marL="0" indent="0">
              <a:spcBef>
                <a:spcPts val="0"/>
              </a:spcBef>
              <a:buNone/>
            </a:pPr>
            <a:r>
              <a:rPr lang="en-US" sz="2700" dirty="0">
                <a:latin typeface="Tahoma" panose="020B0604030504040204" pitchFamily="34" charset="0"/>
                <a:ea typeface="Tahoma" panose="020B0604030504040204" pitchFamily="34" charset="0"/>
                <a:cs typeface="Tahoma" panose="020B0604030504040204" pitchFamily="34" charset="0"/>
              </a:rPr>
              <a:t>  beast and the false prophet are also; and they will be</a:t>
            </a:r>
          </a:p>
          <a:p>
            <a:pPr marL="0" indent="0">
              <a:spcBef>
                <a:spcPts val="0"/>
              </a:spcBef>
              <a:buNone/>
            </a:pPr>
            <a:r>
              <a:rPr lang="en-US" sz="2700" dirty="0">
                <a:latin typeface="Tahoma" panose="020B0604030504040204" pitchFamily="34" charset="0"/>
                <a:ea typeface="Tahoma" panose="020B0604030504040204" pitchFamily="34" charset="0"/>
                <a:cs typeface="Tahoma" panose="020B0604030504040204" pitchFamily="34" charset="0"/>
              </a:rPr>
              <a:t>  tormented day and night forever and ever. </a:t>
            </a:r>
            <a:br>
              <a:rPr lang="en-US" sz="2700" dirty="0">
                <a:latin typeface="Tahoma" panose="020B0604030504040204" pitchFamily="34" charset="0"/>
                <a:ea typeface="Tahoma" panose="020B0604030504040204" pitchFamily="34" charset="0"/>
                <a:cs typeface="Tahoma" panose="020B0604030504040204" pitchFamily="34" charset="0"/>
              </a:rPr>
            </a:br>
            <a:r>
              <a:rPr lang="en-US" sz="2700" dirty="0">
                <a:latin typeface="Tahoma" panose="020B0604030504040204" pitchFamily="34" charset="0"/>
                <a:ea typeface="Tahoma" panose="020B0604030504040204" pitchFamily="34" charset="0"/>
                <a:cs typeface="Tahoma" panose="020B0604030504040204" pitchFamily="34" charset="0"/>
              </a:rPr>
              <a:t> </a:t>
            </a:r>
          </a:p>
          <a:p>
            <a:pPr marL="0" indent="0">
              <a:lnSpc>
                <a:spcPct val="95000"/>
              </a:lnSpc>
              <a:spcBef>
                <a:spcPts val="300"/>
              </a:spcBef>
              <a:buNone/>
            </a:pPr>
            <a:endParaRPr lang="en-US"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03902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76588-1DE8-4B8A-930A-51CC7CE591DC}"/>
              </a:ext>
            </a:extLst>
          </p:cNvPr>
          <p:cNvSpPr>
            <a:spLocks noGrp="1"/>
          </p:cNvSpPr>
          <p:nvPr>
            <p:ph type="title"/>
          </p:nvPr>
        </p:nvSpPr>
        <p:spPr>
          <a:xfrm>
            <a:off x="-2" y="0"/>
            <a:ext cx="9144000" cy="1060174"/>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HOW DO WE KNOW?</a:t>
            </a:r>
          </a:p>
        </p:txBody>
      </p:sp>
      <p:sp>
        <p:nvSpPr>
          <p:cNvPr id="3" name="Content Placeholder 2">
            <a:extLst>
              <a:ext uri="{FF2B5EF4-FFF2-40B4-BE49-F238E27FC236}">
                <a16:creationId xmlns:a16="http://schemas.microsoft.com/office/drawing/2014/main" id="{D1D3B260-0AF5-4B6A-A229-351998400D0F}"/>
              </a:ext>
            </a:extLst>
          </p:cNvPr>
          <p:cNvSpPr>
            <a:spLocks noGrp="1"/>
          </p:cNvSpPr>
          <p:nvPr>
            <p:ph idx="1"/>
          </p:nvPr>
        </p:nvSpPr>
        <p:spPr>
          <a:xfrm>
            <a:off x="-1" y="955964"/>
            <a:ext cx="9143999" cy="5902035"/>
          </a:xfrm>
        </p:spPr>
        <p:txBody>
          <a:bodyPr>
            <a:noAutofit/>
          </a:bodyPr>
          <a:lstStyle/>
          <a:p>
            <a:pPr>
              <a:spcBef>
                <a:spcPts val="300"/>
              </a:spcBef>
            </a:pPr>
            <a:r>
              <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THE antichrist hasn’t been revealed yet, but SOME antichrists are definitely on the scene</a:t>
            </a:r>
          </a:p>
          <a:p>
            <a:pPr marL="0" indent="0" algn="ctr">
              <a:spcBef>
                <a:spcPts val="300"/>
              </a:spcBef>
              <a:buNone/>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UNFORTUNATELY THEY CAN BE </a:t>
            </a:r>
          </a:p>
          <a:p>
            <a:pPr marL="0" indent="0" algn="ctr">
              <a:spcBef>
                <a:spcPts val="300"/>
              </a:spcBef>
              <a:buNone/>
            </a:pPr>
            <a:r>
              <a:rPr lang="en-US"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FOUND IN THE CHURCH</a:t>
            </a:r>
          </a:p>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Matthew 7:15-20 </a:t>
            </a:r>
            <a:r>
              <a:rPr lang="en-US" dirty="0">
                <a:latin typeface="Tahoma" panose="020B0604030504040204" pitchFamily="34" charset="0"/>
                <a:ea typeface="Tahoma" panose="020B0604030504040204" pitchFamily="34" charset="0"/>
                <a:cs typeface="Tahoma" panose="020B0604030504040204" pitchFamily="34" charset="0"/>
              </a:rPr>
              <a:t>"Beware of the false prophets, who come to you in sheep's clothing, but inwardly are ravenous wolves. You will know them by their fruits. Grapes are not gathered from thorn </a:t>
            </a:r>
            <a:r>
              <a:rPr lang="en-US" i="1" dirty="0">
                <a:latin typeface="Tahoma" panose="020B0604030504040204" pitchFamily="34" charset="0"/>
                <a:ea typeface="Tahoma" panose="020B0604030504040204" pitchFamily="34" charset="0"/>
                <a:cs typeface="Tahoma" panose="020B0604030504040204" pitchFamily="34" charset="0"/>
              </a:rPr>
              <a:t>bushes</a:t>
            </a:r>
            <a:r>
              <a:rPr lang="en-US" dirty="0">
                <a:latin typeface="Tahoma" panose="020B0604030504040204" pitchFamily="34" charset="0"/>
                <a:ea typeface="Tahoma" panose="020B0604030504040204" pitchFamily="34" charset="0"/>
                <a:cs typeface="Tahoma" panose="020B0604030504040204" pitchFamily="34" charset="0"/>
              </a:rPr>
              <a:t> nor figs from thistles, are they? So every good tree bears good fruit, but the bad tree bears bad fruit. A good tree cannot produce bad fruit, nor can a bad tree produce good fruit. Every tree that does not bear good fruit is cut down and thrown into the fire. So then, you will know them by their fruits.”</a:t>
            </a:r>
          </a:p>
          <a:p>
            <a:pPr>
              <a:spcBef>
                <a:spcPts val="300"/>
              </a:spcBef>
            </a:pPr>
            <a:endParaRPr lang="en-US"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616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243CE-3D63-4BCC-80A1-C2DA4C5E122B}"/>
              </a:ext>
            </a:extLst>
          </p:cNvPr>
          <p:cNvSpPr>
            <a:spLocks noGrp="1"/>
          </p:cNvSpPr>
          <p:nvPr>
            <p:ph type="title"/>
          </p:nvPr>
        </p:nvSpPr>
        <p:spPr>
          <a:xfrm>
            <a:off x="0" y="1"/>
            <a:ext cx="9144000" cy="928254"/>
          </a:xfrm>
        </p:spPr>
        <p:txBody>
          <a:bodyPr>
            <a:normAutofit/>
          </a:bodyPr>
          <a:lstStyle/>
          <a:p>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ABOUT DISSENSION  </a:t>
            </a:r>
          </a:p>
        </p:txBody>
      </p:sp>
      <p:sp>
        <p:nvSpPr>
          <p:cNvPr id="3" name="Content Placeholder 2">
            <a:extLst>
              <a:ext uri="{FF2B5EF4-FFF2-40B4-BE49-F238E27FC236}">
                <a16:creationId xmlns:a16="http://schemas.microsoft.com/office/drawing/2014/main" id="{DA05B55D-F656-44B5-9DFB-C71335F7C95C}"/>
              </a:ext>
            </a:extLst>
          </p:cNvPr>
          <p:cNvSpPr>
            <a:spLocks noGrp="1"/>
          </p:cNvSpPr>
          <p:nvPr>
            <p:ph idx="1"/>
          </p:nvPr>
        </p:nvSpPr>
        <p:spPr>
          <a:xfrm>
            <a:off x="-1" y="928255"/>
            <a:ext cx="9143999" cy="5929745"/>
          </a:xfrm>
        </p:spPr>
        <p:txBody>
          <a:bodyPr>
            <a:normAutofit lnSpcReduction="10000"/>
          </a:bodyPr>
          <a:lstStyle/>
          <a:p>
            <a:pPr>
              <a:lnSpc>
                <a:spcPct val="98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Romans 16:17-18 </a:t>
            </a:r>
            <a:r>
              <a:rPr lang="en-US" dirty="0">
                <a:latin typeface="Tahoma" panose="020B0604030504040204" pitchFamily="34" charset="0"/>
                <a:ea typeface="Tahoma" panose="020B0604030504040204" pitchFamily="34" charset="0"/>
                <a:cs typeface="Tahoma" panose="020B0604030504040204" pitchFamily="34" charset="0"/>
              </a:rPr>
              <a:t> Now I urge you, brethren, keep your eye on those who cause dissensions and hindrances contrary to the teaching which you learned, and turn away from them. For such men are slaves, not of our Lord Christ but of their own appetites; and by their smooth and flattering speech they deceive the hearts of the unsuspecting. </a:t>
            </a:r>
          </a:p>
          <a:p>
            <a:pPr>
              <a:lnSpc>
                <a:spcPct val="98000"/>
              </a:lnSpc>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1 Timothy 1:18-20 </a:t>
            </a:r>
            <a:r>
              <a:rPr lang="en-US" dirty="0">
                <a:latin typeface="Tahoma" panose="020B0604030504040204" pitchFamily="34" charset="0"/>
                <a:ea typeface="Tahoma" panose="020B0604030504040204" pitchFamily="34" charset="0"/>
                <a:cs typeface="Tahoma" panose="020B0604030504040204" pitchFamily="34" charset="0"/>
              </a:rPr>
              <a:t>This command I entrust to you, Timothy, </a:t>
            </a:r>
            <a:r>
              <a:rPr lang="en-US" i="1" dirty="0">
                <a:latin typeface="Tahoma" panose="020B0604030504040204" pitchFamily="34" charset="0"/>
                <a:ea typeface="Tahoma" panose="020B0604030504040204" pitchFamily="34" charset="0"/>
                <a:cs typeface="Tahoma" panose="020B0604030504040204" pitchFamily="34" charset="0"/>
              </a:rPr>
              <a:t>my</a:t>
            </a:r>
            <a:r>
              <a:rPr lang="en-US" dirty="0">
                <a:latin typeface="Tahoma" panose="020B0604030504040204" pitchFamily="34" charset="0"/>
                <a:ea typeface="Tahoma" panose="020B0604030504040204" pitchFamily="34" charset="0"/>
                <a:cs typeface="Tahoma" panose="020B0604030504040204" pitchFamily="34" charset="0"/>
              </a:rPr>
              <a:t> son, in accordance with the prophecies previously made concerning you, that by them you fight the good fight, keeping faith and a good conscience, which some have rejected and suffered shipwreck in regard to their faith. Among these are Hymenaeus and Alexander, whom I have handed over to Satan, so that they will be taught not to blaspheme. </a:t>
            </a:r>
          </a:p>
        </p:txBody>
      </p:sp>
    </p:spTree>
    <p:extLst>
      <p:ext uri="{BB962C8B-B14F-4D97-AF65-F5344CB8AC3E}">
        <p14:creationId xmlns:p14="http://schemas.microsoft.com/office/powerpoint/2010/main" val="3891093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87994-7AE7-4829-8A12-B187F5D7CF3C}"/>
              </a:ext>
            </a:extLst>
          </p:cNvPr>
          <p:cNvSpPr>
            <a:spLocks noGrp="1"/>
          </p:cNvSpPr>
          <p:nvPr>
            <p:ph type="title"/>
          </p:nvPr>
        </p:nvSpPr>
        <p:spPr>
          <a:xfrm>
            <a:off x="0" y="110835"/>
            <a:ext cx="9144000" cy="936087"/>
          </a:xfrm>
        </p:spPr>
        <p:txBody>
          <a:bodyPr>
            <a:normAutofit/>
          </a:bodyPr>
          <a:lstStyle/>
          <a:p>
            <a:r>
              <a:rPr lang="en-US" sz="4800" dirty="0">
                <a:latin typeface="Tahoma" panose="020B0604030504040204" pitchFamily="34" charset="0"/>
                <a:ea typeface="Tahoma" panose="020B0604030504040204" pitchFamily="34" charset="0"/>
                <a:cs typeface="Tahoma" panose="020B0604030504040204" pitchFamily="34" charset="0"/>
              </a:rPr>
              <a:t>TRAINING SENSES</a:t>
            </a:r>
          </a:p>
        </p:txBody>
      </p:sp>
      <p:sp>
        <p:nvSpPr>
          <p:cNvPr id="3" name="Content Placeholder 2">
            <a:extLst>
              <a:ext uri="{FF2B5EF4-FFF2-40B4-BE49-F238E27FC236}">
                <a16:creationId xmlns:a16="http://schemas.microsoft.com/office/drawing/2014/main" id="{AFDDEF6F-4480-425F-BEAD-6CC2B163422E}"/>
              </a:ext>
            </a:extLst>
          </p:cNvPr>
          <p:cNvSpPr>
            <a:spLocks noGrp="1"/>
          </p:cNvSpPr>
          <p:nvPr>
            <p:ph idx="1"/>
          </p:nvPr>
        </p:nvSpPr>
        <p:spPr>
          <a:xfrm>
            <a:off x="-1" y="1046923"/>
            <a:ext cx="9143999" cy="5811076"/>
          </a:xfrm>
        </p:spPr>
        <p:txBody>
          <a:bodyPr>
            <a:noAutofit/>
          </a:bodyPr>
          <a:lstStyle/>
          <a:p>
            <a:pPr>
              <a:spcBef>
                <a:spcPts val="300"/>
              </a:spcBef>
            </a:pPr>
            <a:r>
              <a:rPr lang="en-US" b="1" dirty="0">
                <a:latin typeface="Tahoma" panose="020B0604030504040204" pitchFamily="34" charset="0"/>
                <a:ea typeface="Tahoma" panose="020B0604030504040204" pitchFamily="34" charset="0"/>
                <a:cs typeface="Tahoma" panose="020B0604030504040204" pitchFamily="34" charset="0"/>
              </a:rPr>
              <a:t>Hebrews 5:11-14 </a:t>
            </a:r>
            <a:r>
              <a:rPr lang="en-US" dirty="0">
                <a:latin typeface="Tahoma" panose="020B0604030504040204" pitchFamily="34" charset="0"/>
                <a:ea typeface="Tahoma" panose="020B0604030504040204" pitchFamily="34" charset="0"/>
                <a:cs typeface="Tahoma" panose="020B0604030504040204" pitchFamily="34" charset="0"/>
              </a:rPr>
              <a:t> Concerning him we have much to say, and </a:t>
            </a:r>
            <a:r>
              <a:rPr lang="en-US" i="1" dirty="0">
                <a:latin typeface="Tahoma" panose="020B0604030504040204" pitchFamily="34" charset="0"/>
                <a:ea typeface="Tahoma" panose="020B0604030504040204" pitchFamily="34" charset="0"/>
                <a:cs typeface="Tahoma" panose="020B0604030504040204" pitchFamily="34" charset="0"/>
              </a:rPr>
              <a:t>it is</a:t>
            </a:r>
            <a:r>
              <a:rPr lang="en-US" dirty="0">
                <a:latin typeface="Tahoma" panose="020B0604030504040204" pitchFamily="34" charset="0"/>
                <a:ea typeface="Tahoma" panose="020B0604030504040204" pitchFamily="34" charset="0"/>
                <a:cs typeface="Tahoma" panose="020B0604030504040204" pitchFamily="34" charset="0"/>
              </a:rPr>
              <a:t> hard to explain, since you have become dull of hearing.  For though by this time you ought to be teachers, you have need again for someone to teach you the elementary principles of the oracles of God, and you have come to need milk and not solid food.</a:t>
            </a:r>
            <a:r>
              <a:rPr lang="en-US" baseline="30000"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 For everyone who partakes </a:t>
            </a:r>
            <a:r>
              <a:rPr lang="en-US" i="1" dirty="0">
                <a:latin typeface="Tahoma" panose="020B0604030504040204" pitchFamily="34" charset="0"/>
                <a:ea typeface="Tahoma" panose="020B0604030504040204" pitchFamily="34" charset="0"/>
                <a:cs typeface="Tahoma" panose="020B0604030504040204" pitchFamily="34" charset="0"/>
              </a:rPr>
              <a:t>only</a:t>
            </a:r>
            <a:r>
              <a:rPr lang="en-US" dirty="0">
                <a:latin typeface="Tahoma" panose="020B0604030504040204" pitchFamily="34" charset="0"/>
                <a:ea typeface="Tahoma" panose="020B0604030504040204" pitchFamily="34" charset="0"/>
                <a:cs typeface="Tahoma" panose="020B0604030504040204" pitchFamily="34" charset="0"/>
              </a:rPr>
              <a:t> of milk is not accustomed to the word of righteousness, for he is an infant. But solid food is for the mature, who because of practice have their senses trained to discern good and evil. </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Dull: </a:t>
            </a:r>
            <a:r>
              <a:rPr lang="en-US" i="1" dirty="0" err="1">
                <a:latin typeface="Tahoma" panose="020B0604030504040204" pitchFamily="34" charset="0"/>
                <a:ea typeface="Tahoma" panose="020B0604030504040204" pitchFamily="34" charset="0"/>
                <a:cs typeface="Tahoma" panose="020B0604030504040204" pitchFamily="34" charset="0"/>
              </a:rPr>
              <a:t>nothros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lazy, slothful, stupid; mentally lazy and spiritually complacent</a:t>
            </a:r>
          </a:p>
          <a:p>
            <a:pPr>
              <a:spcBef>
                <a:spcPts val="300"/>
              </a:spcBef>
            </a:pPr>
            <a:r>
              <a:rPr lang="en-US" dirty="0">
                <a:latin typeface="Tahoma" panose="020B0604030504040204" pitchFamily="34" charset="0"/>
                <a:ea typeface="Tahoma" panose="020B0604030504040204" pitchFamily="34" charset="0"/>
                <a:cs typeface="Tahoma" panose="020B0604030504040204" pitchFamily="34" charset="0"/>
              </a:rPr>
              <a:t>Discern: </a:t>
            </a:r>
            <a:r>
              <a:rPr lang="en-US" i="1" dirty="0" err="1">
                <a:latin typeface="Tahoma" panose="020B0604030504040204" pitchFamily="34" charset="0"/>
                <a:ea typeface="Tahoma" panose="020B0604030504040204" pitchFamily="34" charset="0"/>
                <a:cs typeface="Tahoma" panose="020B0604030504040204" pitchFamily="34" charset="0"/>
              </a:rPr>
              <a:t>diakrisis</a:t>
            </a:r>
            <a:r>
              <a:rPr lang="en-US" i="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to decide between; make judgment</a:t>
            </a:r>
          </a:p>
        </p:txBody>
      </p:sp>
    </p:spTree>
    <p:extLst>
      <p:ext uri="{BB962C8B-B14F-4D97-AF65-F5344CB8AC3E}">
        <p14:creationId xmlns:p14="http://schemas.microsoft.com/office/powerpoint/2010/main" val="3405543250"/>
      </p:ext>
    </p:extLst>
  </p:cSld>
  <p:clrMapOvr>
    <a:masterClrMapping/>
  </p:clrMapOvr>
</p:sld>
</file>

<file path=ppt/theme/theme1.xml><?xml version="1.0" encoding="utf-8"?>
<a:theme xmlns:a="http://schemas.openxmlformats.org/drawingml/2006/main" name="Office Theme">
  <a:themeElements>
    <a:clrScheme name="Custom 10">
      <a:dk1>
        <a:srgbClr val="000000"/>
      </a:dk1>
      <a:lt1>
        <a:srgbClr val="FFFFFF"/>
      </a:lt1>
      <a:dk2>
        <a:srgbClr val="637052"/>
      </a:dk2>
      <a:lt2>
        <a:srgbClr val="FFFFCC"/>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5019</TotalTime>
  <Words>1749</Words>
  <Application>Microsoft Office PowerPoint</Application>
  <PresentationFormat>On-screen Show (4:3)</PresentationFormat>
  <Paragraphs>51</Paragraphs>
  <Slides>12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Corbel</vt:lpstr>
      <vt:lpstr>Tahoma</vt:lpstr>
      <vt:lpstr>Tempus Sans ITC</vt:lpstr>
      <vt:lpstr>Wingdings</vt:lpstr>
      <vt:lpstr>Office Theme</vt:lpstr>
      <vt:lpstr>PowerPoint Presentation</vt:lpstr>
      <vt:lpstr>VERSE FOR THE JOURNEY</vt:lpstr>
      <vt:lpstr>WHAT GOD VALUES</vt:lpstr>
      <vt:lpstr>APPEARANCE OF GODLINESS</vt:lpstr>
      <vt:lpstr>THE LAST DAYS</vt:lpstr>
      <vt:lpstr>SECOND COMING OF CHRIST</vt:lpstr>
      <vt:lpstr>HOW DO WE KNOW?</vt:lpstr>
      <vt:lpstr> ABOUT DISSENSION  </vt:lpstr>
      <vt:lpstr>TRAINING SENSES</vt:lpstr>
      <vt:lpstr>GENERAL DISCERNMENT</vt:lpstr>
      <vt:lpstr>SPIRITUAL GIFT</vt:lpstr>
      <vt:lpstr>COVENANT PROTECTION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JoLynn Gower</dc:creator>
  <cp:lastModifiedBy>Gower</cp:lastModifiedBy>
  <cp:revision>116</cp:revision>
  <cp:lastPrinted>2021-02-24T16:36:55Z</cp:lastPrinted>
  <dcterms:created xsi:type="dcterms:W3CDTF">2020-12-14T20:49:15Z</dcterms:created>
  <dcterms:modified xsi:type="dcterms:W3CDTF">2021-03-01T15:33:32Z</dcterms:modified>
</cp:coreProperties>
</file>