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69" r:id="rId2"/>
    <p:sldId id="258" r:id="rId3"/>
    <p:sldId id="260" r:id="rId4"/>
    <p:sldId id="261" r:id="rId5"/>
    <p:sldId id="262" r:id="rId6"/>
    <p:sldId id="263" r:id="rId7"/>
    <p:sldId id="264" r:id="rId8"/>
    <p:sldId id="265" r:id="rId9"/>
    <p:sldId id="266" r:id="rId10"/>
    <p:sldId id="267" r:id="rId11"/>
    <p:sldId id="268" r:id="rId12"/>
    <p:sldId id="259" r:id="rId13"/>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E"/>
    <a:srgbClr val="002B82"/>
    <a:srgbClr val="003B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55" d="100"/>
          <a:sy n="55" d="100"/>
        </p:scale>
        <p:origin x="1190"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74438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324931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0558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8957"/>
          </a:xfrm>
        </p:spPr>
        <p:txBody>
          <a:bodyPr/>
          <a:lstStyle>
            <a:lvl1pPr algn="ctr">
              <a:defRPr>
                <a:solidFill>
                  <a:schemeClr val="accent1">
                    <a:lumMod val="50000"/>
                  </a:schemeClr>
                </a:solidFill>
                <a:latin typeface="Corbel" panose="020B0503020204020204" pitchFamily="34" charset="0"/>
              </a:defRPr>
            </a:lvl1pPr>
          </a:lstStyle>
          <a:p>
            <a:r>
              <a:rPr lang="en-US" dirty="0"/>
              <a:t>Click to edit Master title style</a:t>
            </a:r>
          </a:p>
        </p:txBody>
      </p:sp>
      <p:sp>
        <p:nvSpPr>
          <p:cNvPr id="3" name="Content Placeholder 2"/>
          <p:cNvSpPr>
            <a:spLocks noGrp="1"/>
          </p:cNvSpPr>
          <p:nvPr>
            <p:ph idx="1"/>
          </p:nvPr>
        </p:nvSpPr>
        <p:spPr>
          <a:xfrm>
            <a:off x="-1" y="1258956"/>
            <a:ext cx="9143999" cy="5599043"/>
          </a:xfrm>
        </p:spPr>
        <p:txBody>
          <a:bodyPr/>
          <a:lstStyle>
            <a:lvl1pPr>
              <a:buClr>
                <a:schemeClr val="accent2">
                  <a:lumMod val="75000"/>
                </a:schemeClr>
              </a:buClr>
              <a:buFont typeface="Wingdings" panose="05000000000000000000" pitchFamily="2" charset="2"/>
              <a:buChar char="Ø"/>
              <a:defRPr>
                <a:solidFill>
                  <a:schemeClr val="accent1">
                    <a:lumMod val="50000"/>
                  </a:schemeClr>
                </a:solidFill>
                <a:latin typeface="Corbel" panose="020B0503020204020204" pitchFamily="34" charset="0"/>
              </a:defRPr>
            </a:lvl1pPr>
            <a:lvl2pPr>
              <a:defRPr>
                <a:solidFill>
                  <a:schemeClr val="accent1">
                    <a:lumMod val="50000"/>
                  </a:schemeClr>
                </a:solidFill>
                <a:latin typeface="Corbel" panose="020B0503020204020204" pitchFamily="34" charset="0"/>
              </a:defRPr>
            </a:lvl2pPr>
            <a:lvl3pPr>
              <a:defRPr>
                <a:solidFill>
                  <a:schemeClr val="accent1">
                    <a:lumMod val="50000"/>
                  </a:schemeClr>
                </a:solidFill>
                <a:latin typeface="Corbel" panose="020B0503020204020204" pitchFamily="34" charset="0"/>
              </a:defRPr>
            </a:lvl3pPr>
            <a:lvl4pPr>
              <a:defRPr>
                <a:solidFill>
                  <a:schemeClr val="accent1">
                    <a:lumMod val="50000"/>
                  </a:schemeClr>
                </a:solidFill>
                <a:latin typeface="Corbel" panose="020B0503020204020204" pitchFamily="34" charset="0"/>
              </a:defRPr>
            </a:lvl4pPr>
            <a:lvl5pPr>
              <a:defRPr>
                <a:solidFill>
                  <a:schemeClr val="accent1">
                    <a:lumMod val="50000"/>
                  </a:schemeClr>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44539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81AC8D-0882-4B34-ABCE-93D7104B3513}"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93969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81AC8D-0882-4B34-ABCE-93D7104B3513}"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188289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81AC8D-0882-4B34-ABCE-93D7104B3513}" type="datetimeFigureOut">
              <a:rPr lang="en-US" smtClean="0"/>
              <a:t>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58927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81AC8D-0882-4B34-ABCE-93D7104B3513}" type="datetimeFigureOut">
              <a:rPr lang="en-US" smtClean="0"/>
              <a:t>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26332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1AC8D-0882-4B34-ABCE-93D7104B3513}" type="datetimeFigureOut">
              <a:rPr lang="en-US" smtClean="0"/>
              <a:t>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43119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1AC8D-0882-4B34-ABCE-93D7104B3513}"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129158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1AC8D-0882-4B34-ABCE-93D7104B3513}"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4247235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1AC8D-0882-4B34-ABCE-93D7104B3513}" type="datetimeFigureOut">
              <a:rPr lang="en-US" smtClean="0"/>
              <a:t>2/21/2021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672A1-594F-403B-A1AC-3909520736A0}" type="slidenum">
              <a:rPr lang="en-US" smtClean="0"/>
              <a:t>‹#›</a:t>
            </a:fld>
            <a:endParaRPr lang="en-US"/>
          </a:p>
        </p:txBody>
      </p:sp>
    </p:spTree>
    <p:extLst>
      <p:ext uri="{BB962C8B-B14F-4D97-AF65-F5344CB8AC3E}">
        <p14:creationId xmlns:p14="http://schemas.microsoft.com/office/powerpoint/2010/main" val="3574676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79E1-C3A9-4F3F-98F6-1C136CCED8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021D64-D9C8-48F4-BD78-6B8BEB1CB7E6}"/>
              </a:ext>
            </a:extLst>
          </p:cNvPr>
          <p:cNvSpPr>
            <a:spLocks noGrp="1"/>
          </p:cNvSpPr>
          <p:nvPr>
            <p:ph idx="1"/>
          </p:nvPr>
        </p:nvSpPr>
        <p:spPr/>
        <p:txBody>
          <a:bodyPr/>
          <a:lstStyle/>
          <a:p>
            <a:endParaRPr lang="en-US"/>
          </a:p>
        </p:txBody>
      </p:sp>
      <p:pic>
        <p:nvPicPr>
          <p:cNvPr id="4" name="Graphic 1">
            <a:extLst>
              <a:ext uri="{FF2B5EF4-FFF2-40B4-BE49-F238E27FC236}">
                <a16:creationId xmlns:a16="http://schemas.microsoft.com/office/drawing/2014/main" id="{92848A8B-C0FD-4C18-BED5-D1BA76270BFF}"/>
              </a:ext>
            </a:extLst>
          </p:cNvPr>
          <p:cNvPicPr/>
          <p:nvPr/>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010D8EAB-2C40-4ED6-A311-DCF3E6BB6A91}"/>
              </a:ext>
            </a:extLst>
          </p:cNvPr>
          <p:cNvSpPr txBox="1"/>
          <p:nvPr/>
        </p:nvSpPr>
        <p:spPr>
          <a:xfrm>
            <a:off x="7065817" y="6082145"/>
            <a:ext cx="1003801" cy="369332"/>
          </a:xfrm>
          <a:prstGeom prst="rect">
            <a:avLst/>
          </a:prstGeom>
          <a:noFill/>
        </p:spPr>
        <p:txBody>
          <a:bodyPr wrap="none" rtlCol="0">
            <a:spAutoFit/>
          </a:bodyPr>
          <a:lstStyle/>
          <a:p>
            <a:r>
              <a:rPr lang="en-US"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t>Lesson 7</a:t>
            </a:r>
          </a:p>
        </p:txBody>
      </p:sp>
    </p:spTree>
    <p:extLst>
      <p:ext uri="{BB962C8B-B14F-4D97-AF65-F5344CB8AC3E}">
        <p14:creationId xmlns:p14="http://schemas.microsoft.com/office/powerpoint/2010/main" val="933757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3620-7093-4E50-9253-09B745F7D66F}"/>
              </a:ext>
            </a:extLst>
          </p:cNvPr>
          <p:cNvSpPr>
            <a:spLocks noGrp="1"/>
          </p:cNvSpPr>
          <p:nvPr>
            <p:ph type="title"/>
          </p:nvPr>
        </p:nvSpPr>
        <p:spPr>
          <a:xfrm>
            <a:off x="0" y="0"/>
            <a:ext cx="9144000" cy="900753"/>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PROPITIATION</a:t>
            </a:r>
          </a:p>
        </p:txBody>
      </p:sp>
      <p:sp>
        <p:nvSpPr>
          <p:cNvPr id="3" name="Content Placeholder 2">
            <a:extLst>
              <a:ext uri="{FF2B5EF4-FFF2-40B4-BE49-F238E27FC236}">
                <a16:creationId xmlns:a16="http://schemas.microsoft.com/office/drawing/2014/main" id="{ECACB053-4B91-4730-818D-4051AB2C9F94}"/>
              </a:ext>
            </a:extLst>
          </p:cNvPr>
          <p:cNvSpPr>
            <a:spLocks noGrp="1"/>
          </p:cNvSpPr>
          <p:nvPr>
            <p:ph idx="1"/>
          </p:nvPr>
        </p:nvSpPr>
        <p:spPr>
          <a:xfrm>
            <a:off x="-1" y="900753"/>
            <a:ext cx="9143999" cy="5957248"/>
          </a:xfrm>
        </p:spPr>
        <p:txBody>
          <a:bodyPr>
            <a:noAutofit/>
          </a:bodyPr>
          <a:lstStyle/>
          <a:p>
            <a:pPr>
              <a:lnSpc>
                <a:spcPct val="88000"/>
              </a:lnSpc>
              <a:spcBef>
                <a:spcPts val="0"/>
              </a:spcBef>
              <a:spcAft>
                <a:spcPts val="300"/>
              </a:spcAft>
            </a:pPr>
            <a:r>
              <a:rPr lang="en-US" b="1" dirty="0">
                <a:latin typeface="Tahoma" panose="020B0604030504040204" pitchFamily="34" charset="0"/>
                <a:ea typeface="Tahoma" panose="020B0604030504040204" pitchFamily="34" charset="0"/>
                <a:cs typeface="Tahoma" panose="020B0604030504040204" pitchFamily="34" charset="0"/>
              </a:rPr>
              <a:t>1 John 2:1-6 </a:t>
            </a:r>
            <a:r>
              <a:rPr lang="en-US" dirty="0">
                <a:latin typeface="Tahoma" panose="020B0604030504040204" pitchFamily="34" charset="0"/>
                <a:ea typeface="Tahoma" panose="020B0604030504040204" pitchFamily="34" charset="0"/>
                <a:cs typeface="Tahoma" panose="020B0604030504040204" pitchFamily="34" charset="0"/>
              </a:rPr>
              <a:t> My little children, I am writing these things to you so that you may not sin. And if anyone sins, we have an Advocate with the Father, Jesus Christ the righteous; and He Himself is the </a:t>
            </a:r>
            <a:r>
              <a:rPr lang="en-US" u="sng" dirty="0">
                <a:latin typeface="Tahoma" panose="020B0604030504040204" pitchFamily="34" charset="0"/>
                <a:ea typeface="Tahoma" panose="020B0604030504040204" pitchFamily="34" charset="0"/>
                <a:cs typeface="Tahoma" panose="020B0604030504040204" pitchFamily="34" charset="0"/>
              </a:rPr>
              <a:t>propitiation</a:t>
            </a:r>
            <a:r>
              <a:rPr lang="en-US" dirty="0">
                <a:latin typeface="Tahoma" panose="020B0604030504040204" pitchFamily="34" charset="0"/>
                <a:ea typeface="Tahoma" panose="020B0604030504040204" pitchFamily="34" charset="0"/>
                <a:cs typeface="Tahoma" panose="020B0604030504040204" pitchFamily="34" charset="0"/>
              </a:rPr>
              <a:t> for our sins; and not for ours only, but also for </a:t>
            </a:r>
            <a:r>
              <a:rPr lang="en-US" i="1" dirty="0">
                <a:latin typeface="Tahoma" panose="020B0604030504040204" pitchFamily="34" charset="0"/>
                <a:ea typeface="Tahoma" panose="020B0604030504040204" pitchFamily="34" charset="0"/>
                <a:cs typeface="Tahoma" panose="020B0604030504040204" pitchFamily="34" charset="0"/>
              </a:rPr>
              <a:t>those of</a:t>
            </a:r>
            <a:r>
              <a:rPr lang="en-US" dirty="0">
                <a:latin typeface="Tahoma" panose="020B0604030504040204" pitchFamily="34" charset="0"/>
                <a:ea typeface="Tahoma" panose="020B0604030504040204" pitchFamily="34" charset="0"/>
                <a:cs typeface="Tahoma" panose="020B0604030504040204" pitchFamily="34" charset="0"/>
              </a:rPr>
              <a:t> the whole world. By this we know that we have come to know Him, if we keep His commandments. The one who says, "I have come to know Him," and does not keep His commandments, is a liar, and the truth is not in him; but whoever keeps His word, in him the love of God has truly been perfected. By this we know that we are in Him: the one who says he abides in Him ought himself to walk in the same manner as He walked. </a:t>
            </a:r>
          </a:p>
          <a:p>
            <a:pPr>
              <a:lnSpc>
                <a:spcPct val="88000"/>
              </a:lnSpc>
              <a:spcBef>
                <a:spcPts val="0"/>
              </a:spcBef>
              <a:spcAft>
                <a:spcPts val="300"/>
              </a:spcAft>
            </a:pPr>
            <a:r>
              <a:rPr lang="en-US" b="1" dirty="0">
                <a:latin typeface="Tahoma" panose="020B0604030504040204" pitchFamily="34" charset="0"/>
                <a:ea typeface="Tahoma" panose="020B0604030504040204" pitchFamily="34" charset="0"/>
                <a:cs typeface="Tahoma" panose="020B0604030504040204" pitchFamily="34" charset="0"/>
              </a:rPr>
              <a:t>Propitiation: </a:t>
            </a:r>
            <a:r>
              <a:rPr lang="en-US" i="1" dirty="0" err="1">
                <a:latin typeface="Tahoma" panose="020B0604030504040204" pitchFamily="34" charset="0"/>
                <a:ea typeface="Tahoma" panose="020B0604030504040204" pitchFamily="34" charset="0"/>
                <a:cs typeface="Tahoma" panose="020B0604030504040204" pitchFamily="34" charset="0"/>
              </a:rPr>
              <a:t>hilasmos</a:t>
            </a:r>
            <a:r>
              <a:rPr lang="en-US" i="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a merciful covering; the mercy seat</a:t>
            </a:r>
            <a:endParaRPr lang="en-US" dirty="0"/>
          </a:p>
        </p:txBody>
      </p:sp>
    </p:spTree>
    <p:extLst>
      <p:ext uri="{BB962C8B-B14F-4D97-AF65-F5344CB8AC3E}">
        <p14:creationId xmlns:p14="http://schemas.microsoft.com/office/powerpoint/2010/main" val="3856599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1FCF7-C70A-48B8-B1BF-B8BC540A4EDB}"/>
              </a:ext>
            </a:extLst>
          </p:cNvPr>
          <p:cNvSpPr>
            <a:spLocks noGrp="1"/>
          </p:cNvSpPr>
          <p:nvPr>
            <p:ph type="title"/>
          </p:nvPr>
        </p:nvSpPr>
        <p:spPr>
          <a:xfrm>
            <a:off x="0" y="1"/>
            <a:ext cx="9144000" cy="1126434"/>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LOVE OF THE WORLD</a:t>
            </a:r>
          </a:p>
        </p:txBody>
      </p:sp>
      <p:sp>
        <p:nvSpPr>
          <p:cNvPr id="3" name="Content Placeholder 2">
            <a:extLst>
              <a:ext uri="{FF2B5EF4-FFF2-40B4-BE49-F238E27FC236}">
                <a16:creationId xmlns:a16="http://schemas.microsoft.com/office/drawing/2014/main" id="{CA693BBE-94C9-4C05-A277-0BD0426ED946}"/>
              </a:ext>
            </a:extLst>
          </p:cNvPr>
          <p:cNvSpPr>
            <a:spLocks noGrp="1"/>
          </p:cNvSpPr>
          <p:nvPr>
            <p:ph idx="1"/>
          </p:nvPr>
        </p:nvSpPr>
        <p:spPr>
          <a:xfrm>
            <a:off x="-1" y="1007165"/>
            <a:ext cx="9143999" cy="5850835"/>
          </a:xfrm>
        </p:spPr>
        <p:txBody>
          <a:bodyPr>
            <a:noAutofit/>
          </a:bodyPr>
          <a:lstStyle/>
          <a:p>
            <a:pPr>
              <a:lnSpc>
                <a:spcPct val="95000"/>
              </a:lnSpc>
              <a:spcBef>
                <a:spcPts val="0"/>
              </a:spcBef>
              <a:spcAft>
                <a:spcPts val="300"/>
              </a:spcAft>
            </a:pPr>
            <a:r>
              <a:rPr lang="en-US" b="1" dirty="0">
                <a:latin typeface="Tahoma" panose="020B0604030504040204" pitchFamily="34" charset="0"/>
                <a:ea typeface="Tahoma" panose="020B0604030504040204" pitchFamily="34" charset="0"/>
                <a:cs typeface="Tahoma" panose="020B0604030504040204" pitchFamily="34" charset="0"/>
              </a:rPr>
              <a:t>1 John 2:15-17 </a:t>
            </a:r>
            <a:r>
              <a:rPr lang="en-US" dirty="0">
                <a:latin typeface="Tahoma" panose="020B0604030504040204" pitchFamily="34" charset="0"/>
                <a:ea typeface="Tahoma" panose="020B0604030504040204" pitchFamily="34" charset="0"/>
                <a:cs typeface="Tahoma" panose="020B0604030504040204" pitchFamily="34" charset="0"/>
              </a:rPr>
              <a:t> Do not love the world nor the things in the world. If anyone loves the world, the love of the Father is not in him. For all that is in the world, the </a:t>
            </a:r>
            <a:r>
              <a:rPr lang="en-US" dirty="0">
                <a:solidFill>
                  <a:srgbClr val="00359E"/>
                </a:solidFill>
                <a:latin typeface="Tahoma" panose="020B0604030504040204" pitchFamily="34" charset="0"/>
                <a:ea typeface="Tahoma" panose="020B0604030504040204" pitchFamily="34" charset="0"/>
                <a:cs typeface="Tahoma" panose="020B0604030504040204" pitchFamily="34" charset="0"/>
              </a:rPr>
              <a:t>lust of the flesh </a:t>
            </a:r>
            <a:r>
              <a:rPr lang="en-US" dirty="0">
                <a:latin typeface="Tahoma" panose="020B0604030504040204" pitchFamily="34" charset="0"/>
                <a:ea typeface="Tahoma" panose="020B0604030504040204" pitchFamily="34" charset="0"/>
                <a:cs typeface="Tahoma" panose="020B0604030504040204" pitchFamily="34" charset="0"/>
              </a:rPr>
              <a:t>and the </a:t>
            </a:r>
            <a:r>
              <a:rPr lang="en-US" dirty="0">
                <a:solidFill>
                  <a:srgbClr val="00B050"/>
                </a:solidFill>
                <a:latin typeface="Tahoma" panose="020B0604030504040204" pitchFamily="34" charset="0"/>
                <a:ea typeface="Tahoma" panose="020B0604030504040204" pitchFamily="34" charset="0"/>
                <a:cs typeface="Tahoma" panose="020B0604030504040204" pitchFamily="34" charset="0"/>
              </a:rPr>
              <a:t>lust of the eyes </a:t>
            </a:r>
            <a:r>
              <a:rPr lang="en-US" dirty="0">
                <a:latin typeface="Tahoma" panose="020B0604030504040204" pitchFamily="34" charset="0"/>
                <a:ea typeface="Tahoma" panose="020B0604030504040204" pitchFamily="34" charset="0"/>
                <a:cs typeface="Tahoma" panose="020B0604030504040204" pitchFamily="34" charset="0"/>
              </a:rPr>
              <a:t>and the </a:t>
            </a:r>
            <a:r>
              <a:rPr lang="en-US" dirty="0">
                <a:solidFill>
                  <a:srgbClr val="C00000"/>
                </a:solidFill>
                <a:latin typeface="Tahoma" panose="020B0604030504040204" pitchFamily="34" charset="0"/>
                <a:ea typeface="Tahoma" panose="020B0604030504040204" pitchFamily="34" charset="0"/>
                <a:cs typeface="Tahoma" panose="020B0604030504040204" pitchFamily="34" charset="0"/>
              </a:rPr>
              <a:t>boastful pride of life</a:t>
            </a:r>
            <a:r>
              <a:rPr lang="en-US" dirty="0">
                <a:latin typeface="Tahoma" panose="020B0604030504040204" pitchFamily="34" charset="0"/>
                <a:ea typeface="Tahoma" panose="020B0604030504040204" pitchFamily="34" charset="0"/>
                <a:cs typeface="Tahoma" panose="020B0604030504040204" pitchFamily="34" charset="0"/>
              </a:rPr>
              <a:t>, is not from the Father, but is from the world. The world is passing away, and </a:t>
            </a:r>
            <a:r>
              <a:rPr lang="en-US" i="1" dirty="0">
                <a:latin typeface="Tahoma" panose="020B0604030504040204" pitchFamily="34" charset="0"/>
                <a:ea typeface="Tahoma" panose="020B0604030504040204" pitchFamily="34" charset="0"/>
                <a:cs typeface="Tahoma" panose="020B0604030504040204" pitchFamily="34" charset="0"/>
              </a:rPr>
              <a:t>also</a:t>
            </a:r>
            <a:r>
              <a:rPr lang="en-US" dirty="0">
                <a:latin typeface="Tahoma" panose="020B0604030504040204" pitchFamily="34" charset="0"/>
                <a:ea typeface="Tahoma" panose="020B0604030504040204" pitchFamily="34" charset="0"/>
                <a:cs typeface="Tahoma" panose="020B0604030504040204" pitchFamily="34" charset="0"/>
              </a:rPr>
              <a:t> its lusts; but the one who does the will of God lives forever. </a:t>
            </a:r>
          </a:p>
          <a:p>
            <a:pPr>
              <a:lnSpc>
                <a:spcPct val="95000"/>
              </a:lnSpc>
              <a:spcBef>
                <a:spcPts val="0"/>
              </a:spcBef>
              <a:spcAft>
                <a:spcPts val="300"/>
              </a:spcAft>
            </a:pPr>
            <a:r>
              <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SATAN’S METHODOLOGY FROM THE BEGINNING:</a:t>
            </a:r>
          </a:p>
          <a:p>
            <a:pPr>
              <a:lnSpc>
                <a:spcPct val="95000"/>
              </a:lnSpc>
              <a:spcBef>
                <a:spcPts val="0"/>
              </a:spcBef>
              <a:spcAft>
                <a:spcPts val="300"/>
              </a:spcAft>
            </a:pPr>
            <a:r>
              <a:rPr lang="en-US" b="1" dirty="0">
                <a:latin typeface="Tahoma" panose="020B0604030504040204" pitchFamily="34" charset="0"/>
                <a:ea typeface="Tahoma" panose="020B0604030504040204" pitchFamily="34" charset="0"/>
                <a:cs typeface="Tahoma" panose="020B0604030504040204" pitchFamily="34" charset="0"/>
              </a:rPr>
              <a:t>Genesis 3:6 </a:t>
            </a:r>
            <a:r>
              <a:rPr lang="en-US" dirty="0">
                <a:latin typeface="Tahoma" panose="020B0604030504040204" pitchFamily="34" charset="0"/>
                <a:ea typeface="Tahoma" panose="020B0604030504040204" pitchFamily="34" charset="0"/>
                <a:cs typeface="Tahoma" panose="020B0604030504040204" pitchFamily="34" charset="0"/>
              </a:rPr>
              <a:t> When the woman saw that the tree was </a:t>
            </a:r>
            <a:r>
              <a:rPr lang="en-US" dirty="0">
                <a:solidFill>
                  <a:srgbClr val="00359E"/>
                </a:solidFill>
                <a:latin typeface="Tahoma" panose="020B0604030504040204" pitchFamily="34" charset="0"/>
                <a:ea typeface="Tahoma" panose="020B0604030504040204" pitchFamily="34" charset="0"/>
                <a:cs typeface="Tahoma" panose="020B0604030504040204" pitchFamily="34" charset="0"/>
              </a:rPr>
              <a:t>good for food</a:t>
            </a:r>
            <a:r>
              <a:rPr lang="en-US" dirty="0">
                <a:latin typeface="Tahoma" panose="020B0604030504040204" pitchFamily="34" charset="0"/>
                <a:ea typeface="Tahoma" panose="020B0604030504040204" pitchFamily="34" charset="0"/>
                <a:cs typeface="Tahoma" panose="020B0604030504040204" pitchFamily="34" charset="0"/>
              </a:rPr>
              <a:t>, and that it was a </a:t>
            </a:r>
            <a:r>
              <a:rPr lang="en-US" dirty="0">
                <a:solidFill>
                  <a:srgbClr val="00B050"/>
                </a:solidFill>
                <a:latin typeface="Tahoma" panose="020B0604030504040204" pitchFamily="34" charset="0"/>
                <a:ea typeface="Tahoma" panose="020B0604030504040204" pitchFamily="34" charset="0"/>
                <a:cs typeface="Tahoma" panose="020B0604030504040204" pitchFamily="34" charset="0"/>
              </a:rPr>
              <a:t>delight to the eyes</a:t>
            </a:r>
            <a:r>
              <a:rPr lang="en-US" dirty="0">
                <a:latin typeface="Tahoma" panose="020B0604030504040204" pitchFamily="34" charset="0"/>
                <a:ea typeface="Tahoma" panose="020B0604030504040204" pitchFamily="34" charset="0"/>
                <a:cs typeface="Tahoma" panose="020B0604030504040204" pitchFamily="34" charset="0"/>
              </a:rPr>
              <a:t>, and that the tree was </a:t>
            </a:r>
            <a:r>
              <a:rPr lang="en-US" dirty="0">
                <a:solidFill>
                  <a:srgbClr val="C00000"/>
                </a:solidFill>
                <a:latin typeface="Tahoma" panose="020B0604030504040204" pitchFamily="34" charset="0"/>
                <a:ea typeface="Tahoma" panose="020B0604030504040204" pitchFamily="34" charset="0"/>
                <a:cs typeface="Tahoma" panose="020B0604030504040204" pitchFamily="34" charset="0"/>
              </a:rPr>
              <a:t>desirable to make </a:t>
            </a:r>
            <a:r>
              <a:rPr lang="en-US" i="1" dirty="0">
                <a:solidFill>
                  <a:srgbClr val="C00000"/>
                </a:solidFill>
                <a:latin typeface="Tahoma" panose="020B0604030504040204" pitchFamily="34" charset="0"/>
                <a:ea typeface="Tahoma" panose="020B0604030504040204" pitchFamily="34" charset="0"/>
                <a:cs typeface="Tahoma" panose="020B0604030504040204" pitchFamily="34" charset="0"/>
              </a:rPr>
              <a:t>one</a:t>
            </a:r>
            <a:r>
              <a:rPr lang="en-US" dirty="0">
                <a:solidFill>
                  <a:srgbClr val="C00000"/>
                </a:solidFill>
                <a:latin typeface="Tahoma" panose="020B0604030504040204" pitchFamily="34" charset="0"/>
                <a:ea typeface="Tahoma" panose="020B0604030504040204" pitchFamily="34" charset="0"/>
                <a:cs typeface="Tahoma" panose="020B0604030504040204" pitchFamily="34" charset="0"/>
              </a:rPr>
              <a:t> wise</a:t>
            </a:r>
            <a:r>
              <a:rPr lang="en-US" dirty="0">
                <a:latin typeface="Tahoma" panose="020B0604030504040204" pitchFamily="34" charset="0"/>
                <a:ea typeface="Tahoma" panose="020B0604030504040204" pitchFamily="34" charset="0"/>
                <a:cs typeface="Tahoma" panose="020B0604030504040204" pitchFamily="34" charset="0"/>
              </a:rPr>
              <a:t>, she took from its fruit and ate; and she gave also to her husband with her, and he ate. </a:t>
            </a:r>
            <a:br>
              <a:rPr lang="en-US" dirty="0">
                <a:latin typeface="Tahoma" panose="020B0604030504040204" pitchFamily="34" charset="0"/>
                <a:ea typeface="Tahoma" panose="020B0604030504040204" pitchFamily="34" charset="0"/>
                <a:cs typeface="Tahoma" panose="020B0604030504040204" pitchFamily="34" charset="0"/>
              </a:rPr>
            </a:br>
            <a:endPar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ct val="95000"/>
              </a:lnSpc>
              <a:spcBef>
                <a:spcPts val="0"/>
              </a:spcBef>
              <a:spcAft>
                <a:spcPts val="300"/>
              </a:spcAft>
              <a:buNone/>
            </a:pPr>
            <a:r>
              <a:rPr lang="en-US" dirty="0">
                <a:latin typeface="Tahoma" panose="020B0604030504040204" pitchFamily="34" charset="0"/>
                <a:ea typeface="Tahoma" panose="020B0604030504040204" pitchFamily="34" charset="0"/>
                <a:cs typeface="Tahoma" panose="020B0604030504040204" pitchFamily="34" charset="0"/>
              </a:rPr>
              <a:t>   </a:t>
            </a:r>
          </a:p>
          <a:p>
            <a:pPr>
              <a:spcBef>
                <a:spcPts val="0"/>
              </a:spcBef>
            </a:pP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424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2523-AB22-46E2-98BF-FCFA02CFC35A}"/>
              </a:ext>
            </a:extLst>
          </p:cNvPr>
          <p:cNvSpPr>
            <a:spLocks noGrp="1"/>
          </p:cNvSpPr>
          <p:nvPr>
            <p:ph type="title"/>
          </p:nvPr>
        </p:nvSpPr>
        <p:spPr>
          <a:xfrm>
            <a:off x="0" y="1"/>
            <a:ext cx="9144000" cy="1046922"/>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MANY ANTICHRISTS</a:t>
            </a:r>
          </a:p>
        </p:txBody>
      </p:sp>
      <p:sp>
        <p:nvSpPr>
          <p:cNvPr id="3" name="Content Placeholder 2">
            <a:extLst>
              <a:ext uri="{FF2B5EF4-FFF2-40B4-BE49-F238E27FC236}">
                <a16:creationId xmlns:a16="http://schemas.microsoft.com/office/drawing/2014/main" id="{AE17BDF0-64A0-4F69-B991-F91D321921D0}"/>
              </a:ext>
            </a:extLst>
          </p:cNvPr>
          <p:cNvSpPr>
            <a:spLocks noGrp="1"/>
          </p:cNvSpPr>
          <p:nvPr>
            <p:ph idx="1"/>
          </p:nvPr>
        </p:nvSpPr>
        <p:spPr>
          <a:xfrm>
            <a:off x="-1" y="872836"/>
            <a:ext cx="9143999" cy="5985163"/>
          </a:xfrm>
        </p:spPr>
        <p:txBody>
          <a:bodyPr>
            <a:noAutofit/>
          </a:bodyPr>
          <a:lstStyle/>
          <a:p>
            <a:pPr>
              <a:lnSpc>
                <a:spcPct val="88000"/>
              </a:lnSpc>
              <a:spcBef>
                <a:spcPts val="100"/>
              </a:spcBef>
            </a:pPr>
            <a:r>
              <a:rPr lang="en-US" sz="2700" b="1" dirty="0"/>
              <a:t> </a:t>
            </a:r>
            <a:r>
              <a:rPr lang="en-US" b="1" dirty="0">
                <a:latin typeface="Tahoma" panose="020B0604030504040204" pitchFamily="34" charset="0"/>
                <a:ea typeface="Tahoma" panose="020B0604030504040204" pitchFamily="34" charset="0"/>
                <a:cs typeface="Tahoma" panose="020B0604030504040204" pitchFamily="34" charset="0"/>
              </a:rPr>
              <a:t>Antichrist: opposed to or in place of Christ</a:t>
            </a:r>
          </a:p>
          <a:p>
            <a:pPr>
              <a:lnSpc>
                <a:spcPct val="88000"/>
              </a:lnSpc>
              <a:spcBef>
                <a:spcPts val="100"/>
              </a:spcBef>
            </a:pPr>
            <a:r>
              <a:rPr lang="en-US" b="1" dirty="0">
                <a:latin typeface="Tahoma" panose="020B0604030504040204" pitchFamily="34" charset="0"/>
                <a:ea typeface="Tahoma" panose="020B0604030504040204" pitchFamily="34" charset="0"/>
                <a:cs typeface="Tahoma" panose="020B0604030504040204" pitchFamily="34" charset="0"/>
              </a:rPr>
              <a:t>1 John 2:21-24 </a:t>
            </a:r>
            <a:r>
              <a:rPr lang="en-US" dirty="0">
                <a:latin typeface="Tahoma" panose="020B0604030504040204" pitchFamily="34" charset="0"/>
                <a:ea typeface="Tahoma" panose="020B0604030504040204" pitchFamily="34" charset="0"/>
                <a:cs typeface="Tahoma" panose="020B0604030504040204" pitchFamily="34" charset="0"/>
              </a:rPr>
              <a:t> I have not written to you because you do not know the truth, but because you do know it, and because no lie is of the truth. Who is the liar but the one who denies that Jesus is the Christ? This is the antichrist, the one who denies the Father and the Son.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Whoever denies the Son does not have the Father; the one who confesses the Son has the Father also. As for you, let that abide in you which you heard from the beginning. If what you heard from the beginning abides in you, you also will abide in the Son and in the Father.</a:t>
            </a:r>
          </a:p>
          <a:p>
            <a:pPr marL="0" indent="0" algn="ctr">
              <a:lnSpc>
                <a:spcPct val="88000"/>
              </a:lnSpc>
              <a:spcBef>
                <a:spcPts val="100"/>
              </a:spcBef>
              <a:buNone/>
            </a:pPr>
            <a:r>
              <a:rPr lang="en-US" b="1" dirty="0">
                <a:latin typeface="Tahoma" panose="020B0604030504040204" pitchFamily="34" charset="0"/>
                <a:ea typeface="Tahoma" panose="020B0604030504040204" pitchFamily="34" charset="0"/>
                <a:cs typeface="Tahoma" panose="020B0604030504040204" pitchFamily="34" charset="0"/>
              </a:rPr>
              <a:t>The lifestyle of Christ was selfless service</a:t>
            </a:r>
          </a:p>
          <a:p>
            <a:pPr marL="0" indent="0" algn="ctr">
              <a:lnSpc>
                <a:spcPct val="88000"/>
              </a:lnSpc>
              <a:spcBef>
                <a:spcPts val="100"/>
              </a:spcBef>
              <a:buNone/>
            </a:pPr>
            <a:r>
              <a:rPr lang="en-US" b="1" dirty="0">
                <a:latin typeface="Tahoma" panose="020B0604030504040204" pitchFamily="34" charset="0"/>
                <a:ea typeface="Tahoma" panose="020B0604030504040204" pitchFamily="34" charset="0"/>
                <a:cs typeface="Tahoma" panose="020B0604030504040204" pitchFamily="34" charset="0"/>
              </a:rPr>
              <a:t>Its unifying factor </a:t>
            </a:r>
            <a:r>
              <a:rPr lang="en-US" b="1">
                <a:latin typeface="Tahoma" panose="020B0604030504040204" pitchFamily="34" charset="0"/>
                <a:ea typeface="Tahoma" panose="020B0604030504040204" pitchFamily="34" charset="0"/>
                <a:cs typeface="Tahoma" panose="020B0604030504040204" pitchFamily="34" charset="0"/>
              </a:rPr>
              <a:t>is love</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5804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05F19C-35C7-4B48-AE78-4FC238EDC962}"/>
              </a:ext>
            </a:extLst>
          </p:cNvPr>
          <p:cNvSpPr>
            <a:spLocks noGrp="1"/>
          </p:cNvSpPr>
          <p:nvPr>
            <p:ph type="title"/>
          </p:nvPr>
        </p:nvSpPr>
        <p:spPr>
          <a:xfrm>
            <a:off x="0" y="0"/>
            <a:ext cx="9144000" cy="1152939"/>
          </a:xfrm>
        </p:spPr>
        <p:txBody>
          <a:bodyPr/>
          <a:lstStyle/>
          <a:p>
            <a:r>
              <a:rPr lang="en-US" b="1" dirty="0"/>
              <a:t>VERSE FOR THE JOURNEY</a:t>
            </a:r>
          </a:p>
        </p:txBody>
      </p:sp>
      <p:sp>
        <p:nvSpPr>
          <p:cNvPr id="6" name="Content Placeholder 5">
            <a:extLst>
              <a:ext uri="{FF2B5EF4-FFF2-40B4-BE49-F238E27FC236}">
                <a16:creationId xmlns:a16="http://schemas.microsoft.com/office/drawing/2014/main" id="{1F8B8EF3-9DEB-4559-A335-2C6390C6AF97}"/>
              </a:ext>
            </a:extLst>
          </p:cNvPr>
          <p:cNvSpPr>
            <a:spLocks noGrp="1"/>
          </p:cNvSpPr>
          <p:nvPr>
            <p:ph idx="1"/>
          </p:nvPr>
        </p:nvSpPr>
        <p:spPr>
          <a:xfrm>
            <a:off x="-1" y="1007165"/>
            <a:ext cx="9143999" cy="5850835"/>
          </a:xfrm>
        </p:spPr>
        <p:txBody>
          <a:bodyPr>
            <a:noAutofit/>
          </a:bodyPr>
          <a:lstStyle/>
          <a:p>
            <a:pPr>
              <a:lnSpc>
                <a:spcPct val="95000"/>
              </a:lnSpc>
              <a:spcBef>
                <a:spcPts val="400"/>
              </a:spcBef>
            </a:pPr>
            <a:r>
              <a:rPr lang="en-US" b="1" u="sng" dirty="0">
                <a:latin typeface="Tahoma" panose="020B0604030504040204" pitchFamily="34" charset="0"/>
                <a:ea typeface="Tahoma" panose="020B0604030504040204" pitchFamily="34" charset="0"/>
                <a:cs typeface="Tahoma" panose="020B0604030504040204" pitchFamily="34" charset="0"/>
              </a:rPr>
              <a:t>1 John 2:3-6</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By this we know that we have come to know Him, if we keep His commandments. The one who says, "I have come to know Him," and does not keep His commandments, is a liar, </a:t>
            </a:r>
            <a:r>
              <a:rPr lang="en-US" spc="-150" dirty="0">
                <a:latin typeface="Tahoma" panose="020B0604030504040204" pitchFamily="34" charset="0"/>
                <a:ea typeface="Tahoma" panose="020B0604030504040204" pitchFamily="34" charset="0"/>
                <a:cs typeface="Tahoma" panose="020B0604030504040204" pitchFamily="34" charset="0"/>
              </a:rPr>
              <a:t>and the truth is not </a:t>
            </a:r>
            <a:r>
              <a:rPr lang="en-US" dirty="0">
                <a:latin typeface="Tahoma" panose="020B0604030504040204" pitchFamily="34" charset="0"/>
                <a:ea typeface="Tahoma" panose="020B0604030504040204" pitchFamily="34" charset="0"/>
                <a:cs typeface="Tahoma" panose="020B0604030504040204" pitchFamily="34" charset="0"/>
              </a:rPr>
              <a:t>in him;  whoever keeps His </a:t>
            </a:r>
            <a:r>
              <a:rPr lang="en-US" spc="-150" dirty="0">
                <a:latin typeface="Tahoma" panose="020B0604030504040204" pitchFamily="34" charset="0"/>
                <a:ea typeface="Tahoma" panose="020B0604030504040204" pitchFamily="34" charset="0"/>
                <a:cs typeface="Tahoma" panose="020B0604030504040204" pitchFamily="34" charset="0"/>
              </a:rPr>
              <a:t>word, in him the love </a:t>
            </a:r>
            <a:r>
              <a:rPr lang="en-US" dirty="0">
                <a:latin typeface="Tahoma" panose="020B0604030504040204" pitchFamily="34" charset="0"/>
                <a:ea typeface="Tahoma" panose="020B0604030504040204" pitchFamily="34" charset="0"/>
                <a:cs typeface="Tahoma" panose="020B0604030504040204" pitchFamily="34" charset="0"/>
              </a:rPr>
              <a:t>of God has truly been perfected. By this we know that we are in Him:</a:t>
            </a:r>
            <a:r>
              <a:rPr lang="en-US" baseline="3000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 the one who says he abides in Him ought </a:t>
            </a:r>
            <a:r>
              <a:rPr lang="en-US" spc="-150" dirty="0">
                <a:latin typeface="Tahoma" panose="020B0604030504040204" pitchFamily="34" charset="0"/>
                <a:ea typeface="Tahoma" panose="020B0604030504040204" pitchFamily="34" charset="0"/>
                <a:cs typeface="Tahoma" panose="020B0604030504040204" pitchFamily="34" charset="0"/>
              </a:rPr>
              <a:t>himself to walk </a:t>
            </a:r>
            <a:r>
              <a:rPr lang="en-US" dirty="0">
                <a:latin typeface="Tahoma" panose="020B0604030504040204" pitchFamily="34" charset="0"/>
                <a:ea typeface="Tahoma" panose="020B0604030504040204" pitchFamily="34" charset="0"/>
                <a:cs typeface="Tahoma" panose="020B0604030504040204" pitchFamily="34" charset="0"/>
              </a:rPr>
              <a:t>in the same manner as He walked. </a:t>
            </a:r>
          </a:p>
          <a:p>
            <a:pPr>
              <a:lnSpc>
                <a:spcPct val="95000"/>
              </a:lnSpc>
              <a:spcBef>
                <a:spcPts val="400"/>
              </a:spcBef>
            </a:pPr>
            <a:r>
              <a:rPr lang="en-US" dirty="0">
                <a:latin typeface="Tahoma" panose="020B0604030504040204" pitchFamily="34" charset="0"/>
                <a:ea typeface="Tahoma" panose="020B0604030504040204" pitchFamily="34" charset="0"/>
                <a:cs typeface="Tahoma" panose="020B0604030504040204" pitchFamily="34" charset="0"/>
              </a:rPr>
              <a:t>Standing in the light involves checking our own lives for any hypocrisy that exists</a:t>
            </a:r>
          </a:p>
          <a:p>
            <a:pPr>
              <a:lnSpc>
                <a:spcPct val="95000"/>
              </a:lnSpc>
              <a:spcBef>
                <a:spcPts val="400"/>
              </a:spcBef>
            </a:pPr>
            <a:r>
              <a:rPr lang="en-US" b="1" dirty="0">
                <a:latin typeface="Tahoma" panose="020B0604030504040204" pitchFamily="34" charset="0"/>
                <a:ea typeface="Tahoma" panose="020B0604030504040204" pitchFamily="34" charset="0"/>
                <a:cs typeface="Tahoma" panose="020B0604030504040204" pitchFamily="34" charset="0"/>
              </a:rPr>
              <a:t>There is something about light and God that is beyond my understanding</a:t>
            </a:r>
          </a:p>
          <a:p>
            <a:pPr>
              <a:lnSpc>
                <a:spcPct val="95000"/>
              </a:lnSpc>
              <a:spcBef>
                <a:spcPts val="400"/>
              </a:spcBef>
            </a:pPr>
            <a:r>
              <a:rPr lang="en-US" dirty="0">
                <a:latin typeface="Tahoma" panose="020B0604030504040204" pitchFamily="34" charset="0"/>
                <a:ea typeface="Tahoma" panose="020B0604030504040204" pitchFamily="34" charset="0"/>
                <a:cs typeface="Tahoma" panose="020B0604030504040204" pitchFamily="34" charset="0"/>
              </a:rPr>
              <a:t>Light is the constant by which the relativity of everything else is measured</a:t>
            </a:r>
          </a:p>
          <a:p>
            <a:pPr>
              <a:lnSpc>
                <a:spcPct val="95000"/>
              </a:lnSpc>
              <a:spcBef>
                <a:spcPts val="400"/>
              </a:spcBef>
            </a:pPr>
            <a:endParaRPr lang="en-US" dirty="0">
              <a:latin typeface="Tahoma" panose="020B0604030504040204" pitchFamily="34" charset="0"/>
              <a:ea typeface="Tahoma" panose="020B0604030504040204" pitchFamily="34" charset="0"/>
              <a:cs typeface="Tahoma" panose="020B0604030504040204" pitchFamily="34" charset="0"/>
            </a:endParaRPr>
          </a:p>
          <a:p>
            <a:pPr>
              <a:lnSpc>
                <a:spcPct val="88000"/>
              </a:lnSpc>
              <a:spcBef>
                <a:spcPts val="300"/>
              </a:spcBef>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541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F225-A7E0-4548-9FF4-1E7B30DEFC45}"/>
              </a:ext>
            </a:extLst>
          </p:cNvPr>
          <p:cNvSpPr>
            <a:spLocks noGrp="1"/>
          </p:cNvSpPr>
          <p:nvPr>
            <p:ph type="title"/>
          </p:nvPr>
        </p:nvSpPr>
        <p:spPr>
          <a:xfrm>
            <a:off x="0" y="0"/>
            <a:ext cx="9144000" cy="997526"/>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GOD IS LIGHT</a:t>
            </a:r>
          </a:p>
        </p:txBody>
      </p:sp>
      <p:sp>
        <p:nvSpPr>
          <p:cNvPr id="3" name="Content Placeholder 2">
            <a:extLst>
              <a:ext uri="{FF2B5EF4-FFF2-40B4-BE49-F238E27FC236}">
                <a16:creationId xmlns:a16="http://schemas.microsoft.com/office/drawing/2014/main" id="{4F18EB5E-9628-4363-99C8-A3DAEA1F2230}"/>
              </a:ext>
            </a:extLst>
          </p:cNvPr>
          <p:cNvSpPr>
            <a:spLocks noGrp="1"/>
          </p:cNvSpPr>
          <p:nvPr>
            <p:ph idx="1"/>
          </p:nvPr>
        </p:nvSpPr>
        <p:spPr>
          <a:xfrm>
            <a:off x="-1" y="997526"/>
            <a:ext cx="9143999" cy="5860473"/>
          </a:xfrm>
        </p:spPr>
        <p:txBody>
          <a:bodyPr>
            <a:normAutofit/>
          </a:bodyPr>
          <a:lstStyle/>
          <a:p>
            <a:pP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1 John 1:5-7 </a:t>
            </a:r>
            <a:r>
              <a:rPr lang="en-US" dirty="0">
                <a:latin typeface="Tahoma" panose="020B0604030504040204" pitchFamily="34" charset="0"/>
                <a:ea typeface="Tahoma" panose="020B0604030504040204" pitchFamily="34" charset="0"/>
                <a:cs typeface="Tahoma" panose="020B0604030504040204" pitchFamily="34" charset="0"/>
              </a:rPr>
              <a:t> This is the message we have heard from Him and announce to you, that God is Light, and in Him there is no darkness at all. If we say that we have fellowship with Him and </a:t>
            </a:r>
            <a:r>
              <a:rPr lang="en-US" i="1" dirty="0">
                <a:latin typeface="Tahoma" panose="020B0604030504040204" pitchFamily="34" charset="0"/>
                <a:ea typeface="Tahoma" panose="020B0604030504040204" pitchFamily="34" charset="0"/>
                <a:cs typeface="Tahoma" panose="020B0604030504040204" pitchFamily="34" charset="0"/>
              </a:rPr>
              <a:t>yet</a:t>
            </a:r>
            <a:r>
              <a:rPr lang="en-US" dirty="0">
                <a:latin typeface="Tahoma" panose="020B0604030504040204" pitchFamily="34" charset="0"/>
                <a:ea typeface="Tahoma" panose="020B0604030504040204" pitchFamily="34" charset="0"/>
                <a:cs typeface="Tahoma" panose="020B0604030504040204" pitchFamily="34" charset="0"/>
              </a:rPr>
              <a:t> walk in the darkness, we lie and do not practice the truth;  but if we walk in the Light as He Himself is in the Light, we have fellowship with one another, and the blood of Jesus His Son cleanses us from all sin. </a:t>
            </a:r>
          </a:p>
          <a:p>
            <a:pPr>
              <a:spcBef>
                <a:spcPts val="300"/>
              </a:spcBef>
            </a:pPr>
            <a:r>
              <a:rPr lang="en-US" dirty="0">
                <a:latin typeface="Tahoma" panose="020B0604030504040204" pitchFamily="34" charset="0"/>
                <a:ea typeface="Tahoma" panose="020B0604030504040204" pitchFamily="34" charset="0"/>
                <a:cs typeface="Tahoma" panose="020B0604030504040204" pitchFamily="34" charset="0"/>
              </a:rPr>
              <a:t>Biblically, light represents what is good, pure, true, holy, and reliable.</a:t>
            </a:r>
          </a:p>
          <a:p>
            <a:pPr>
              <a:spcBef>
                <a:spcPts val="300"/>
              </a:spcBef>
            </a:pPr>
            <a:r>
              <a:rPr lang="en-US" dirty="0">
                <a:latin typeface="Tahoma" panose="020B0604030504040204" pitchFamily="34" charset="0"/>
                <a:ea typeface="Tahoma" panose="020B0604030504040204" pitchFamily="34" charset="0"/>
                <a:cs typeface="Tahoma" panose="020B0604030504040204" pitchFamily="34" charset="0"/>
              </a:rPr>
              <a:t>God is light = God is perfectly holy and unimpacted by the darkness of sin</a:t>
            </a:r>
          </a:p>
          <a:p>
            <a:pPr>
              <a:spcBef>
                <a:spcPts val="300"/>
              </a:spcBef>
            </a:pPr>
            <a:r>
              <a:rPr lang="en-US" dirty="0">
                <a:latin typeface="Tahoma" panose="020B0604030504040204" pitchFamily="34" charset="0"/>
                <a:ea typeface="Tahoma" panose="020B0604030504040204" pitchFamily="34" charset="0"/>
                <a:cs typeface="Tahoma" panose="020B0604030504040204" pitchFamily="34" charset="0"/>
              </a:rPr>
              <a:t>Darkness cannot exist in the presence of light; sin cannot exist in the presence of God</a:t>
            </a:r>
          </a:p>
          <a:p>
            <a:pPr>
              <a:spcBef>
                <a:spcPts val="300"/>
              </a:spcBef>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384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E90E-0836-4EE2-8E01-CD4C8C19B24C}"/>
              </a:ext>
            </a:extLst>
          </p:cNvPr>
          <p:cNvSpPr>
            <a:spLocks noGrp="1"/>
          </p:cNvSpPr>
          <p:nvPr>
            <p:ph type="title"/>
          </p:nvPr>
        </p:nvSpPr>
        <p:spPr>
          <a:xfrm>
            <a:off x="0" y="1"/>
            <a:ext cx="9144000" cy="1046922"/>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FALSE PROPHET CLAIM #1</a:t>
            </a:r>
          </a:p>
        </p:txBody>
      </p:sp>
      <p:sp>
        <p:nvSpPr>
          <p:cNvPr id="3" name="Content Placeholder 2">
            <a:extLst>
              <a:ext uri="{FF2B5EF4-FFF2-40B4-BE49-F238E27FC236}">
                <a16:creationId xmlns:a16="http://schemas.microsoft.com/office/drawing/2014/main" id="{7A2C0893-2FBE-437D-B6E6-D796BA8CA169}"/>
              </a:ext>
            </a:extLst>
          </p:cNvPr>
          <p:cNvSpPr>
            <a:spLocks noGrp="1"/>
          </p:cNvSpPr>
          <p:nvPr>
            <p:ph idx="1"/>
          </p:nvPr>
        </p:nvSpPr>
        <p:spPr>
          <a:xfrm>
            <a:off x="-1" y="886692"/>
            <a:ext cx="9143999" cy="5971308"/>
          </a:xfrm>
        </p:spPr>
        <p:txBody>
          <a:bodyPr>
            <a:normAutofit fontScale="85000" lnSpcReduction="20000"/>
          </a:bodyPr>
          <a:lstStyle/>
          <a:p>
            <a:pPr marL="0" indent="0" algn="ctr">
              <a:lnSpc>
                <a:spcPct val="108000"/>
              </a:lnSpc>
              <a:spcBef>
                <a:spcPts val="300"/>
              </a:spcBef>
              <a:buNone/>
            </a:pPr>
            <a:r>
              <a:rPr lang="en-US" sz="3100" b="1" dirty="0">
                <a:solidFill>
                  <a:srgbClr val="00359E"/>
                </a:solidFill>
                <a:latin typeface="Tahoma" panose="020B0604030504040204" pitchFamily="34" charset="0"/>
                <a:ea typeface="Tahoma" panose="020B0604030504040204" pitchFamily="34" charset="0"/>
                <a:cs typeface="Tahoma" panose="020B0604030504040204" pitchFamily="34" charset="0"/>
              </a:rPr>
              <a:t>THE PHYSICAL BODY IS WORTHLESS OR EVIL</a:t>
            </a:r>
          </a:p>
          <a:p>
            <a:pPr marL="0" indent="0">
              <a:lnSpc>
                <a:spcPct val="108000"/>
              </a:lnSpc>
              <a:spcBef>
                <a:spcPts val="300"/>
              </a:spcBef>
              <a:buNone/>
            </a:pPr>
            <a:r>
              <a:rPr lang="en-US" sz="3100" dirty="0">
                <a:solidFill>
                  <a:srgbClr val="00359E"/>
                </a:solidFill>
                <a:latin typeface="Tahoma" panose="020B0604030504040204" pitchFamily="34" charset="0"/>
                <a:ea typeface="Tahoma" panose="020B0604030504040204" pitchFamily="34" charset="0"/>
                <a:cs typeface="Tahoma" panose="020B0604030504040204" pitchFamily="34" charset="0"/>
              </a:rPr>
              <a:t>   </a:t>
            </a:r>
            <a:r>
              <a:rPr lang="en-US" sz="3100" b="1" dirty="0">
                <a:solidFill>
                  <a:srgbClr val="00359E"/>
                </a:solidFill>
                <a:latin typeface="Tahoma" panose="020B0604030504040204" pitchFamily="34" charset="0"/>
                <a:ea typeface="Tahoma" panose="020B0604030504040204" pitchFamily="34" charset="0"/>
                <a:cs typeface="Tahoma" panose="020B0604030504040204" pitchFamily="34" charset="0"/>
              </a:rPr>
              <a:t> 1. </a:t>
            </a:r>
            <a:r>
              <a:rPr lang="en-US" sz="3100" dirty="0">
                <a:solidFill>
                  <a:srgbClr val="00359E"/>
                </a:solidFill>
                <a:latin typeface="Tahoma" panose="020B0604030504040204" pitchFamily="34" charset="0"/>
                <a:ea typeface="Tahoma" panose="020B0604030504040204" pitchFamily="34" charset="0"/>
                <a:cs typeface="Tahoma" panose="020B0604030504040204" pitchFamily="34" charset="0"/>
              </a:rPr>
              <a:t>Deny bodily desires through rigid discipline/legalism</a:t>
            </a:r>
          </a:p>
          <a:p>
            <a:pPr marL="0" indent="0">
              <a:lnSpc>
                <a:spcPct val="108000"/>
              </a:lnSpc>
              <a:spcBef>
                <a:spcPts val="0"/>
              </a:spcBef>
              <a:spcAft>
                <a:spcPts val="400"/>
              </a:spcAft>
              <a:buNone/>
            </a:pPr>
            <a:r>
              <a:rPr lang="en-US" sz="3100" b="1" dirty="0">
                <a:solidFill>
                  <a:srgbClr val="00359E"/>
                </a:solidFill>
                <a:latin typeface="Tahoma" panose="020B0604030504040204" pitchFamily="34" charset="0"/>
                <a:ea typeface="Tahoma" panose="020B0604030504040204" pitchFamily="34" charset="0"/>
                <a:cs typeface="Tahoma" panose="020B0604030504040204" pitchFamily="34" charset="0"/>
              </a:rPr>
              <a:t>    2. </a:t>
            </a:r>
            <a:r>
              <a:rPr lang="en-US" sz="3100" dirty="0">
                <a:solidFill>
                  <a:srgbClr val="00359E"/>
                </a:solidFill>
                <a:latin typeface="Tahoma" panose="020B0604030504040204" pitchFamily="34" charset="0"/>
                <a:ea typeface="Tahoma" panose="020B0604030504040204" pitchFamily="34" charset="0"/>
                <a:cs typeface="Tahoma" panose="020B0604030504040204" pitchFamily="34" charset="0"/>
              </a:rPr>
              <a:t>Indulge the body since it going to be destroyed anyway</a:t>
            </a:r>
          </a:p>
          <a:p>
            <a:pPr>
              <a:lnSpc>
                <a:spcPct val="108000"/>
              </a:lnSpc>
              <a:spcBef>
                <a:spcPts val="0"/>
              </a:spcBef>
              <a:spcAft>
                <a:spcPts val="400"/>
              </a:spcAft>
            </a:pPr>
            <a:r>
              <a:rPr lang="en-US" sz="3100" b="1" dirty="0">
                <a:latin typeface="Tahoma" panose="020B0604030504040204" pitchFamily="34" charset="0"/>
                <a:ea typeface="Tahoma" panose="020B0604030504040204" pitchFamily="34" charset="0"/>
                <a:cs typeface="Tahoma" panose="020B0604030504040204" pitchFamily="34" charset="0"/>
              </a:rPr>
              <a:t>1 Corinthians 6:15-20 </a:t>
            </a:r>
            <a:r>
              <a:rPr lang="en-US" sz="3100" baseline="30000" dirty="0">
                <a:latin typeface="Tahoma" panose="020B0604030504040204" pitchFamily="34" charset="0"/>
                <a:ea typeface="Tahoma" panose="020B0604030504040204" pitchFamily="34" charset="0"/>
                <a:cs typeface="Tahoma" panose="020B0604030504040204" pitchFamily="34" charset="0"/>
              </a:rPr>
              <a:t> </a:t>
            </a:r>
            <a:r>
              <a:rPr lang="en-US" sz="3100" dirty="0">
                <a:latin typeface="Tahoma" panose="020B0604030504040204" pitchFamily="34" charset="0"/>
                <a:ea typeface="Tahoma" panose="020B0604030504040204" pitchFamily="34" charset="0"/>
                <a:cs typeface="Tahoma" panose="020B0604030504040204" pitchFamily="34" charset="0"/>
              </a:rPr>
              <a:t> Do you not know that your bodies are members of Christ? Shall I then take away the members of Christ and make them members of a prostitute? May it never be!  Or do you not know that the one who joins himself to a prostitute is one body </a:t>
            </a:r>
            <a:r>
              <a:rPr lang="en-US" sz="3100" i="1" dirty="0">
                <a:latin typeface="Tahoma" panose="020B0604030504040204" pitchFamily="34" charset="0"/>
                <a:ea typeface="Tahoma" panose="020B0604030504040204" pitchFamily="34" charset="0"/>
                <a:cs typeface="Tahoma" panose="020B0604030504040204" pitchFamily="34" charset="0"/>
              </a:rPr>
              <a:t>with her?</a:t>
            </a:r>
            <a:r>
              <a:rPr lang="en-US" sz="3100" dirty="0">
                <a:latin typeface="Tahoma" panose="020B0604030504040204" pitchFamily="34" charset="0"/>
                <a:ea typeface="Tahoma" panose="020B0604030504040204" pitchFamily="34" charset="0"/>
                <a:cs typeface="Tahoma" panose="020B0604030504040204" pitchFamily="34" charset="0"/>
              </a:rPr>
              <a:t> For He says, </a:t>
            </a:r>
            <a:r>
              <a:rPr lang="en-US" dirty="0">
                <a:latin typeface="Tahoma" panose="020B0604030504040204" pitchFamily="34" charset="0"/>
                <a:ea typeface="Tahoma" panose="020B0604030504040204" pitchFamily="34" charset="0"/>
                <a:cs typeface="Tahoma" panose="020B0604030504040204" pitchFamily="34" charset="0"/>
              </a:rPr>
              <a:t>"</a:t>
            </a:r>
            <a:r>
              <a:rPr lang="en-US" cap="small" dirty="0">
                <a:effectLst/>
                <a:latin typeface="Tahoma" panose="020B0604030504040204" pitchFamily="34" charset="0"/>
                <a:ea typeface="Tahoma" panose="020B0604030504040204" pitchFamily="34" charset="0"/>
                <a:cs typeface="Tahoma" panose="020B0604030504040204" pitchFamily="34" charset="0"/>
              </a:rPr>
              <a:t>THE TWO SHALL BECOME ONE FLESH</a:t>
            </a:r>
            <a:r>
              <a:rPr lang="en-US" dirty="0">
                <a:latin typeface="Tahoma" panose="020B0604030504040204" pitchFamily="34" charset="0"/>
                <a:ea typeface="Tahoma" panose="020B0604030504040204" pitchFamily="34" charset="0"/>
                <a:cs typeface="Tahoma" panose="020B0604030504040204" pitchFamily="34" charset="0"/>
              </a:rPr>
              <a:t>."  </a:t>
            </a:r>
            <a:r>
              <a:rPr lang="en-US" sz="3100" dirty="0">
                <a:latin typeface="Tahoma" panose="020B0604030504040204" pitchFamily="34" charset="0"/>
                <a:ea typeface="Tahoma" panose="020B0604030504040204" pitchFamily="34" charset="0"/>
                <a:cs typeface="Tahoma" panose="020B0604030504040204" pitchFamily="34" charset="0"/>
              </a:rPr>
              <a:t>But the one who joins himself to the Lord is one spirit </a:t>
            </a:r>
            <a:r>
              <a:rPr lang="en-US" sz="3100" i="1" dirty="0">
                <a:latin typeface="Tahoma" panose="020B0604030504040204" pitchFamily="34" charset="0"/>
                <a:ea typeface="Tahoma" panose="020B0604030504040204" pitchFamily="34" charset="0"/>
                <a:cs typeface="Tahoma" panose="020B0604030504040204" pitchFamily="34" charset="0"/>
              </a:rPr>
              <a:t>with Him.</a:t>
            </a:r>
            <a:r>
              <a:rPr lang="en-US" sz="3100" dirty="0">
                <a:latin typeface="Tahoma" panose="020B0604030504040204" pitchFamily="34" charset="0"/>
                <a:ea typeface="Tahoma" panose="020B0604030504040204" pitchFamily="34" charset="0"/>
                <a:cs typeface="Tahoma" panose="020B0604030504040204" pitchFamily="34" charset="0"/>
              </a:rPr>
              <a:t>  Flee immorality. Every </a:t>
            </a:r>
            <a:r>
              <a:rPr lang="en-US" sz="3100" i="1" dirty="0">
                <a:latin typeface="Tahoma" panose="020B0604030504040204" pitchFamily="34" charset="0"/>
                <a:ea typeface="Tahoma" panose="020B0604030504040204" pitchFamily="34" charset="0"/>
                <a:cs typeface="Tahoma" panose="020B0604030504040204" pitchFamily="34" charset="0"/>
              </a:rPr>
              <a:t>other</a:t>
            </a:r>
            <a:r>
              <a:rPr lang="en-US" sz="3100" dirty="0">
                <a:latin typeface="Tahoma" panose="020B0604030504040204" pitchFamily="34" charset="0"/>
                <a:ea typeface="Tahoma" panose="020B0604030504040204" pitchFamily="34" charset="0"/>
                <a:cs typeface="Tahoma" panose="020B0604030504040204" pitchFamily="34" charset="0"/>
              </a:rPr>
              <a:t> sin that a man commits is outside the body, but the immoral man sins against his own body.  Or do you not know that your body is a temple of the Holy Spirit who is in you, whom you have from God, and that you are not your own?  For you have been bought with a price: therefore glorify God in your body. </a:t>
            </a:r>
          </a:p>
        </p:txBody>
      </p:sp>
    </p:spTree>
    <p:extLst>
      <p:ext uri="{BB962C8B-B14F-4D97-AF65-F5344CB8AC3E}">
        <p14:creationId xmlns:p14="http://schemas.microsoft.com/office/powerpoint/2010/main" val="261107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D338-39E7-4687-8796-5634E247DF59}"/>
              </a:ext>
            </a:extLst>
          </p:cNvPr>
          <p:cNvSpPr>
            <a:spLocks noGrp="1"/>
          </p:cNvSpPr>
          <p:nvPr>
            <p:ph type="title"/>
          </p:nvPr>
        </p:nvSpPr>
        <p:spPr>
          <a:xfrm>
            <a:off x="0" y="1"/>
            <a:ext cx="9144000" cy="967410"/>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FALSE PROPHET CLAIM #2 </a:t>
            </a:r>
          </a:p>
        </p:txBody>
      </p:sp>
      <p:sp>
        <p:nvSpPr>
          <p:cNvPr id="3" name="Content Placeholder 2">
            <a:extLst>
              <a:ext uri="{FF2B5EF4-FFF2-40B4-BE49-F238E27FC236}">
                <a16:creationId xmlns:a16="http://schemas.microsoft.com/office/drawing/2014/main" id="{96F3C392-5458-4941-9665-D4D8AF391E68}"/>
              </a:ext>
            </a:extLst>
          </p:cNvPr>
          <p:cNvSpPr>
            <a:spLocks noGrp="1"/>
          </p:cNvSpPr>
          <p:nvPr>
            <p:ph idx="1"/>
          </p:nvPr>
        </p:nvSpPr>
        <p:spPr>
          <a:xfrm>
            <a:off x="-1" y="858982"/>
            <a:ext cx="9143999" cy="5999018"/>
          </a:xfrm>
        </p:spPr>
        <p:txBody>
          <a:bodyPr>
            <a:noAutofit/>
          </a:bodyPr>
          <a:lstStyle/>
          <a:p>
            <a:pPr marL="0" indent="0" algn="ctr">
              <a:lnSpc>
                <a:spcPct val="95000"/>
              </a:lnSpc>
              <a:spcBef>
                <a:spcPts val="300"/>
              </a:spcBef>
              <a:buNone/>
            </a:pPr>
            <a:r>
              <a:rPr lang="en-US" sz="2600" b="1" dirty="0">
                <a:solidFill>
                  <a:srgbClr val="002B82"/>
                </a:solidFill>
                <a:latin typeface="Tahoma" panose="020B0604030504040204" pitchFamily="34" charset="0"/>
                <a:ea typeface="Tahoma" panose="020B0604030504040204" pitchFamily="34" charset="0"/>
                <a:cs typeface="Tahoma" panose="020B0604030504040204" pitchFamily="34" charset="0"/>
              </a:rPr>
              <a:t>PEOPLE HAVE NO NATURAL TENDENCY TOWARD SIN</a:t>
            </a:r>
          </a:p>
          <a:p>
            <a:pPr marL="0" indent="0">
              <a:lnSpc>
                <a:spcPct val="95000"/>
              </a:lnSpc>
              <a:spcBef>
                <a:spcPts val="300"/>
              </a:spcBef>
              <a:buNone/>
            </a:pPr>
            <a:r>
              <a:rPr lang="en-US" sz="2600" b="1" dirty="0">
                <a:solidFill>
                  <a:srgbClr val="002B82"/>
                </a:solidFill>
                <a:latin typeface="Tahoma" panose="020B0604030504040204" pitchFamily="34" charset="0"/>
                <a:ea typeface="Tahoma" panose="020B0604030504040204" pitchFamily="34" charset="0"/>
                <a:cs typeface="Tahoma" panose="020B0604030504040204" pitchFamily="34" charset="0"/>
              </a:rPr>
              <a:t>     1.  </a:t>
            </a:r>
            <a:r>
              <a:rPr lang="en-US" sz="2600" dirty="0">
                <a:solidFill>
                  <a:srgbClr val="002B82"/>
                </a:solidFill>
                <a:latin typeface="Tahoma" panose="020B0604030504040204" pitchFamily="34" charset="0"/>
                <a:ea typeface="Tahoma" panose="020B0604030504040204" pitchFamily="34" charset="0"/>
                <a:cs typeface="Tahoma" panose="020B0604030504040204" pitchFamily="34" charset="0"/>
              </a:rPr>
              <a:t>People don’t have a sin nature and cannot sin</a:t>
            </a:r>
          </a:p>
          <a:p>
            <a:pPr marL="0" indent="0">
              <a:lnSpc>
                <a:spcPct val="95000"/>
              </a:lnSpc>
              <a:spcBef>
                <a:spcPts val="300"/>
              </a:spcBef>
              <a:buNone/>
            </a:pPr>
            <a:r>
              <a:rPr lang="en-US" sz="2600" dirty="0">
                <a:solidFill>
                  <a:srgbClr val="002B82"/>
                </a:solidFill>
                <a:latin typeface="Tahoma" panose="020B0604030504040204" pitchFamily="34" charset="0"/>
                <a:ea typeface="Tahoma" panose="020B0604030504040204" pitchFamily="34" charset="0"/>
                <a:cs typeface="Tahoma" panose="020B0604030504040204" pitchFamily="34" charset="0"/>
              </a:rPr>
              <a:t>     </a:t>
            </a:r>
            <a:r>
              <a:rPr lang="en-US" sz="2600" b="1" dirty="0">
                <a:solidFill>
                  <a:srgbClr val="002B82"/>
                </a:solidFill>
                <a:latin typeface="Tahoma" panose="020B0604030504040204" pitchFamily="34" charset="0"/>
                <a:ea typeface="Tahoma" panose="020B0604030504040204" pitchFamily="34" charset="0"/>
                <a:cs typeface="Tahoma" panose="020B0604030504040204" pitchFamily="34" charset="0"/>
              </a:rPr>
              <a:t>2.</a:t>
            </a:r>
            <a:r>
              <a:rPr lang="en-US" sz="2600" dirty="0">
                <a:solidFill>
                  <a:srgbClr val="002B82"/>
                </a:solidFill>
                <a:latin typeface="Tahoma" panose="020B0604030504040204" pitchFamily="34" charset="0"/>
                <a:ea typeface="Tahoma" panose="020B0604030504040204" pitchFamily="34" charset="0"/>
                <a:cs typeface="Tahoma" panose="020B0604030504040204" pitchFamily="34" charset="0"/>
              </a:rPr>
              <a:t> </a:t>
            </a:r>
            <a:r>
              <a:rPr lang="en-US" sz="1000" dirty="0">
                <a:solidFill>
                  <a:srgbClr val="002B82"/>
                </a:solidFill>
                <a:latin typeface="Tahoma" panose="020B0604030504040204" pitchFamily="34" charset="0"/>
                <a:ea typeface="Tahoma" panose="020B0604030504040204" pitchFamily="34" charset="0"/>
                <a:cs typeface="Tahoma" panose="020B0604030504040204" pitchFamily="34" charset="0"/>
              </a:rPr>
              <a:t> </a:t>
            </a:r>
            <a:r>
              <a:rPr lang="en-US" sz="2600" dirty="0">
                <a:solidFill>
                  <a:srgbClr val="002B82"/>
                </a:solidFill>
                <a:latin typeface="Tahoma" panose="020B0604030504040204" pitchFamily="34" charset="0"/>
                <a:ea typeface="Tahoma" panose="020B0604030504040204" pitchFamily="34" charset="0"/>
                <a:cs typeface="Tahoma" panose="020B0604030504040204" pitchFamily="34" charset="0"/>
              </a:rPr>
              <a:t>Confession of sin is a pointless exercise</a:t>
            </a:r>
          </a:p>
          <a:p>
            <a:pPr>
              <a:lnSpc>
                <a:spcPct val="95000"/>
              </a:lnSpc>
              <a:spcBef>
                <a:spcPts val="300"/>
              </a:spcBef>
            </a:pPr>
            <a:r>
              <a:rPr lang="en-US" sz="2600" b="1" dirty="0">
                <a:latin typeface="Tahoma" panose="020B0604030504040204" pitchFamily="34" charset="0"/>
                <a:ea typeface="Tahoma" panose="020B0604030504040204" pitchFamily="34" charset="0"/>
                <a:cs typeface="Tahoma" panose="020B0604030504040204" pitchFamily="34" charset="0"/>
              </a:rPr>
              <a:t>Romans 5:12-14 </a:t>
            </a:r>
            <a:r>
              <a:rPr lang="en-US" sz="2600" dirty="0">
                <a:latin typeface="Tahoma" panose="020B0604030504040204" pitchFamily="34" charset="0"/>
                <a:ea typeface="Tahoma" panose="020B0604030504040204" pitchFamily="34" charset="0"/>
                <a:cs typeface="Tahoma" panose="020B0604030504040204" pitchFamily="34" charset="0"/>
              </a:rPr>
              <a:t> Therefore, just as through one man sin entered into the world</a:t>
            </a:r>
            <a:r>
              <a:rPr lang="en-US" sz="2600" spc="-150" dirty="0">
                <a:latin typeface="Tahoma" panose="020B0604030504040204" pitchFamily="34" charset="0"/>
                <a:ea typeface="Tahoma" panose="020B0604030504040204" pitchFamily="34" charset="0"/>
                <a:cs typeface="Tahoma" panose="020B0604030504040204" pitchFamily="34" charset="0"/>
              </a:rPr>
              <a:t>, and </a:t>
            </a:r>
            <a:r>
              <a:rPr lang="en-US" sz="2600" dirty="0">
                <a:latin typeface="Tahoma" panose="020B0604030504040204" pitchFamily="34" charset="0"/>
                <a:ea typeface="Tahoma" panose="020B0604030504040204" pitchFamily="34" charset="0"/>
                <a:cs typeface="Tahoma" panose="020B0604030504040204" pitchFamily="34" charset="0"/>
              </a:rPr>
              <a:t>death through sin, and so death spread to all men, because all sinned— for until the Law sin was in the world, but sin is not imputed when there is no law. Nevertheless death reigned from Adam until Moses, even over those who had not sinned in the likeness of the offense of Adam, who is a type of Him was to come. </a:t>
            </a:r>
          </a:p>
          <a:p>
            <a:pPr>
              <a:lnSpc>
                <a:spcPct val="95000"/>
              </a:lnSpc>
              <a:spcBef>
                <a:spcPts val="300"/>
              </a:spcBef>
            </a:pPr>
            <a:r>
              <a:rPr lang="en-US" sz="26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Christ’s sacrifice </a:t>
            </a:r>
            <a:r>
              <a:rPr lang="en-US" sz="26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paid the price for removal of original (intentional) sin that we inherited from Adam</a:t>
            </a:r>
          </a:p>
          <a:p>
            <a:pPr>
              <a:lnSpc>
                <a:spcPct val="95000"/>
              </a:lnSpc>
              <a:spcBef>
                <a:spcPts val="300"/>
              </a:spcBef>
            </a:pPr>
            <a:r>
              <a:rPr lang="en-US" sz="26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Christ’s sacrifice </a:t>
            </a:r>
            <a:r>
              <a:rPr lang="en-US" sz="26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paid the price allowing us to be forgiven for sins we commit thereafter when we confess them</a:t>
            </a:r>
          </a:p>
          <a:p>
            <a:pPr marL="0" indent="0" algn="ctr">
              <a:lnSpc>
                <a:spcPct val="95000"/>
              </a:lnSpc>
              <a:spcBef>
                <a:spcPts val="300"/>
              </a:spcBef>
              <a:buNone/>
            </a:pPr>
            <a:r>
              <a:rPr lang="en-US" sz="2600" dirty="0">
                <a:solidFill>
                  <a:srgbClr val="002B82"/>
                </a:solidFill>
                <a:latin typeface="Tahoma" panose="020B0604030504040204" pitchFamily="34" charset="0"/>
                <a:ea typeface="Tahoma" panose="020B0604030504040204" pitchFamily="34" charset="0"/>
                <a:cs typeface="Tahoma" panose="020B0604030504040204" pitchFamily="34" charset="0"/>
              </a:rPr>
              <a:t>You must receive Christ by faith to have these benefits</a:t>
            </a:r>
          </a:p>
          <a:p>
            <a:pPr>
              <a:lnSpc>
                <a:spcPct val="95000"/>
              </a:lnSpc>
              <a:spcBef>
                <a:spcPts val="300"/>
              </a:spcBef>
            </a:pPr>
            <a:endParaRPr lang="en-US" sz="2600" dirty="0">
              <a:solidFill>
                <a:srgbClr val="002B82"/>
              </a:solidFill>
              <a:latin typeface="Tahoma" panose="020B0604030504040204" pitchFamily="34" charset="0"/>
              <a:ea typeface="Tahoma" panose="020B0604030504040204" pitchFamily="34" charset="0"/>
              <a:cs typeface="Tahoma" panose="020B0604030504040204" pitchFamily="34" charset="0"/>
            </a:endParaRPr>
          </a:p>
          <a:p>
            <a:pPr marL="0" indent="0">
              <a:lnSpc>
                <a:spcPct val="95000"/>
              </a:lnSpc>
              <a:spcBef>
                <a:spcPts val="300"/>
              </a:spcBef>
              <a:buNone/>
            </a:pPr>
            <a:endParaRPr lang="en-US"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390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6588-1DE8-4B8A-930A-51CC7CE591DC}"/>
              </a:ext>
            </a:extLst>
          </p:cNvPr>
          <p:cNvSpPr>
            <a:spLocks noGrp="1"/>
          </p:cNvSpPr>
          <p:nvPr>
            <p:ph type="title"/>
          </p:nvPr>
        </p:nvSpPr>
        <p:spPr>
          <a:xfrm>
            <a:off x="-2" y="0"/>
            <a:ext cx="9144000" cy="1060174"/>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FALSE PROPHET CLAIM #3</a:t>
            </a:r>
          </a:p>
        </p:txBody>
      </p:sp>
      <p:sp>
        <p:nvSpPr>
          <p:cNvPr id="3" name="Content Placeholder 2">
            <a:extLst>
              <a:ext uri="{FF2B5EF4-FFF2-40B4-BE49-F238E27FC236}">
                <a16:creationId xmlns:a16="http://schemas.microsoft.com/office/drawing/2014/main" id="{D1D3B260-0AF5-4B6A-A229-351998400D0F}"/>
              </a:ext>
            </a:extLst>
          </p:cNvPr>
          <p:cNvSpPr>
            <a:spLocks noGrp="1"/>
          </p:cNvSpPr>
          <p:nvPr>
            <p:ph idx="1"/>
          </p:nvPr>
        </p:nvSpPr>
        <p:spPr>
          <a:xfrm>
            <a:off x="-1" y="955964"/>
            <a:ext cx="9143999" cy="5902035"/>
          </a:xfrm>
        </p:spPr>
        <p:txBody>
          <a:bodyPr>
            <a:noAutofit/>
          </a:bodyPr>
          <a:lstStyle/>
          <a:p>
            <a:pPr marL="0" indent="0" algn="ctr">
              <a:spcBef>
                <a:spcPts val="300"/>
              </a:spcBef>
              <a:buNone/>
            </a:pPr>
            <a:r>
              <a:rPr lang="en-US" b="1" dirty="0">
                <a:solidFill>
                  <a:srgbClr val="002B82"/>
                </a:solidFill>
                <a:latin typeface="Tahoma" panose="020B0604030504040204" pitchFamily="34" charset="0"/>
                <a:ea typeface="Tahoma" panose="020B0604030504040204" pitchFamily="34" charset="0"/>
                <a:cs typeface="Tahoma" panose="020B0604030504040204" pitchFamily="34" charset="0"/>
              </a:rPr>
              <a:t>THERE IS NO SIN, NO CONFESSION IS NEEDED</a:t>
            </a:r>
          </a:p>
          <a:p>
            <a:pPr>
              <a:spcBef>
                <a:spcPts val="0"/>
              </a:spcBef>
            </a:pPr>
            <a:r>
              <a:rPr lang="en-US" dirty="0">
                <a:solidFill>
                  <a:srgbClr val="002B82"/>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After a person accepts Christ, does sin even exist for </a:t>
            </a:r>
          </a:p>
          <a:p>
            <a:pPr marL="0" indent="0">
              <a:spcBef>
                <a:spcPts val="0"/>
              </a:spcBef>
              <a:buNone/>
            </a:pPr>
            <a:r>
              <a:rPr lang="en-US"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that person anymore?</a:t>
            </a:r>
          </a:p>
          <a:p>
            <a:pPr>
              <a:spcBef>
                <a:spcPts val="0"/>
              </a:spcBef>
            </a:pPr>
            <a:r>
              <a:rPr lang="en-US"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After a person accepts Christ, are sins committed</a:t>
            </a:r>
          </a:p>
          <a:p>
            <a:pPr marL="0" indent="0">
              <a:spcBef>
                <a:spcPts val="0"/>
              </a:spcBef>
              <a:buNone/>
            </a:pPr>
            <a:r>
              <a:rPr lang="en-US"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thereafter charged to the believer?</a:t>
            </a:r>
          </a:p>
          <a:p>
            <a:pPr>
              <a:spcBef>
                <a:spcPts val="0"/>
              </a:spcBef>
            </a:pPr>
            <a:r>
              <a:rPr lang="en-US"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If they are charged to the believer, does this impact</a:t>
            </a:r>
          </a:p>
          <a:p>
            <a:pPr marL="0" indent="0">
              <a:spcBef>
                <a:spcPts val="0"/>
              </a:spcBef>
              <a:buNone/>
            </a:pPr>
            <a:r>
              <a:rPr lang="en-US"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salvation?</a:t>
            </a:r>
          </a:p>
          <a:p>
            <a:pPr>
              <a:spcBef>
                <a:spcPts val="0"/>
              </a:spcBef>
            </a:pPr>
            <a:r>
              <a:rPr lang="en-US"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When we receive Jesus, all the sins we have committed or will ever commit no longer separate us from eternity with God </a:t>
            </a:r>
            <a:r>
              <a:rPr lang="en-US"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BUT…</a:t>
            </a:r>
          </a:p>
          <a:p>
            <a:pPr marL="514350" indent="-514350">
              <a:spcBef>
                <a:spcPts val="0"/>
              </a:spcBef>
              <a:buAutoNum type="arabicPeriod"/>
            </a:pPr>
            <a:r>
              <a:rPr lang="en-US"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Sins we commit keep us from enjoying the fellowship with God that He desires</a:t>
            </a:r>
          </a:p>
          <a:p>
            <a:pPr marL="514350" indent="-514350">
              <a:spcBef>
                <a:spcPts val="0"/>
              </a:spcBef>
              <a:buAutoNum type="arabicPeriod" startAt="2"/>
            </a:pPr>
            <a:r>
              <a:rPr lang="en-US"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Sins must be dealt with before eternity with Him since He is holy and sin cannot be in His presence</a:t>
            </a:r>
          </a:p>
        </p:txBody>
      </p:sp>
    </p:spTree>
    <p:extLst>
      <p:ext uri="{BB962C8B-B14F-4D97-AF65-F5344CB8AC3E}">
        <p14:creationId xmlns:p14="http://schemas.microsoft.com/office/powerpoint/2010/main" val="204616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43CE-3D63-4BCC-80A1-C2DA4C5E122B}"/>
              </a:ext>
            </a:extLst>
          </p:cNvPr>
          <p:cNvSpPr>
            <a:spLocks noGrp="1"/>
          </p:cNvSpPr>
          <p:nvPr>
            <p:ph type="title"/>
          </p:nvPr>
        </p:nvSpPr>
        <p:spPr>
          <a:xfrm>
            <a:off x="0" y="1"/>
            <a:ext cx="9144000" cy="928254"/>
          </a:xfrm>
        </p:spPr>
        <p:txBody>
          <a:bodyPr>
            <a:normAutofit/>
          </a:bodyPr>
          <a:lstStyle/>
          <a:p>
            <a:r>
              <a:rPr lang="en-US" i="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ABOUT CONFESSION  </a:t>
            </a:r>
          </a:p>
        </p:txBody>
      </p:sp>
      <p:sp>
        <p:nvSpPr>
          <p:cNvPr id="3" name="Content Placeholder 2">
            <a:extLst>
              <a:ext uri="{FF2B5EF4-FFF2-40B4-BE49-F238E27FC236}">
                <a16:creationId xmlns:a16="http://schemas.microsoft.com/office/drawing/2014/main" id="{DA05B55D-F656-44B5-9DFB-C71335F7C95C}"/>
              </a:ext>
            </a:extLst>
          </p:cNvPr>
          <p:cNvSpPr>
            <a:spLocks noGrp="1"/>
          </p:cNvSpPr>
          <p:nvPr>
            <p:ph idx="1"/>
          </p:nvPr>
        </p:nvSpPr>
        <p:spPr>
          <a:xfrm>
            <a:off x="-1" y="1108364"/>
            <a:ext cx="9143999" cy="5749636"/>
          </a:xfrm>
        </p:spPr>
        <p:txBody>
          <a:bodyPr>
            <a:normAutofit lnSpcReduction="10000"/>
          </a:bodyPr>
          <a:lstStyle/>
          <a:p>
            <a:r>
              <a:rPr lang="en-US" b="1" dirty="0">
                <a:latin typeface="Tahoma" panose="020B0604030504040204" pitchFamily="34" charset="0"/>
                <a:ea typeface="Tahoma" panose="020B0604030504040204" pitchFamily="34" charset="0"/>
                <a:cs typeface="Tahoma" panose="020B0604030504040204" pitchFamily="34" charset="0"/>
              </a:rPr>
              <a:t>1 John 1:9-10 </a:t>
            </a:r>
            <a:r>
              <a:rPr lang="en-US" dirty="0">
                <a:latin typeface="Tahoma" panose="020B0604030504040204" pitchFamily="34" charset="0"/>
                <a:ea typeface="Tahoma" panose="020B0604030504040204" pitchFamily="34" charset="0"/>
                <a:cs typeface="Tahoma" panose="020B0604030504040204" pitchFamily="34" charset="0"/>
              </a:rPr>
              <a:t> If we confess our sins, He is faithful and righteous to forgive us our sins and to cleanse us from all unrighteousness. If we say that we have not sinned, we make Him a liar and His word is not in us. </a:t>
            </a:r>
          </a:p>
          <a:p>
            <a:r>
              <a:rPr lang="en-US" dirty="0">
                <a:latin typeface="Tahoma" panose="020B0604030504040204" pitchFamily="34" charset="0"/>
                <a:ea typeface="Tahoma" panose="020B0604030504040204" pitchFamily="34" charset="0"/>
                <a:cs typeface="Tahoma" panose="020B0604030504040204" pitchFamily="34" charset="0"/>
              </a:rPr>
              <a:t>Confess: </a:t>
            </a:r>
            <a:r>
              <a:rPr lang="en-US" i="1" dirty="0" err="1">
                <a:latin typeface="Tahoma" panose="020B0604030504040204" pitchFamily="34" charset="0"/>
                <a:ea typeface="Tahoma" panose="020B0604030504040204" pitchFamily="34" charset="0"/>
                <a:cs typeface="Tahoma" panose="020B0604030504040204" pitchFamily="34" charset="0"/>
              </a:rPr>
              <a:t>homologeo</a:t>
            </a:r>
            <a:r>
              <a:rPr lang="en-US" i="1" dirty="0">
                <a:latin typeface="Tahoma" panose="020B0604030504040204" pitchFamily="34" charset="0"/>
                <a:ea typeface="Tahoma" panose="020B0604030504040204" pitchFamily="34" charset="0"/>
                <a:cs typeface="Tahoma" panose="020B0604030504040204" pitchFamily="34" charset="0"/>
              </a:rPr>
              <a:t>:</a:t>
            </a:r>
            <a:r>
              <a:rPr lang="en-US" dirty="0">
                <a:latin typeface="Tahoma" panose="020B0604030504040204" pitchFamily="34" charset="0"/>
                <a:ea typeface="Tahoma" panose="020B0604030504040204" pitchFamily="34" charset="0"/>
                <a:cs typeface="Tahoma" panose="020B0604030504040204" pitchFamily="34" charset="0"/>
              </a:rPr>
              <a:t> to say exactly what the sin is; to call it what God calls it: these are not generalizations</a:t>
            </a:r>
          </a:p>
          <a:p>
            <a:r>
              <a:rPr lang="en-US" b="1" dirty="0">
                <a:latin typeface="Tahoma" panose="020B0604030504040204" pitchFamily="34" charset="0"/>
                <a:ea typeface="Tahoma" panose="020B0604030504040204" pitchFamily="34" charset="0"/>
                <a:cs typeface="Tahoma" panose="020B0604030504040204" pitchFamily="34" charset="0"/>
              </a:rPr>
              <a:t>1 Corinthians 3:10-11 </a:t>
            </a:r>
            <a:r>
              <a:rPr lang="en-US" dirty="0">
                <a:latin typeface="Tahoma" panose="020B0604030504040204" pitchFamily="34" charset="0"/>
                <a:ea typeface="Tahoma" panose="020B0604030504040204" pitchFamily="34" charset="0"/>
                <a:cs typeface="Tahoma" panose="020B0604030504040204" pitchFamily="34" charset="0"/>
              </a:rPr>
              <a:t> According to the grace of God which was given to me, like a wise master builder I laid a foundation, and another is building on it. But each man must be careful how he builds on it. For no man can lay a foundation other than the one which is laid, which is Jesus Christ. </a:t>
            </a:r>
          </a:p>
          <a:p>
            <a:r>
              <a:rPr lang="en-US" dirty="0">
                <a:latin typeface="Tahoma" panose="020B0604030504040204" pitchFamily="34" charset="0"/>
                <a:ea typeface="Tahoma" panose="020B0604030504040204" pitchFamily="34" charset="0"/>
                <a:cs typeface="Tahoma" panose="020B0604030504040204" pitchFamily="34" charset="0"/>
              </a:rPr>
              <a:t>Because we build on a sinless savior, we must confess and rid ourselves of committed sin to remain in fellowship</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109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7994-7AE7-4829-8A12-B187F5D7CF3C}"/>
              </a:ext>
            </a:extLst>
          </p:cNvPr>
          <p:cNvSpPr>
            <a:spLocks noGrp="1"/>
          </p:cNvSpPr>
          <p:nvPr>
            <p:ph type="title"/>
          </p:nvPr>
        </p:nvSpPr>
        <p:spPr>
          <a:xfrm>
            <a:off x="0" y="110835"/>
            <a:ext cx="9144000" cy="936087"/>
          </a:xfrm>
        </p:spPr>
        <p:txBody>
          <a:bodyPr>
            <a:normAutofit/>
          </a:bodyPr>
          <a:lstStyle/>
          <a:p>
            <a:r>
              <a:rPr lang="en-US" sz="4800" dirty="0">
                <a:latin typeface="Tahoma" panose="020B0604030504040204" pitchFamily="34" charset="0"/>
                <a:ea typeface="Tahoma" panose="020B0604030504040204" pitchFamily="34" charset="0"/>
                <a:cs typeface="Tahoma" panose="020B0604030504040204" pitchFamily="34" charset="0"/>
              </a:rPr>
              <a:t>UNCONFESSED SIN</a:t>
            </a:r>
          </a:p>
        </p:txBody>
      </p:sp>
      <p:sp>
        <p:nvSpPr>
          <p:cNvPr id="3" name="Content Placeholder 2">
            <a:extLst>
              <a:ext uri="{FF2B5EF4-FFF2-40B4-BE49-F238E27FC236}">
                <a16:creationId xmlns:a16="http://schemas.microsoft.com/office/drawing/2014/main" id="{AFDDEF6F-4480-425F-BEAD-6CC2B163422E}"/>
              </a:ext>
            </a:extLst>
          </p:cNvPr>
          <p:cNvSpPr>
            <a:spLocks noGrp="1"/>
          </p:cNvSpPr>
          <p:nvPr>
            <p:ph idx="1"/>
          </p:nvPr>
        </p:nvSpPr>
        <p:spPr>
          <a:xfrm>
            <a:off x="-1" y="1046923"/>
            <a:ext cx="9143999" cy="5811076"/>
          </a:xfrm>
        </p:spPr>
        <p:txBody>
          <a:bodyPr>
            <a:noAutofit/>
          </a:bodyPr>
          <a:lstStyle/>
          <a:p>
            <a:pP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1 Corinthians 3:11-15 </a:t>
            </a:r>
            <a:r>
              <a:rPr lang="en-US" dirty="0">
                <a:latin typeface="Tahoma" panose="020B0604030504040204" pitchFamily="34" charset="0"/>
                <a:ea typeface="Tahoma" panose="020B0604030504040204" pitchFamily="34" charset="0"/>
                <a:cs typeface="Tahoma" panose="020B0604030504040204" pitchFamily="34" charset="0"/>
              </a:rPr>
              <a:t> For no man can lay a foundation other than the one which is laid, which is Jesus Christ. Now if any man builds on the foundation with gold, silver, precious stones, wood, hay, straw,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each man's work will become evident; for the day will show it because it is </a:t>
            </a:r>
            <a:r>
              <a:rPr lang="en-US" i="1" dirty="0">
                <a:latin typeface="Tahoma" panose="020B0604030504040204" pitchFamily="34" charset="0"/>
                <a:ea typeface="Tahoma" panose="020B0604030504040204" pitchFamily="34" charset="0"/>
                <a:cs typeface="Tahoma" panose="020B0604030504040204" pitchFamily="34" charset="0"/>
              </a:rPr>
              <a:t>to be</a:t>
            </a:r>
            <a:r>
              <a:rPr lang="en-US" dirty="0">
                <a:latin typeface="Tahoma" panose="020B0604030504040204" pitchFamily="34" charset="0"/>
                <a:ea typeface="Tahoma" panose="020B0604030504040204" pitchFamily="34" charset="0"/>
                <a:cs typeface="Tahoma" panose="020B0604030504040204" pitchFamily="34" charset="0"/>
              </a:rPr>
              <a:t> revealed with fire, and the fire itself will test the quality of each man's work. If any man's work which he has built on it remains, he will receive a reward. If any man's work is burned up, he will suffer loss; but he himself will be saved, yet so as through fire. </a:t>
            </a:r>
          </a:p>
          <a:p>
            <a:pP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You will not go into the presence of God with unconfessed sin on your account; that sin will be revealed and destroyed first</a:t>
            </a:r>
          </a:p>
        </p:txBody>
      </p:sp>
    </p:spTree>
    <p:extLst>
      <p:ext uri="{BB962C8B-B14F-4D97-AF65-F5344CB8AC3E}">
        <p14:creationId xmlns:p14="http://schemas.microsoft.com/office/powerpoint/2010/main" val="340554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67E7-D53B-48A6-9942-1843864A71AD}"/>
              </a:ext>
            </a:extLst>
          </p:cNvPr>
          <p:cNvSpPr>
            <a:spLocks noGrp="1"/>
          </p:cNvSpPr>
          <p:nvPr>
            <p:ph type="title"/>
          </p:nvPr>
        </p:nvSpPr>
        <p:spPr>
          <a:xfrm>
            <a:off x="0" y="1"/>
            <a:ext cx="9144000" cy="858982"/>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UNSAVED PEOPLE….</a:t>
            </a:r>
          </a:p>
        </p:txBody>
      </p:sp>
      <p:sp>
        <p:nvSpPr>
          <p:cNvPr id="3" name="Content Placeholder 2">
            <a:extLst>
              <a:ext uri="{FF2B5EF4-FFF2-40B4-BE49-F238E27FC236}">
                <a16:creationId xmlns:a16="http://schemas.microsoft.com/office/drawing/2014/main" id="{128A132E-7C91-4CD5-922C-A61189ADEB0E}"/>
              </a:ext>
            </a:extLst>
          </p:cNvPr>
          <p:cNvSpPr>
            <a:spLocks noGrp="1"/>
          </p:cNvSpPr>
          <p:nvPr>
            <p:ph idx="1"/>
          </p:nvPr>
        </p:nvSpPr>
        <p:spPr>
          <a:xfrm>
            <a:off x="-1" y="858983"/>
            <a:ext cx="9143999" cy="5999017"/>
          </a:xfrm>
        </p:spPr>
        <p:txBody>
          <a:bodyPr>
            <a:noAutofit/>
          </a:bodyPr>
          <a:lstStyle/>
          <a:p>
            <a:pPr marL="0" indent="0">
              <a:spcBef>
                <a:spcPts val="100"/>
              </a:spcBef>
              <a:buNone/>
            </a:pPr>
            <a:r>
              <a:rPr lang="en-US" b="1" dirty="0">
                <a:solidFill>
                  <a:srgbClr val="00359E"/>
                </a:solidFill>
                <a:latin typeface="Tahoma" panose="020B0604030504040204" pitchFamily="34" charset="0"/>
                <a:ea typeface="Tahoma" panose="020B0604030504040204" pitchFamily="34" charset="0"/>
                <a:cs typeface="Tahoma" panose="020B0604030504040204" pitchFamily="34" charset="0"/>
              </a:rPr>
              <a:t>....WHO THINK THEY ARE SAVED</a:t>
            </a:r>
          </a:p>
          <a:p>
            <a:pPr marL="0" indent="0">
              <a:spcBef>
                <a:spcPts val="100"/>
              </a:spcBef>
              <a:buNone/>
            </a:pPr>
            <a:r>
              <a:rPr lang="en-US" dirty="0">
                <a:latin typeface="Tahoma" panose="020B0604030504040204" pitchFamily="34" charset="0"/>
                <a:ea typeface="Tahoma" panose="020B0604030504040204" pitchFamily="34" charset="0"/>
                <a:cs typeface="Tahoma" panose="020B0604030504040204" pitchFamily="34" charset="0"/>
              </a:rPr>
              <a:t>    1.  I am a good person/I do good things</a:t>
            </a:r>
          </a:p>
          <a:p>
            <a:pPr marL="0" indent="0">
              <a:spcBef>
                <a:spcPts val="100"/>
              </a:spcBef>
              <a:buNone/>
            </a:pPr>
            <a:r>
              <a:rPr lang="en-US" dirty="0">
                <a:latin typeface="Tahoma" panose="020B0604030504040204" pitchFamily="34" charset="0"/>
                <a:ea typeface="Tahoma" panose="020B0604030504040204" pitchFamily="34" charset="0"/>
                <a:cs typeface="Tahoma" panose="020B0604030504040204" pitchFamily="34" charset="0"/>
              </a:rPr>
              <a:t>    2.  I prayed the sinner’s prayer</a:t>
            </a:r>
          </a:p>
          <a:p>
            <a:pPr marL="0" indent="0">
              <a:spcBef>
                <a:spcPts val="100"/>
              </a:spcBef>
              <a:buNone/>
            </a:pPr>
            <a:r>
              <a:rPr lang="en-US" dirty="0">
                <a:latin typeface="Tahoma" panose="020B0604030504040204" pitchFamily="34" charset="0"/>
                <a:ea typeface="Tahoma" panose="020B0604030504040204" pitchFamily="34" charset="0"/>
                <a:cs typeface="Tahoma" panose="020B0604030504040204" pitchFamily="34" charset="0"/>
              </a:rPr>
              <a:t>    3.  I “feel” saved; I have emotional experiences</a:t>
            </a:r>
          </a:p>
          <a:p>
            <a:pPr marL="0" indent="0">
              <a:spcBef>
                <a:spcPts val="100"/>
              </a:spcBef>
              <a:buNone/>
            </a:pPr>
            <a:r>
              <a:rPr lang="en-US" dirty="0">
                <a:latin typeface="Tahoma" panose="020B0604030504040204" pitchFamily="34" charset="0"/>
                <a:ea typeface="Tahoma" panose="020B0604030504040204" pitchFamily="34" charset="0"/>
                <a:cs typeface="Tahoma" panose="020B0604030504040204" pitchFamily="34" charset="0"/>
              </a:rPr>
              <a:t>    4.  I am religious</a:t>
            </a:r>
          </a:p>
          <a:p>
            <a:pPr marL="0" indent="0">
              <a:spcBef>
                <a:spcPts val="100"/>
              </a:spcBef>
              <a:buNone/>
            </a:pPr>
            <a:r>
              <a:rPr lang="en-US" dirty="0">
                <a:latin typeface="Tahoma" panose="020B0604030504040204" pitchFamily="34" charset="0"/>
                <a:ea typeface="Tahoma" panose="020B0604030504040204" pitchFamily="34" charset="0"/>
                <a:cs typeface="Tahoma" panose="020B0604030504040204" pitchFamily="34" charset="0"/>
              </a:rPr>
              <a:t>    5.  I have a Christian title (pastor, elder, deacon)</a:t>
            </a:r>
          </a:p>
          <a:p>
            <a:pPr marL="0" indent="0">
              <a:spcBef>
                <a:spcPts val="100"/>
              </a:spcBef>
              <a:buNone/>
            </a:pPr>
            <a:r>
              <a:rPr lang="en-US" dirty="0">
                <a:latin typeface="Tahoma" panose="020B0604030504040204" pitchFamily="34" charset="0"/>
                <a:ea typeface="Tahoma" panose="020B0604030504040204" pitchFamily="34" charset="0"/>
                <a:cs typeface="Tahoma" panose="020B0604030504040204" pitchFamily="34" charset="0"/>
              </a:rPr>
              <a:t>    6.  I belong to a denomination</a:t>
            </a:r>
          </a:p>
          <a:p>
            <a:pPr marL="0" indent="0">
              <a:spcBef>
                <a:spcPts val="100"/>
              </a:spcBef>
              <a:buNone/>
            </a:pPr>
            <a:r>
              <a:rPr lang="en-US" dirty="0">
                <a:latin typeface="Tahoma" panose="020B0604030504040204" pitchFamily="34" charset="0"/>
                <a:ea typeface="Tahoma" panose="020B0604030504040204" pitchFamily="34" charset="0"/>
                <a:cs typeface="Tahoma" panose="020B0604030504040204" pitchFamily="34" charset="0"/>
              </a:rPr>
              <a:t>    7.  God is blessing me financially</a:t>
            </a:r>
          </a:p>
          <a:p>
            <a:pPr marL="0" indent="0">
              <a:spcBef>
                <a:spcPts val="100"/>
              </a:spcBef>
              <a:buNone/>
            </a:pPr>
            <a:r>
              <a:rPr lang="en-US" dirty="0">
                <a:latin typeface="Tahoma" panose="020B0604030504040204" pitchFamily="34" charset="0"/>
                <a:ea typeface="Tahoma" panose="020B0604030504040204" pitchFamily="34" charset="0"/>
                <a:cs typeface="Tahoma" panose="020B0604030504040204" pitchFamily="34" charset="0"/>
              </a:rPr>
              <a:t>    8.  I am using spiritual gifts</a:t>
            </a:r>
          </a:p>
          <a:p>
            <a:pPr marL="0" indent="0">
              <a:spcBef>
                <a:spcPts val="100"/>
              </a:spcBef>
              <a:buNone/>
            </a:pPr>
            <a:r>
              <a:rPr lang="en-US" dirty="0">
                <a:latin typeface="Tahoma" panose="020B0604030504040204" pitchFamily="34" charset="0"/>
                <a:ea typeface="Tahoma" panose="020B0604030504040204" pitchFamily="34" charset="0"/>
                <a:cs typeface="Tahoma" panose="020B0604030504040204" pitchFamily="34" charset="0"/>
              </a:rPr>
              <a:t>    9. I have had mystic/spiritual experiences</a:t>
            </a:r>
          </a:p>
          <a:p>
            <a:pPr>
              <a:spcBef>
                <a:spcPts val="200"/>
              </a:spcBef>
            </a:pPr>
            <a:r>
              <a:rPr lang="en-US" sz="2800" dirty="0">
                <a:latin typeface="Tahoma" panose="020B0604030504040204" pitchFamily="34" charset="0"/>
                <a:ea typeface="Tahoma" panose="020B0604030504040204" pitchFamily="34" charset="0"/>
                <a:cs typeface="Tahoma" panose="020B0604030504040204" pitchFamily="34" charset="0"/>
              </a:rPr>
              <a:t>Many will say to </a:t>
            </a:r>
            <a:r>
              <a:rPr lang="en-US" sz="2800" spc="-150" dirty="0">
                <a:latin typeface="Tahoma" panose="020B0604030504040204" pitchFamily="34" charset="0"/>
                <a:ea typeface="Tahoma" panose="020B0604030504040204" pitchFamily="34" charset="0"/>
                <a:cs typeface="Tahoma" panose="020B0604030504040204" pitchFamily="34" charset="0"/>
              </a:rPr>
              <a:t>Me on that day, </a:t>
            </a:r>
            <a:r>
              <a:rPr lang="en-US" sz="2800" dirty="0">
                <a:latin typeface="Tahoma" panose="020B0604030504040204" pitchFamily="34" charset="0"/>
                <a:ea typeface="Tahoma" panose="020B0604030504040204" pitchFamily="34" charset="0"/>
                <a:cs typeface="Tahoma" panose="020B0604030504040204" pitchFamily="34" charset="0"/>
              </a:rPr>
              <a:t>'Lord, Lord, did we not prophesy in Your name, and in Your name cast out demons, and in Your name perform many miracles?' And then I will declare to them, 'I never knew you; </a:t>
            </a:r>
            <a:r>
              <a:rPr lang="en-US" sz="2400" cap="small" dirty="0">
                <a:effectLst/>
                <a:latin typeface="Tahoma" panose="020B0604030504040204" pitchFamily="34" charset="0"/>
                <a:ea typeface="Tahoma" panose="020B0604030504040204" pitchFamily="34" charset="0"/>
                <a:cs typeface="Tahoma" panose="020B0604030504040204" pitchFamily="34" charset="0"/>
              </a:rPr>
              <a:t>DEPART FROM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cap="small" dirty="0">
                <a:effectLst/>
                <a:latin typeface="Tahoma" panose="020B0604030504040204" pitchFamily="34" charset="0"/>
                <a:ea typeface="Tahoma" panose="020B0604030504040204" pitchFamily="34" charset="0"/>
                <a:cs typeface="Tahoma" panose="020B0604030504040204" pitchFamily="34" charset="0"/>
              </a:rPr>
              <a:t>ME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cap="small" dirty="0">
                <a:effectLst/>
                <a:latin typeface="Tahoma" panose="020B0604030504040204" pitchFamily="34" charset="0"/>
                <a:ea typeface="Tahoma" panose="020B0604030504040204" pitchFamily="34" charset="0"/>
                <a:cs typeface="Tahoma" panose="020B0604030504040204" pitchFamily="34" charset="0"/>
              </a:rPr>
              <a:t>YOU WHO PRACTICE LAWLESSNESS</a:t>
            </a:r>
            <a:r>
              <a:rPr lang="en-US" sz="2400" dirty="0">
                <a:latin typeface="Tahoma" panose="020B0604030504040204" pitchFamily="34" charset="0"/>
                <a:ea typeface="Tahoma" panose="020B0604030504040204" pitchFamily="34" charset="0"/>
                <a:cs typeface="Tahoma" panose="020B0604030504040204" pitchFamily="34" charset="0"/>
              </a:rPr>
              <a:t>.'</a:t>
            </a:r>
          </a:p>
          <a:p>
            <a:pPr>
              <a:spcBef>
                <a:spcPts val="200"/>
              </a:spcBef>
            </a:pPr>
            <a:endParaRPr lang="en-US" sz="2400" dirty="0">
              <a:latin typeface="Tahoma" panose="020B0604030504040204" pitchFamily="34" charset="0"/>
              <a:ea typeface="Tahoma" panose="020B0604030504040204" pitchFamily="34" charset="0"/>
              <a:cs typeface="Tahoma" panose="020B0604030504040204" pitchFamily="34" charset="0"/>
            </a:endParaRPr>
          </a:p>
          <a:p>
            <a:pPr>
              <a:spcBef>
                <a:spcPts val="200"/>
              </a:spcBef>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44203784"/>
      </p:ext>
    </p:extLst>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637052"/>
      </a:dk2>
      <a:lt2>
        <a:srgbClr val="FFFFCC"/>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4838</TotalTime>
  <Words>1724</Words>
  <Application>Microsoft Office PowerPoint</Application>
  <PresentationFormat>On-screen Show (4:3)</PresentationFormat>
  <Paragraphs>68</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Corbel</vt:lpstr>
      <vt:lpstr>Tahoma</vt:lpstr>
      <vt:lpstr>Tempus Sans ITC</vt:lpstr>
      <vt:lpstr>Wingdings</vt:lpstr>
      <vt:lpstr>Office Theme</vt:lpstr>
      <vt:lpstr>PowerPoint Presentation</vt:lpstr>
      <vt:lpstr>VERSE FOR THE JOURNEY</vt:lpstr>
      <vt:lpstr>GOD IS LIGHT</vt:lpstr>
      <vt:lpstr>FALSE PROPHET CLAIM #1</vt:lpstr>
      <vt:lpstr>FALSE PROPHET CLAIM #2 </vt:lpstr>
      <vt:lpstr>FALSE PROPHET CLAIM #3</vt:lpstr>
      <vt:lpstr> ABOUT CONFESSION  </vt:lpstr>
      <vt:lpstr>UNCONFESSED SIN</vt:lpstr>
      <vt:lpstr>UNSAVED PEOPLE….</vt:lpstr>
      <vt:lpstr>PROPITIATION</vt:lpstr>
      <vt:lpstr>LOVE OF THE WORLD</vt:lpstr>
      <vt:lpstr>MANY ANTICHRISTS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JoLynn Gower</dc:creator>
  <cp:lastModifiedBy>Gower</cp:lastModifiedBy>
  <cp:revision>103</cp:revision>
  <cp:lastPrinted>2021-02-17T18:24:21Z</cp:lastPrinted>
  <dcterms:created xsi:type="dcterms:W3CDTF">2020-12-14T20:49:15Z</dcterms:created>
  <dcterms:modified xsi:type="dcterms:W3CDTF">2021-02-21T22:10:13Z</dcterms:modified>
</cp:coreProperties>
</file>