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9" r:id="rId2"/>
    <p:sldId id="258" r:id="rId3"/>
    <p:sldId id="260" r:id="rId4"/>
    <p:sldId id="261" r:id="rId5"/>
    <p:sldId id="262" r:id="rId6"/>
    <p:sldId id="263" r:id="rId7"/>
    <p:sldId id="264" r:id="rId8"/>
    <p:sldId id="265" r:id="rId9"/>
    <p:sldId id="266" r:id="rId10"/>
    <p:sldId id="267" r:id="rId11"/>
    <p:sldId id="268" r:id="rId12"/>
    <p:sldId id="259" r:id="rId1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5" d="100"/>
          <a:sy n="55" d="100"/>
        </p:scale>
        <p:origin x="1190"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744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32493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055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8957"/>
          </a:xfrm>
        </p:spPr>
        <p:txBody>
          <a:bodyPr/>
          <a:lstStyle>
            <a:lvl1pPr algn="ctr">
              <a:defRPr>
                <a:solidFill>
                  <a:schemeClr val="accent1">
                    <a:lumMod val="50000"/>
                  </a:schemeClr>
                </a:solidFill>
                <a:latin typeface="Corbel" panose="020B0503020204020204" pitchFamily="34" charset="0"/>
              </a:defRPr>
            </a:lvl1pPr>
          </a:lstStyle>
          <a:p>
            <a:r>
              <a:rPr lang="en-US" dirty="0"/>
              <a:t>Click to edit Master title style</a:t>
            </a:r>
          </a:p>
        </p:txBody>
      </p:sp>
      <p:sp>
        <p:nvSpPr>
          <p:cNvPr id="3" name="Content Placeholder 2"/>
          <p:cNvSpPr>
            <a:spLocks noGrp="1"/>
          </p:cNvSpPr>
          <p:nvPr>
            <p:ph idx="1"/>
          </p:nvPr>
        </p:nvSpPr>
        <p:spPr>
          <a:xfrm>
            <a:off x="-1" y="1258956"/>
            <a:ext cx="9143999" cy="5599043"/>
          </a:xfrm>
        </p:spPr>
        <p:txBody>
          <a:bodyPr/>
          <a:lstStyle>
            <a:lvl1pPr>
              <a:buClr>
                <a:schemeClr val="accent2">
                  <a:lumMod val="75000"/>
                </a:schemeClr>
              </a:buClr>
              <a:buFont typeface="Wingdings" panose="05000000000000000000" pitchFamily="2" charset="2"/>
              <a:buChar char="Ø"/>
              <a:defRPr>
                <a:solidFill>
                  <a:schemeClr val="accent1">
                    <a:lumMod val="50000"/>
                  </a:schemeClr>
                </a:solidFill>
                <a:latin typeface="Corbel" panose="020B0503020204020204" pitchFamily="34" charset="0"/>
              </a:defRPr>
            </a:lvl1pPr>
            <a:lvl2pPr>
              <a:defRPr>
                <a:solidFill>
                  <a:schemeClr val="accent1">
                    <a:lumMod val="50000"/>
                  </a:schemeClr>
                </a:solidFill>
                <a:latin typeface="Corbel" panose="020B0503020204020204" pitchFamily="34" charset="0"/>
              </a:defRPr>
            </a:lvl2pPr>
            <a:lvl3pPr>
              <a:defRPr>
                <a:solidFill>
                  <a:schemeClr val="accent1">
                    <a:lumMod val="50000"/>
                  </a:schemeClr>
                </a:solidFill>
                <a:latin typeface="Corbel" panose="020B0503020204020204" pitchFamily="34" charset="0"/>
              </a:defRPr>
            </a:lvl3pPr>
            <a:lvl4pPr>
              <a:defRPr>
                <a:solidFill>
                  <a:schemeClr val="accent1">
                    <a:lumMod val="50000"/>
                  </a:schemeClr>
                </a:solidFill>
                <a:latin typeface="Corbel" panose="020B0503020204020204" pitchFamily="34" charset="0"/>
              </a:defRPr>
            </a:lvl4pPr>
            <a:lvl5pPr>
              <a:defRPr>
                <a:solidFill>
                  <a:schemeClr val="accent1">
                    <a:lumMod val="50000"/>
                  </a:schemeClr>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453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1AC8D-0882-4B34-ABCE-93D7104B3513}" type="datetimeFigureOut">
              <a:rPr lang="en-US" smtClean="0"/>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93969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1AC8D-0882-4B34-ABCE-93D7104B3513}"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8828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1AC8D-0882-4B34-ABCE-93D7104B3513}" type="datetimeFigureOut">
              <a:rPr lang="en-US" smtClean="0"/>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589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1AC8D-0882-4B34-ABCE-93D7104B3513}" type="datetimeFigureOut">
              <a:rPr lang="en-US" smtClean="0"/>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263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AC8D-0882-4B34-ABCE-93D7104B3513}" type="datetimeFigureOut">
              <a:rPr lang="en-US" smtClean="0"/>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4311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29158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42472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AC8D-0882-4B34-ABCE-93D7104B3513}" type="datetimeFigureOut">
              <a:rPr lang="en-US" smtClean="0"/>
              <a:t>2/14/2021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72A1-594F-403B-A1AC-3909520736A0}" type="slidenum">
              <a:rPr lang="en-US" smtClean="0"/>
              <a:t>‹#›</a:t>
            </a:fld>
            <a:endParaRPr lang="en-US"/>
          </a:p>
        </p:txBody>
      </p:sp>
    </p:spTree>
    <p:extLst>
      <p:ext uri="{BB962C8B-B14F-4D97-AF65-F5344CB8AC3E}">
        <p14:creationId xmlns:p14="http://schemas.microsoft.com/office/powerpoint/2010/main" val="357467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9E1-C3A9-4F3F-98F6-1C136CCED8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021D64-D9C8-48F4-BD78-6B8BEB1CB7E6}"/>
              </a:ext>
            </a:extLst>
          </p:cNvPr>
          <p:cNvSpPr>
            <a:spLocks noGrp="1"/>
          </p:cNvSpPr>
          <p:nvPr>
            <p:ph idx="1"/>
          </p:nvPr>
        </p:nvSpPr>
        <p:spPr/>
        <p:txBody>
          <a:bodyPr/>
          <a:lstStyle/>
          <a:p>
            <a:endParaRPr lang="en-US"/>
          </a:p>
        </p:txBody>
      </p:sp>
      <p:pic>
        <p:nvPicPr>
          <p:cNvPr id="4" name="Graphic 1">
            <a:extLst>
              <a:ext uri="{FF2B5EF4-FFF2-40B4-BE49-F238E27FC236}">
                <a16:creationId xmlns:a16="http://schemas.microsoft.com/office/drawing/2014/main" id="{92848A8B-C0FD-4C18-BED5-D1BA76270BFF}"/>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10D8EAB-2C40-4ED6-A311-DCF3E6BB6A91}"/>
              </a:ext>
            </a:extLst>
          </p:cNvPr>
          <p:cNvSpPr txBox="1"/>
          <p:nvPr/>
        </p:nvSpPr>
        <p:spPr>
          <a:xfrm>
            <a:off x="7065817" y="6082145"/>
            <a:ext cx="1000595" cy="369332"/>
          </a:xfrm>
          <a:prstGeom prst="rect">
            <a:avLst/>
          </a:prstGeom>
          <a:noFill/>
        </p:spPr>
        <p:txBody>
          <a:bodyPr wrap="none" rtlCol="0">
            <a:spAutoFit/>
          </a:bodyPr>
          <a:lstStyle/>
          <a:p>
            <a:r>
              <a:rPr lang="en-US"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Lesson 6</a:t>
            </a:r>
          </a:p>
        </p:txBody>
      </p:sp>
    </p:spTree>
    <p:extLst>
      <p:ext uri="{BB962C8B-B14F-4D97-AF65-F5344CB8AC3E}">
        <p14:creationId xmlns:p14="http://schemas.microsoft.com/office/powerpoint/2010/main" val="9337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3620-7093-4E50-9253-09B745F7D66F}"/>
              </a:ext>
            </a:extLst>
          </p:cNvPr>
          <p:cNvSpPr>
            <a:spLocks noGrp="1"/>
          </p:cNvSpPr>
          <p:nvPr>
            <p:ph type="title"/>
          </p:nvPr>
        </p:nvSpPr>
        <p:spPr>
          <a:xfrm>
            <a:off x="0" y="0"/>
            <a:ext cx="9144000" cy="90075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DECEIVED OR DECEIVING?</a:t>
            </a:r>
          </a:p>
        </p:txBody>
      </p:sp>
      <p:sp>
        <p:nvSpPr>
          <p:cNvPr id="3" name="Content Placeholder 2">
            <a:extLst>
              <a:ext uri="{FF2B5EF4-FFF2-40B4-BE49-F238E27FC236}">
                <a16:creationId xmlns:a16="http://schemas.microsoft.com/office/drawing/2014/main" id="{ECACB053-4B91-4730-818D-4051AB2C9F94}"/>
              </a:ext>
            </a:extLst>
          </p:cNvPr>
          <p:cNvSpPr>
            <a:spLocks noGrp="1"/>
          </p:cNvSpPr>
          <p:nvPr>
            <p:ph idx="1"/>
          </p:nvPr>
        </p:nvSpPr>
        <p:spPr>
          <a:xfrm>
            <a:off x="-1" y="900753"/>
            <a:ext cx="9143999" cy="5957248"/>
          </a:xfrm>
        </p:spPr>
        <p:txBody>
          <a:bodyPr>
            <a:noAutofit/>
          </a:bodyPr>
          <a:lstStyle/>
          <a:p>
            <a:pPr>
              <a:lnSpc>
                <a:spcPct val="88000"/>
              </a:lnSpc>
              <a:spcBef>
                <a:spcPts val="0"/>
              </a:spcBef>
            </a:pPr>
            <a:r>
              <a:rPr lang="en-US" sz="2700" b="1" dirty="0">
                <a:latin typeface="Tahoma" panose="020B0604030504040204" pitchFamily="34" charset="0"/>
                <a:ea typeface="Tahoma" panose="020B0604030504040204" pitchFamily="34" charset="0"/>
                <a:cs typeface="Tahoma" panose="020B0604030504040204" pitchFamily="34" charset="0"/>
              </a:rPr>
              <a:t>Matthew 7:15-23 </a:t>
            </a:r>
            <a:r>
              <a:rPr lang="en-US" sz="2700" dirty="0">
                <a:latin typeface="Tahoma" panose="020B0604030504040204" pitchFamily="34" charset="0"/>
                <a:ea typeface="Tahoma" panose="020B0604030504040204" pitchFamily="34" charset="0"/>
                <a:cs typeface="Tahoma" panose="020B0604030504040204" pitchFamily="34" charset="0"/>
              </a:rPr>
              <a:t>"Beware of the false prophets, who </a:t>
            </a:r>
            <a:r>
              <a:rPr lang="en-US" sz="2700" spc="-150" dirty="0">
                <a:latin typeface="Tahoma" panose="020B0604030504040204" pitchFamily="34" charset="0"/>
                <a:ea typeface="Tahoma" panose="020B0604030504040204" pitchFamily="34" charset="0"/>
                <a:cs typeface="Tahoma" panose="020B0604030504040204" pitchFamily="34" charset="0"/>
              </a:rPr>
              <a:t>come to you in </a:t>
            </a:r>
            <a:r>
              <a:rPr lang="en-US" sz="2700" dirty="0">
                <a:latin typeface="Tahoma" panose="020B0604030504040204" pitchFamily="34" charset="0"/>
                <a:ea typeface="Tahoma" panose="020B0604030504040204" pitchFamily="34" charset="0"/>
                <a:cs typeface="Tahoma" panose="020B0604030504040204" pitchFamily="34" charset="0"/>
              </a:rPr>
              <a:t>sheep's clothing, but inwardly are ravenous wolves. You will know them </a:t>
            </a:r>
            <a:r>
              <a:rPr lang="en-US" sz="2700" spc="-150" dirty="0">
                <a:latin typeface="Tahoma" panose="020B0604030504040204" pitchFamily="34" charset="0"/>
                <a:ea typeface="Tahoma" panose="020B0604030504040204" pitchFamily="34" charset="0"/>
                <a:cs typeface="Tahoma" panose="020B0604030504040204" pitchFamily="34" charset="0"/>
              </a:rPr>
              <a:t>by their fruits</a:t>
            </a:r>
            <a:r>
              <a:rPr lang="en-US" sz="2700" dirty="0">
                <a:latin typeface="Tahoma" panose="020B0604030504040204" pitchFamily="34" charset="0"/>
                <a:ea typeface="Tahoma" panose="020B0604030504040204" pitchFamily="34" charset="0"/>
                <a:cs typeface="Tahoma" panose="020B0604030504040204" pitchFamily="34" charset="0"/>
              </a:rPr>
              <a:t>. Grapes are not </a:t>
            </a:r>
            <a:r>
              <a:rPr lang="en-US" sz="2700" spc="-150" dirty="0">
                <a:latin typeface="Tahoma" panose="020B0604030504040204" pitchFamily="34" charset="0"/>
                <a:ea typeface="Tahoma" panose="020B0604030504040204" pitchFamily="34" charset="0"/>
                <a:cs typeface="Tahoma" panose="020B0604030504040204" pitchFamily="34" charset="0"/>
              </a:rPr>
              <a:t>gathered from thorn </a:t>
            </a:r>
            <a:r>
              <a:rPr lang="en-US" sz="2700" i="1" dirty="0">
                <a:latin typeface="Tahoma" panose="020B0604030504040204" pitchFamily="34" charset="0"/>
                <a:ea typeface="Tahoma" panose="020B0604030504040204" pitchFamily="34" charset="0"/>
                <a:cs typeface="Tahoma" panose="020B0604030504040204" pitchFamily="34" charset="0"/>
              </a:rPr>
              <a:t>bushes</a:t>
            </a:r>
            <a:r>
              <a:rPr lang="en-US" sz="2700" dirty="0">
                <a:latin typeface="Tahoma" panose="020B0604030504040204" pitchFamily="34" charset="0"/>
                <a:ea typeface="Tahoma" panose="020B0604030504040204" pitchFamily="34" charset="0"/>
                <a:cs typeface="Tahoma" panose="020B0604030504040204" pitchFamily="34" charset="0"/>
              </a:rPr>
              <a:t> nor figs from thistles, are they</a:t>
            </a:r>
            <a:r>
              <a:rPr lang="en-US" sz="2700" spc="-150" dirty="0">
                <a:latin typeface="Tahoma" panose="020B0604030504040204" pitchFamily="34" charset="0"/>
                <a:ea typeface="Tahoma" panose="020B0604030504040204" pitchFamily="34" charset="0"/>
                <a:cs typeface="Tahoma" panose="020B0604030504040204" pitchFamily="34" charset="0"/>
              </a:rPr>
              <a:t>? So every </a:t>
            </a:r>
            <a:r>
              <a:rPr lang="en-US" sz="2700" dirty="0">
                <a:latin typeface="Tahoma" panose="020B0604030504040204" pitchFamily="34" charset="0"/>
                <a:ea typeface="Tahoma" panose="020B0604030504040204" pitchFamily="34" charset="0"/>
                <a:cs typeface="Tahoma" panose="020B0604030504040204" pitchFamily="34" charset="0"/>
              </a:rPr>
              <a:t>good tree bears </a:t>
            </a:r>
            <a:r>
              <a:rPr lang="en-US" sz="2700" spc="-150" dirty="0">
                <a:latin typeface="Tahoma" panose="020B0604030504040204" pitchFamily="34" charset="0"/>
                <a:ea typeface="Tahoma" panose="020B0604030504040204" pitchFamily="34" charset="0"/>
                <a:cs typeface="Tahoma" panose="020B0604030504040204" pitchFamily="34" charset="0"/>
              </a:rPr>
              <a:t>good fruit, but the </a:t>
            </a:r>
            <a:r>
              <a:rPr lang="en-US" sz="2700" dirty="0">
                <a:latin typeface="Tahoma" panose="020B0604030504040204" pitchFamily="34" charset="0"/>
                <a:ea typeface="Tahoma" panose="020B0604030504040204" pitchFamily="34" charset="0"/>
                <a:cs typeface="Tahoma" panose="020B0604030504040204" pitchFamily="34" charset="0"/>
              </a:rPr>
              <a:t>bad tree bears bad fruit. A good tree cannot produce bad fruit, nor can a bad tree produce good fruit. Every tree that does not bear good fruit is cut down and thrown into the fire. So then</a:t>
            </a:r>
            <a:r>
              <a:rPr lang="en-US" sz="2700" spc="-150" dirty="0">
                <a:latin typeface="Tahoma" panose="020B0604030504040204" pitchFamily="34" charset="0"/>
                <a:ea typeface="Tahoma" panose="020B0604030504040204" pitchFamily="34" charset="0"/>
                <a:cs typeface="Tahoma" panose="020B0604030504040204" pitchFamily="34" charset="0"/>
              </a:rPr>
              <a:t>, you will know </a:t>
            </a:r>
            <a:r>
              <a:rPr lang="en-US" sz="2700" dirty="0">
                <a:latin typeface="Tahoma" panose="020B0604030504040204" pitchFamily="34" charset="0"/>
                <a:ea typeface="Tahoma" panose="020B0604030504040204" pitchFamily="34" charset="0"/>
                <a:cs typeface="Tahoma" panose="020B0604030504040204" pitchFamily="34" charset="0"/>
              </a:rPr>
              <a:t>them by their fruits. Not everyone who says </a:t>
            </a:r>
            <a:r>
              <a:rPr lang="en-US" sz="2700" spc="-150" dirty="0">
                <a:latin typeface="Tahoma" panose="020B0604030504040204" pitchFamily="34" charset="0"/>
                <a:ea typeface="Tahoma" panose="020B0604030504040204" pitchFamily="34" charset="0"/>
                <a:cs typeface="Tahoma" panose="020B0604030504040204" pitchFamily="34" charset="0"/>
              </a:rPr>
              <a:t>to Me, 'Lord, Lord,' </a:t>
            </a:r>
            <a:r>
              <a:rPr lang="en-US" sz="2700" dirty="0">
                <a:latin typeface="Tahoma" panose="020B0604030504040204" pitchFamily="34" charset="0"/>
                <a:ea typeface="Tahoma" panose="020B0604030504040204" pitchFamily="34" charset="0"/>
                <a:cs typeface="Tahoma" panose="020B0604030504040204" pitchFamily="34" charset="0"/>
              </a:rPr>
              <a:t>will enter the kingdom of heaven, but he who does the will of My Father who is in heaven </a:t>
            </a:r>
            <a:r>
              <a:rPr lang="en-US" sz="2700" i="1" dirty="0">
                <a:latin typeface="Tahoma" panose="020B0604030504040204" pitchFamily="34" charset="0"/>
                <a:ea typeface="Tahoma" panose="020B0604030504040204" pitchFamily="34" charset="0"/>
                <a:cs typeface="Tahoma" panose="020B0604030504040204" pitchFamily="34" charset="0"/>
              </a:rPr>
              <a:t>will enter.</a:t>
            </a:r>
            <a:r>
              <a:rPr lang="en-US" sz="2700" dirty="0">
                <a:latin typeface="Tahoma" panose="020B0604030504040204" pitchFamily="34" charset="0"/>
                <a:ea typeface="Tahoma" panose="020B0604030504040204" pitchFamily="34" charset="0"/>
                <a:cs typeface="Tahoma" panose="020B0604030504040204" pitchFamily="34" charset="0"/>
              </a:rPr>
              <a:t> Many will say to </a:t>
            </a:r>
            <a:r>
              <a:rPr lang="en-US" sz="2700" spc="-150" dirty="0">
                <a:latin typeface="Tahoma" panose="020B0604030504040204" pitchFamily="34" charset="0"/>
                <a:ea typeface="Tahoma" panose="020B0604030504040204" pitchFamily="34" charset="0"/>
                <a:cs typeface="Tahoma" panose="020B0604030504040204" pitchFamily="34" charset="0"/>
              </a:rPr>
              <a:t>Me on that day, </a:t>
            </a:r>
            <a:r>
              <a:rPr lang="en-US" sz="2700" dirty="0">
                <a:latin typeface="Tahoma" panose="020B0604030504040204" pitchFamily="34" charset="0"/>
                <a:ea typeface="Tahoma" panose="020B0604030504040204" pitchFamily="34" charset="0"/>
                <a:cs typeface="Tahoma" panose="020B0604030504040204" pitchFamily="34" charset="0"/>
              </a:rPr>
              <a:t>'Lord, Lord, did we not prophesy in Your name, and in Your name cast out demons, and in Your name perform many miracles?' And then I will declare to them, 'I never knew you; </a:t>
            </a:r>
            <a:r>
              <a:rPr lang="en-US" sz="2700" cap="small" dirty="0">
                <a:effectLst/>
                <a:latin typeface="Tahoma" panose="020B0604030504040204" pitchFamily="34" charset="0"/>
                <a:ea typeface="Tahoma" panose="020B0604030504040204" pitchFamily="34" charset="0"/>
                <a:cs typeface="Tahoma" panose="020B0604030504040204" pitchFamily="34" charset="0"/>
              </a:rPr>
              <a:t>DEPART FROM</a:t>
            </a:r>
            <a:r>
              <a:rPr lang="en-US" sz="2700" dirty="0">
                <a:latin typeface="Tahoma" panose="020B0604030504040204" pitchFamily="34" charset="0"/>
                <a:ea typeface="Tahoma" panose="020B0604030504040204" pitchFamily="34" charset="0"/>
                <a:cs typeface="Tahoma" panose="020B0604030504040204" pitchFamily="34" charset="0"/>
              </a:rPr>
              <a:t> </a:t>
            </a:r>
            <a:r>
              <a:rPr lang="en-US" sz="2700" cap="small" dirty="0">
                <a:effectLst/>
                <a:latin typeface="Tahoma" panose="020B0604030504040204" pitchFamily="34" charset="0"/>
                <a:ea typeface="Tahoma" panose="020B0604030504040204" pitchFamily="34" charset="0"/>
                <a:cs typeface="Tahoma" panose="020B0604030504040204" pitchFamily="34" charset="0"/>
              </a:rPr>
              <a:t>ME</a:t>
            </a:r>
            <a:r>
              <a:rPr lang="en-US" sz="2700" dirty="0">
                <a:latin typeface="Tahoma" panose="020B0604030504040204" pitchFamily="34" charset="0"/>
                <a:ea typeface="Tahoma" panose="020B0604030504040204" pitchFamily="34" charset="0"/>
                <a:cs typeface="Tahoma" panose="020B0604030504040204" pitchFamily="34" charset="0"/>
              </a:rPr>
              <a:t>, </a:t>
            </a:r>
            <a:r>
              <a:rPr lang="en-US" sz="2700" cap="small" dirty="0">
                <a:effectLst/>
                <a:latin typeface="Tahoma" panose="020B0604030504040204" pitchFamily="34" charset="0"/>
                <a:ea typeface="Tahoma" panose="020B0604030504040204" pitchFamily="34" charset="0"/>
                <a:cs typeface="Tahoma" panose="020B0604030504040204" pitchFamily="34" charset="0"/>
              </a:rPr>
              <a:t>YOU WHO PRACTICE LAWLESSNESS</a:t>
            </a:r>
            <a:r>
              <a:rPr lang="en-US" sz="2700" dirty="0">
                <a:latin typeface="Tahoma" panose="020B0604030504040204" pitchFamily="34" charset="0"/>
                <a:ea typeface="Tahoma" panose="020B0604030504040204" pitchFamily="34" charset="0"/>
                <a:cs typeface="Tahoma" panose="020B0604030504040204" pitchFamily="34" charset="0"/>
              </a:rPr>
              <a:t>.' </a:t>
            </a:r>
          </a:p>
          <a:p>
            <a:pPr marL="0" indent="0">
              <a:lnSpc>
                <a:spcPct val="88000"/>
              </a:lnSpc>
              <a:spcBef>
                <a:spcPts val="0"/>
              </a:spcBef>
              <a:buNone/>
            </a:pPr>
            <a:endParaRPr lang="en-US" sz="2700" dirty="0">
              <a:latin typeface="Tahoma" panose="020B0604030504040204" pitchFamily="34" charset="0"/>
              <a:ea typeface="Tahoma" panose="020B0604030504040204" pitchFamily="34" charset="0"/>
              <a:cs typeface="Tahoma" panose="020B0604030504040204" pitchFamily="34" charset="0"/>
            </a:endParaRPr>
          </a:p>
          <a:p>
            <a:pPr>
              <a:lnSpc>
                <a:spcPct val="88000"/>
              </a:lnSpc>
              <a:spcBef>
                <a:spcPts val="0"/>
              </a:spcBef>
            </a:pPr>
            <a:endParaRPr lang="en-US" sz="2700" dirty="0"/>
          </a:p>
        </p:txBody>
      </p:sp>
    </p:spTree>
    <p:extLst>
      <p:ext uri="{BB962C8B-B14F-4D97-AF65-F5344CB8AC3E}">
        <p14:creationId xmlns:p14="http://schemas.microsoft.com/office/powerpoint/2010/main" val="3856599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FCF7-C70A-48B8-B1BF-B8BC540A4EDB}"/>
              </a:ext>
            </a:extLst>
          </p:cNvPr>
          <p:cNvSpPr>
            <a:spLocks noGrp="1"/>
          </p:cNvSpPr>
          <p:nvPr>
            <p:ph type="title"/>
          </p:nvPr>
        </p:nvSpPr>
        <p:spPr>
          <a:xfrm>
            <a:off x="0" y="1"/>
            <a:ext cx="9144000" cy="112643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CONDITION OF OUR SOULS</a:t>
            </a:r>
          </a:p>
        </p:txBody>
      </p:sp>
      <p:sp>
        <p:nvSpPr>
          <p:cNvPr id="3" name="Content Placeholder 2">
            <a:extLst>
              <a:ext uri="{FF2B5EF4-FFF2-40B4-BE49-F238E27FC236}">
                <a16:creationId xmlns:a16="http://schemas.microsoft.com/office/drawing/2014/main" id="{CA693BBE-94C9-4C05-A277-0BD0426ED946}"/>
              </a:ext>
            </a:extLst>
          </p:cNvPr>
          <p:cNvSpPr>
            <a:spLocks noGrp="1"/>
          </p:cNvSpPr>
          <p:nvPr>
            <p:ph idx="1"/>
          </p:nvPr>
        </p:nvSpPr>
        <p:spPr>
          <a:xfrm>
            <a:off x="-1" y="1007165"/>
            <a:ext cx="9143999" cy="5850835"/>
          </a:xfrm>
        </p:spPr>
        <p:txBody>
          <a:bodyPr>
            <a:noAutofit/>
          </a:bodyPr>
          <a:lstStyle/>
          <a:p>
            <a:pPr>
              <a:lnSpc>
                <a:spcPct val="88000"/>
              </a:lnSpc>
              <a:spcBef>
                <a:spcPts val="0"/>
              </a:spcBef>
            </a:pPr>
            <a:r>
              <a:rPr lang="en-US" b="1" dirty="0">
                <a:latin typeface="Tahoma" panose="020B0604030504040204" pitchFamily="34" charset="0"/>
                <a:ea typeface="Tahoma" panose="020B0604030504040204" pitchFamily="34" charset="0"/>
                <a:cs typeface="Tahoma" panose="020B0604030504040204" pitchFamily="34" charset="0"/>
              </a:rPr>
              <a:t>We love God more than anything else: </a:t>
            </a:r>
            <a:r>
              <a:rPr lang="en-US" dirty="0">
                <a:latin typeface="Tahoma" panose="020B0604030504040204" pitchFamily="34" charset="0"/>
                <a:ea typeface="Tahoma" panose="020B0604030504040204" pitchFamily="34" charset="0"/>
                <a:cs typeface="Tahoma" panose="020B0604030504040204" pitchFamily="34" charset="0"/>
              </a:rPr>
              <a:t>activity, relationships, achievements, possessions</a:t>
            </a:r>
          </a:p>
          <a:p>
            <a:pPr marL="0" indent="0">
              <a:lnSpc>
                <a:spcPct val="88000"/>
              </a:lnSpc>
              <a:spcBef>
                <a:spcPts val="0"/>
              </a:spcBef>
              <a:buNone/>
            </a:pPr>
            <a:r>
              <a:rPr lang="en-US" b="1" dirty="0"/>
              <a:t>   </a:t>
            </a:r>
            <a:r>
              <a:rPr lang="en-US" sz="2600" b="1" dirty="0"/>
              <a:t>Matthew 22:36-39 </a:t>
            </a:r>
            <a:r>
              <a:rPr lang="en-US" sz="2600" dirty="0"/>
              <a:t> "Teacher, which is the great command-</a:t>
            </a:r>
          </a:p>
          <a:p>
            <a:pPr marL="0" indent="0">
              <a:lnSpc>
                <a:spcPct val="88000"/>
              </a:lnSpc>
              <a:spcBef>
                <a:spcPts val="0"/>
              </a:spcBef>
              <a:buNone/>
            </a:pPr>
            <a:r>
              <a:rPr lang="en-US" sz="2600" dirty="0"/>
              <a:t>   </a:t>
            </a:r>
            <a:r>
              <a:rPr lang="en-US" sz="2600" dirty="0" err="1"/>
              <a:t>ment</a:t>
            </a:r>
            <a:r>
              <a:rPr lang="en-US" sz="2600" dirty="0"/>
              <a:t> in the Law?"  And He said to him, " '</a:t>
            </a:r>
            <a:r>
              <a:rPr lang="en-US" sz="2600" cap="small" dirty="0">
                <a:effectLst/>
              </a:rPr>
              <a:t>YOU SHALL LOVE</a:t>
            </a:r>
          </a:p>
          <a:p>
            <a:pPr marL="0" indent="0">
              <a:lnSpc>
                <a:spcPct val="88000"/>
              </a:lnSpc>
              <a:spcBef>
                <a:spcPts val="0"/>
              </a:spcBef>
              <a:buNone/>
            </a:pPr>
            <a:r>
              <a:rPr lang="en-US" sz="2600" cap="small" dirty="0"/>
              <a:t>  </a:t>
            </a:r>
            <a:r>
              <a:rPr lang="en-US" sz="2600" cap="small" dirty="0">
                <a:effectLst/>
              </a:rPr>
              <a:t> THE</a:t>
            </a:r>
            <a:r>
              <a:rPr lang="en-US" sz="2600" dirty="0"/>
              <a:t> </a:t>
            </a:r>
            <a:r>
              <a:rPr lang="en-US" sz="2600" cap="small" dirty="0">
                <a:effectLst/>
              </a:rPr>
              <a:t>LORD YOUR</a:t>
            </a:r>
            <a:r>
              <a:rPr lang="en-US" sz="2600" dirty="0"/>
              <a:t> </a:t>
            </a:r>
            <a:r>
              <a:rPr lang="en-US" sz="2600" cap="small" dirty="0">
                <a:effectLst/>
              </a:rPr>
              <a:t>GOD WITH ALL YOUR HEART</a:t>
            </a:r>
            <a:r>
              <a:rPr lang="en-US" sz="2600" dirty="0"/>
              <a:t>, </a:t>
            </a:r>
            <a:r>
              <a:rPr lang="en-US" sz="2600" cap="small" dirty="0">
                <a:effectLst/>
              </a:rPr>
              <a:t>AND WITH  ALL</a:t>
            </a:r>
          </a:p>
          <a:p>
            <a:pPr marL="0" indent="0">
              <a:lnSpc>
                <a:spcPct val="88000"/>
              </a:lnSpc>
              <a:spcBef>
                <a:spcPts val="0"/>
              </a:spcBef>
              <a:buNone/>
            </a:pPr>
            <a:r>
              <a:rPr lang="en-US" sz="2600" cap="small" dirty="0"/>
              <a:t>  </a:t>
            </a:r>
            <a:r>
              <a:rPr lang="en-US" sz="2600" cap="small" dirty="0">
                <a:effectLst/>
              </a:rPr>
              <a:t> YOUR SOUL</a:t>
            </a:r>
            <a:r>
              <a:rPr lang="en-US" sz="2600" dirty="0"/>
              <a:t>, </a:t>
            </a:r>
            <a:r>
              <a:rPr lang="en-US" sz="2600" cap="small" dirty="0">
                <a:effectLst/>
              </a:rPr>
              <a:t>AND WITH ALL YOUR </a:t>
            </a:r>
            <a:r>
              <a:rPr lang="en-US" sz="2600" cap="small" dirty="0" err="1">
                <a:effectLst/>
              </a:rPr>
              <a:t>MIND</a:t>
            </a:r>
            <a:r>
              <a:rPr lang="en-US" sz="2600" dirty="0" err="1"/>
              <a:t>.'This</a:t>
            </a:r>
            <a:r>
              <a:rPr lang="en-US" sz="2600" dirty="0"/>
              <a:t> is </a:t>
            </a:r>
            <a:r>
              <a:rPr lang="en-US" sz="2600" dirty="0" err="1"/>
              <a:t>th</a:t>
            </a:r>
            <a:r>
              <a:rPr lang="en-US" sz="2600" dirty="0"/>
              <a:t>  great and</a:t>
            </a:r>
          </a:p>
          <a:p>
            <a:pPr marL="0" indent="0">
              <a:lnSpc>
                <a:spcPct val="88000"/>
              </a:lnSpc>
              <a:spcBef>
                <a:spcPts val="0"/>
              </a:spcBef>
              <a:buNone/>
            </a:pPr>
            <a:r>
              <a:rPr lang="en-US" sz="2600" dirty="0"/>
              <a:t>   foremost commandment. The second is like it, '</a:t>
            </a:r>
            <a:r>
              <a:rPr lang="en-US" sz="2600" cap="small" dirty="0">
                <a:effectLst/>
              </a:rPr>
              <a:t>YOU SHALL</a:t>
            </a:r>
          </a:p>
          <a:p>
            <a:pPr marL="0" indent="0">
              <a:lnSpc>
                <a:spcPct val="88000"/>
              </a:lnSpc>
              <a:spcBef>
                <a:spcPts val="0"/>
              </a:spcBef>
              <a:buNone/>
            </a:pPr>
            <a:r>
              <a:rPr lang="en-US" sz="2600" cap="small" dirty="0"/>
              <a:t>  </a:t>
            </a:r>
            <a:r>
              <a:rPr lang="en-US" sz="2600" cap="small" dirty="0">
                <a:effectLst/>
              </a:rPr>
              <a:t> LOVE YOUR NEIGHBOR AS YOURSELF</a:t>
            </a:r>
            <a:r>
              <a:rPr lang="en-US" sz="2600" dirty="0"/>
              <a:t>.’ </a:t>
            </a:r>
          </a:p>
          <a:p>
            <a:pPr>
              <a:lnSpc>
                <a:spcPct val="88000"/>
              </a:lnSpc>
              <a:spcBef>
                <a:spcPts val="0"/>
              </a:spcBef>
            </a:pPr>
            <a:r>
              <a:rPr lang="en-US" b="1" dirty="0">
                <a:latin typeface="Tahoma" panose="020B0604030504040204" pitchFamily="34" charset="0"/>
                <a:ea typeface="Tahoma" panose="020B0604030504040204" pitchFamily="34" charset="0"/>
                <a:cs typeface="Tahoma" panose="020B0604030504040204" pitchFamily="34" charset="0"/>
              </a:rPr>
              <a:t>By </a:t>
            </a:r>
            <a:r>
              <a:rPr lang="en-US" b="1" spc="-150" dirty="0">
                <a:latin typeface="Tahoma" panose="020B0604030504040204" pitchFamily="34" charset="0"/>
                <a:ea typeface="Tahoma" panose="020B0604030504040204" pitchFamily="34" charset="0"/>
                <a:cs typeface="Tahoma" panose="020B0604030504040204" pitchFamily="34" charset="0"/>
              </a:rPr>
              <a:t>an act of will, </a:t>
            </a:r>
            <a:r>
              <a:rPr lang="en-US" b="1" dirty="0">
                <a:latin typeface="Tahoma" panose="020B0604030504040204" pitchFamily="34" charset="0"/>
                <a:ea typeface="Tahoma" panose="020B0604030504040204" pitchFamily="34" charset="0"/>
                <a:cs typeface="Tahoma" panose="020B0604030504040204" pitchFamily="34" charset="0"/>
              </a:rPr>
              <a:t>we commit ourselves completely</a:t>
            </a:r>
          </a:p>
          <a:p>
            <a:pPr marL="0" indent="0">
              <a:lnSpc>
                <a:spcPct val="88000"/>
              </a:lnSpc>
              <a:spcBef>
                <a:spcPts val="0"/>
              </a:spcBef>
              <a:buNone/>
            </a:pPr>
            <a:r>
              <a:rPr lang="en-US" b="1" dirty="0"/>
              <a:t>    </a:t>
            </a:r>
            <a:r>
              <a:rPr lang="en-US" sz="2600" b="1" dirty="0">
                <a:ea typeface="Tahoma" panose="020B0604030504040204" pitchFamily="34" charset="0"/>
                <a:cs typeface="Tahoma" panose="020B0604030504040204" pitchFamily="34" charset="0"/>
              </a:rPr>
              <a:t>2 Timothy 1:7 </a:t>
            </a:r>
            <a:r>
              <a:rPr lang="en-US" sz="2600" dirty="0">
                <a:ea typeface="Tahoma" panose="020B0604030504040204" pitchFamily="34" charset="0"/>
                <a:cs typeface="Tahoma" panose="020B0604030504040204" pitchFamily="34" charset="0"/>
              </a:rPr>
              <a:t> For God has not given us a spirit of  timidity, but</a:t>
            </a:r>
          </a:p>
          <a:p>
            <a:pPr marL="0" indent="0">
              <a:lnSpc>
                <a:spcPct val="88000"/>
              </a:lnSpc>
              <a:spcBef>
                <a:spcPts val="0"/>
              </a:spcBef>
              <a:buNone/>
            </a:pPr>
            <a:r>
              <a:rPr lang="en-US" sz="2600" dirty="0">
                <a:ea typeface="Tahoma" panose="020B0604030504040204" pitchFamily="34" charset="0"/>
                <a:cs typeface="Tahoma" panose="020B0604030504040204" pitchFamily="34" charset="0"/>
              </a:rPr>
              <a:t>    of power and love and discipline. </a:t>
            </a:r>
          </a:p>
          <a:p>
            <a:pPr>
              <a:lnSpc>
                <a:spcPct val="88000"/>
              </a:lnSpc>
              <a:spcBef>
                <a:spcPts val="0"/>
              </a:spcBef>
            </a:pPr>
            <a:r>
              <a:rPr lang="en-US" b="1" dirty="0">
                <a:latin typeface="Tahoma" panose="020B0604030504040204" pitchFamily="34" charset="0"/>
                <a:ea typeface="Tahoma" panose="020B0604030504040204" pitchFamily="34" charset="0"/>
                <a:cs typeface="Tahoma" panose="020B0604030504040204" pitchFamily="34" charset="0"/>
              </a:rPr>
              <a:t>We commit mind (soul) and body to God’s work</a:t>
            </a:r>
          </a:p>
          <a:p>
            <a:pPr marL="0" indent="0">
              <a:lnSpc>
                <a:spcPct val="88000"/>
              </a:lnSpc>
              <a:spcBef>
                <a:spcPts val="0"/>
              </a:spcBef>
              <a:buNone/>
            </a:pPr>
            <a:r>
              <a:rPr lang="en-US" b="1" dirty="0"/>
              <a:t>    </a:t>
            </a:r>
            <a:r>
              <a:rPr lang="en-US" sz="2600" b="1" dirty="0"/>
              <a:t>Romans 7:22-23 </a:t>
            </a:r>
            <a:r>
              <a:rPr lang="en-US" sz="2600" dirty="0"/>
              <a:t> For I joyfully concur with the law of God in</a:t>
            </a:r>
          </a:p>
          <a:p>
            <a:pPr marL="0" indent="0">
              <a:lnSpc>
                <a:spcPct val="88000"/>
              </a:lnSpc>
              <a:spcBef>
                <a:spcPts val="0"/>
              </a:spcBef>
              <a:buNone/>
            </a:pPr>
            <a:r>
              <a:rPr lang="en-US" sz="2600" dirty="0"/>
              <a:t>    the inner man, but I see a different law in the members of my</a:t>
            </a:r>
          </a:p>
          <a:p>
            <a:pPr marL="0" indent="0">
              <a:lnSpc>
                <a:spcPct val="88000"/>
              </a:lnSpc>
              <a:spcBef>
                <a:spcPts val="0"/>
              </a:spcBef>
              <a:buNone/>
            </a:pPr>
            <a:r>
              <a:rPr lang="en-US" sz="2600" dirty="0"/>
              <a:t>    body, waging war against the law of my mind and making me a</a:t>
            </a:r>
          </a:p>
          <a:p>
            <a:pPr marL="0" indent="0">
              <a:lnSpc>
                <a:spcPct val="88000"/>
              </a:lnSpc>
              <a:spcBef>
                <a:spcPts val="0"/>
              </a:spcBef>
              <a:buNone/>
            </a:pPr>
            <a:r>
              <a:rPr lang="en-US" sz="2600" dirty="0"/>
              <a:t>    prisoner of the law of sin which is in my members. </a:t>
            </a:r>
            <a:br>
              <a:rPr lang="en-US" sz="2600" dirty="0">
                <a:latin typeface="Tahoma" panose="020B0604030504040204" pitchFamily="34" charset="0"/>
                <a:ea typeface="Tahoma" panose="020B0604030504040204" pitchFamily="34" charset="0"/>
                <a:cs typeface="Tahoma" panose="020B0604030504040204" pitchFamily="34" charset="0"/>
              </a:rPr>
            </a:br>
            <a:endParaRPr lang="en-US" sz="2600"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endParaRPr lang="en-US" sz="2600" b="1" dirty="0">
              <a:latin typeface="Tahoma" panose="020B0604030504040204" pitchFamily="34" charset="0"/>
              <a:ea typeface="Tahoma" panose="020B0604030504040204" pitchFamily="34" charset="0"/>
              <a:cs typeface="Tahoma" panose="020B0604030504040204" pitchFamily="34" charset="0"/>
            </a:endParaRPr>
          </a:p>
          <a:p>
            <a:pPr>
              <a:spcBef>
                <a:spcPts val="0"/>
              </a:spcBef>
            </a:pPr>
            <a:endParaRPr lang="en-US" sz="2600" b="1" dirty="0">
              <a:latin typeface="Tahoma" panose="020B0604030504040204" pitchFamily="34" charset="0"/>
              <a:ea typeface="Tahoma" panose="020B0604030504040204" pitchFamily="34" charset="0"/>
              <a:cs typeface="Tahoma" panose="020B0604030504040204" pitchFamily="34" charset="0"/>
            </a:endParaRPr>
          </a:p>
          <a:p>
            <a:pPr marL="0" indent="0">
              <a:spcBef>
                <a:spcPts val="0"/>
              </a:spcBef>
              <a:buNone/>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24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1"/>
            <a:ext cx="9144000" cy="104692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EXAMPLE OF OBEDIENCE</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72836"/>
            <a:ext cx="9143999" cy="5985163"/>
          </a:xfrm>
        </p:spPr>
        <p:txBody>
          <a:bodyPr>
            <a:noAutofit/>
          </a:bodyPr>
          <a:lstStyle/>
          <a:p>
            <a:pPr>
              <a:lnSpc>
                <a:spcPct val="88000"/>
              </a:lnSpc>
              <a:spcBef>
                <a:spcPts val="100"/>
              </a:spcBef>
            </a:pPr>
            <a:r>
              <a:rPr lang="en-US" sz="2700" b="1" dirty="0">
                <a:latin typeface="Tahoma" panose="020B0604030504040204" pitchFamily="34" charset="0"/>
                <a:ea typeface="Tahoma" panose="020B0604030504040204" pitchFamily="34" charset="0"/>
                <a:cs typeface="Tahoma" panose="020B0604030504040204" pitchFamily="34" charset="0"/>
              </a:rPr>
              <a:t>Isaiah 40:3 </a:t>
            </a:r>
            <a:r>
              <a:rPr lang="en-US" sz="2700" dirty="0">
                <a:latin typeface="Tahoma" panose="020B0604030504040204" pitchFamily="34" charset="0"/>
                <a:ea typeface="Tahoma" panose="020B0604030504040204" pitchFamily="34" charset="0"/>
                <a:cs typeface="Tahoma" panose="020B0604030504040204" pitchFamily="34" charset="0"/>
              </a:rPr>
              <a:t>A voice is calling, "Clear the way for the </a:t>
            </a:r>
            <a:r>
              <a:rPr lang="en-US" sz="2700" cap="small" dirty="0">
                <a:effectLst/>
                <a:latin typeface="Tahoma" panose="020B0604030504040204" pitchFamily="34" charset="0"/>
                <a:ea typeface="Tahoma" panose="020B0604030504040204" pitchFamily="34" charset="0"/>
                <a:cs typeface="Tahoma" panose="020B0604030504040204" pitchFamily="34" charset="0"/>
              </a:rPr>
              <a:t>LORD</a:t>
            </a:r>
            <a:r>
              <a:rPr lang="en-US" sz="2700" dirty="0">
                <a:latin typeface="Tahoma" panose="020B0604030504040204" pitchFamily="34" charset="0"/>
                <a:ea typeface="Tahoma" panose="020B0604030504040204" pitchFamily="34" charset="0"/>
                <a:cs typeface="Tahoma" panose="020B0604030504040204" pitchFamily="34" charset="0"/>
              </a:rPr>
              <a:t> in the wilderness; Make smooth in the desert a highway for our God. </a:t>
            </a:r>
          </a:p>
          <a:p>
            <a:pPr>
              <a:lnSpc>
                <a:spcPct val="88000"/>
              </a:lnSpc>
              <a:spcBef>
                <a:spcPts val="100"/>
              </a:spcBef>
            </a:pPr>
            <a:r>
              <a:rPr lang="en-US" sz="2700" b="1" dirty="0">
                <a:latin typeface="Tahoma" panose="020B0604030504040204" pitchFamily="34" charset="0"/>
                <a:ea typeface="Tahoma" panose="020B0604030504040204" pitchFamily="34" charset="0"/>
                <a:cs typeface="Tahoma" panose="020B0604030504040204" pitchFamily="34" charset="0"/>
              </a:rPr>
              <a:t>Malachi 4:5…</a:t>
            </a:r>
            <a:r>
              <a:rPr lang="en-US" sz="2700" dirty="0">
                <a:latin typeface="Tahoma" panose="020B0604030504040204" pitchFamily="34" charset="0"/>
                <a:ea typeface="Tahoma" panose="020B0604030504040204" pitchFamily="34" charset="0"/>
                <a:cs typeface="Tahoma" panose="020B0604030504040204" pitchFamily="34" charset="0"/>
              </a:rPr>
              <a:t>I am going to send you Elijah the prophet before </a:t>
            </a:r>
            <a:r>
              <a:rPr lang="en-US" sz="2700" spc="-150" dirty="0">
                <a:latin typeface="Tahoma" panose="020B0604030504040204" pitchFamily="34" charset="0"/>
                <a:ea typeface="Tahoma" panose="020B0604030504040204" pitchFamily="34" charset="0"/>
                <a:cs typeface="Tahoma" panose="020B0604030504040204" pitchFamily="34" charset="0"/>
              </a:rPr>
              <a:t>the coming of the </a:t>
            </a:r>
            <a:r>
              <a:rPr lang="en-US" sz="2700" dirty="0">
                <a:latin typeface="Tahoma" panose="020B0604030504040204" pitchFamily="34" charset="0"/>
                <a:ea typeface="Tahoma" panose="020B0604030504040204" pitchFamily="34" charset="0"/>
                <a:cs typeface="Tahoma" panose="020B0604030504040204" pitchFamily="34" charset="0"/>
              </a:rPr>
              <a:t>great</a:t>
            </a:r>
            <a:r>
              <a:rPr lang="en-US" sz="2700" spc="-150" dirty="0">
                <a:latin typeface="Tahoma" panose="020B0604030504040204" pitchFamily="34" charset="0"/>
                <a:ea typeface="Tahoma" panose="020B0604030504040204" pitchFamily="34" charset="0"/>
                <a:cs typeface="Tahoma" panose="020B0604030504040204" pitchFamily="34" charset="0"/>
              </a:rPr>
              <a:t> and </a:t>
            </a:r>
            <a:r>
              <a:rPr lang="en-US" sz="2700" dirty="0">
                <a:latin typeface="Tahoma" panose="020B0604030504040204" pitchFamily="34" charset="0"/>
                <a:ea typeface="Tahoma" panose="020B0604030504040204" pitchFamily="34" charset="0"/>
                <a:cs typeface="Tahoma" panose="020B0604030504040204" pitchFamily="34" charset="0"/>
              </a:rPr>
              <a:t>terrible day of the </a:t>
            </a:r>
            <a:r>
              <a:rPr lang="en-US" sz="2400" cap="small" dirty="0">
                <a:effectLst/>
                <a:latin typeface="Tahoma" panose="020B0604030504040204" pitchFamily="34" charset="0"/>
                <a:ea typeface="Tahoma" panose="020B0604030504040204" pitchFamily="34" charset="0"/>
                <a:cs typeface="Tahoma" panose="020B0604030504040204" pitchFamily="34" charset="0"/>
              </a:rPr>
              <a:t>LORD</a:t>
            </a:r>
            <a:r>
              <a:rPr lang="en-US" sz="2400" dirty="0">
                <a:latin typeface="Tahoma" panose="020B0604030504040204" pitchFamily="34" charset="0"/>
                <a:ea typeface="Tahoma" panose="020B0604030504040204" pitchFamily="34" charset="0"/>
                <a:cs typeface="Tahoma" panose="020B0604030504040204" pitchFamily="34" charset="0"/>
              </a:rPr>
              <a:t>” </a:t>
            </a:r>
          </a:p>
          <a:p>
            <a:pPr>
              <a:lnSpc>
                <a:spcPct val="88000"/>
              </a:lnSpc>
              <a:spcBef>
                <a:spcPts val="100"/>
              </a:spcBef>
            </a:pPr>
            <a:r>
              <a:rPr lang="en-US" sz="2700" b="1" dirty="0">
                <a:latin typeface="Tahoma" panose="020B0604030504040204" pitchFamily="34" charset="0"/>
                <a:ea typeface="Tahoma" panose="020B0604030504040204" pitchFamily="34" charset="0"/>
                <a:cs typeface="Tahoma" panose="020B0604030504040204" pitchFamily="34" charset="0"/>
              </a:rPr>
              <a:t>John 1:19-2</a:t>
            </a:r>
            <a:r>
              <a:rPr lang="en-US" sz="2700" dirty="0">
                <a:latin typeface="Tahoma" panose="020B0604030504040204" pitchFamily="34" charset="0"/>
                <a:ea typeface="Tahoma" panose="020B0604030504040204" pitchFamily="34" charset="0"/>
                <a:cs typeface="Tahoma" panose="020B0604030504040204" pitchFamily="34" charset="0"/>
              </a:rPr>
              <a:t> This is the testimony of John, when the Jews sent to him priests and Levites from Jerusalem to ask him, "Who are you?” And he confessed and did not deny, but confessed, "I am not the Christ." They asked him, "What then? Are you Elijah?" And he said, "I am not." "Are you the Prophet?" And he answered, "No." </a:t>
            </a:r>
          </a:p>
          <a:p>
            <a:pPr>
              <a:lnSpc>
                <a:spcPct val="88000"/>
              </a:lnSpc>
              <a:spcBef>
                <a:spcPts val="100"/>
              </a:spcBef>
            </a:pPr>
            <a:r>
              <a:rPr lang="en-US" sz="2700" b="1" dirty="0">
                <a:latin typeface="Tahoma" panose="020B0604030504040204" pitchFamily="34" charset="0"/>
                <a:ea typeface="Tahoma" panose="020B0604030504040204" pitchFamily="34" charset="0"/>
                <a:cs typeface="Tahoma" panose="020B0604030504040204" pitchFamily="34" charset="0"/>
              </a:rPr>
              <a:t>John 3:29-30</a:t>
            </a:r>
            <a:r>
              <a:rPr lang="en-US" sz="2700" dirty="0">
                <a:latin typeface="Tahoma" panose="020B0604030504040204" pitchFamily="34" charset="0"/>
                <a:ea typeface="Tahoma" panose="020B0604030504040204" pitchFamily="34" charset="0"/>
                <a:cs typeface="Tahoma" panose="020B0604030504040204" pitchFamily="34" charset="0"/>
              </a:rPr>
              <a:t> "He who has the bride is the bridegroom; but the friend of the bridegroom, who stands and hears him, rejoices greatly because of the bridegroom's voice. So this joy of mine has been made full. He must increase, but I must decrease. </a:t>
            </a:r>
            <a:endParaRPr lang="en-US" sz="2700" b="1" dirty="0"/>
          </a:p>
        </p:txBody>
      </p:sp>
    </p:spTree>
    <p:extLst>
      <p:ext uri="{BB962C8B-B14F-4D97-AF65-F5344CB8AC3E}">
        <p14:creationId xmlns:p14="http://schemas.microsoft.com/office/powerpoint/2010/main" val="345804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5F19C-35C7-4B48-AE78-4FC238EDC962}"/>
              </a:ext>
            </a:extLst>
          </p:cNvPr>
          <p:cNvSpPr>
            <a:spLocks noGrp="1"/>
          </p:cNvSpPr>
          <p:nvPr>
            <p:ph type="title"/>
          </p:nvPr>
        </p:nvSpPr>
        <p:spPr>
          <a:xfrm>
            <a:off x="0" y="0"/>
            <a:ext cx="9144000" cy="1152939"/>
          </a:xfrm>
        </p:spPr>
        <p:txBody>
          <a:bodyPr/>
          <a:lstStyle/>
          <a:p>
            <a:r>
              <a:rPr lang="en-US" b="1" dirty="0"/>
              <a:t>VERSE FOR THE JOURNEY</a:t>
            </a:r>
          </a:p>
        </p:txBody>
      </p:sp>
      <p:sp>
        <p:nvSpPr>
          <p:cNvPr id="6" name="Content Placeholder 5">
            <a:extLst>
              <a:ext uri="{FF2B5EF4-FFF2-40B4-BE49-F238E27FC236}">
                <a16:creationId xmlns:a16="http://schemas.microsoft.com/office/drawing/2014/main" id="{1F8B8EF3-9DEB-4559-A335-2C6390C6AF97}"/>
              </a:ext>
            </a:extLst>
          </p:cNvPr>
          <p:cNvSpPr>
            <a:spLocks noGrp="1"/>
          </p:cNvSpPr>
          <p:nvPr>
            <p:ph idx="1"/>
          </p:nvPr>
        </p:nvSpPr>
        <p:spPr>
          <a:xfrm>
            <a:off x="-1" y="1007165"/>
            <a:ext cx="9143999" cy="5850835"/>
          </a:xfrm>
        </p:spPr>
        <p:txBody>
          <a:bodyPr>
            <a:noAutofit/>
          </a:bodyPr>
          <a:lstStyle/>
          <a:p>
            <a:pPr>
              <a:lnSpc>
                <a:spcPct val="88000"/>
              </a:lnSpc>
              <a:spcBef>
                <a:spcPts val="300"/>
              </a:spcBef>
            </a:pPr>
            <a:r>
              <a:rPr lang="en-US" b="1" u="sng" dirty="0">
                <a:latin typeface="Tahoma" panose="020B0604030504040204" pitchFamily="34" charset="0"/>
                <a:ea typeface="Tahoma" panose="020B0604030504040204" pitchFamily="34" charset="0"/>
                <a:cs typeface="Tahoma" panose="020B0604030504040204" pitchFamily="34" charset="0"/>
              </a:rPr>
              <a:t>1 John 2:3-6</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By this we know that we have come to know Him, if we keep His commandments. The one who says, "I have come to know Him," and does not keep His command-</a:t>
            </a:r>
            <a:r>
              <a:rPr lang="en-US" dirty="0" err="1">
                <a:latin typeface="Tahoma" panose="020B0604030504040204" pitchFamily="34" charset="0"/>
                <a:ea typeface="Tahoma" panose="020B0604030504040204" pitchFamily="34" charset="0"/>
                <a:cs typeface="Tahoma" panose="020B0604030504040204" pitchFamily="34" charset="0"/>
              </a:rPr>
              <a:t>ments</a:t>
            </a:r>
            <a:r>
              <a:rPr lang="en-US" dirty="0">
                <a:latin typeface="Tahoma" panose="020B0604030504040204" pitchFamily="34" charset="0"/>
                <a:ea typeface="Tahoma" panose="020B0604030504040204" pitchFamily="34" charset="0"/>
                <a:cs typeface="Tahoma" panose="020B0604030504040204" pitchFamily="34" charset="0"/>
              </a:rPr>
              <a:t>, is a liar, </a:t>
            </a:r>
            <a:r>
              <a:rPr lang="en-US" spc="-150" dirty="0">
                <a:latin typeface="Tahoma" panose="020B0604030504040204" pitchFamily="34" charset="0"/>
                <a:ea typeface="Tahoma" panose="020B0604030504040204" pitchFamily="34" charset="0"/>
                <a:cs typeface="Tahoma" panose="020B0604030504040204" pitchFamily="34" charset="0"/>
              </a:rPr>
              <a:t>and the truth is not </a:t>
            </a:r>
            <a:r>
              <a:rPr lang="en-US" dirty="0">
                <a:latin typeface="Tahoma" panose="020B0604030504040204" pitchFamily="34" charset="0"/>
                <a:ea typeface="Tahoma" panose="020B0604030504040204" pitchFamily="34" charset="0"/>
                <a:cs typeface="Tahoma" panose="020B0604030504040204" pitchFamily="34" charset="0"/>
              </a:rPr>
              <a:t>in him;  whoever keeps His </a:t>
            </a:r>
            <a:r>
              <a:rPr lang="en-US" spc="-150" dirty="0">
                <a:latin typeface="Tahoma" panose="020B0604030504040204" pitchFamily="34" charset="0"/>
                <a:ea typeface="Tahoma" panose="020B0604030504040204" pitchFamily="34" charset="0"/>
                <a:cs typeface="Tahoma" panose="020B0604030504040204" pitchFamily="34" charset="0"/>
              </a:rPr>
              <a:t>word, in him the love </a:t>
            </a:r>
            <a:r>
              <a:rPr lang="en-US" dirty="0">
                <a:latin typeface="Tahoma" panose="020B0604030504040204" pitchFamily="34" charset="0"/>
                <a:ea typeface="Tahoma" panose="020B0604030504040204" pitchFamily="34" charset="0"/>
                <a:cs typeface="Tahoma" panose="020B0604030504040204" pitchFamily="34" charset="0"/>
              </a:rPr>
              <a:t>of God has truly been perfected. By this we know that we are in Him:</a:t>
            </a:r>
            <a:r>
              <a:rPr lang="en-US" baseline="300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the one who says he abides in Him ought </a:t>
            </a:r>
            <a:r>
              <a:rPr lang="en-US" spc="-150" dirty="0">
                <a:latin typeface="Tahoma" panose="020B0604030504040204" pitchFamily="34" charset="0"/>
                <a:ea typeface="Tahoma" panose="020B0604030504040204" pitchFamily="34" charset="0"/>
                <a:cs typeface="Tahoma" panose="020B0604030504040204" pitchFamily="34" charset="0"/>
              </a:rPr>
              <a:t>himself to walk </a:t>
            </a:r>
            <a:r>
              <a:rPr lang="en-US" dirty="0">
                <a:latin typeface="Tahoma" panose="020B0604030504040204" pitchFamily="34" charset="0"/>
                <a:ea typeface="Tahoma" panose="020B0604030504040204" pitchFamily="34" charset="0"/>
                <a:cs typeface="Tahoma" panose="020B0604030504040204" pitchFamily="34" charset="0"/>
              </a:rPr>
              <a:t>in the same manner as He walked. </a:t>
            </a:r>
          </a:p>
          <a:p>
            <a:pPr>
              <a:lnSpc>
                <a:spcPct val="88000"/>
              </a:lnSpc>
              <a:spcBef>
                <a:spcPts val="300"/>
              </a:spcBef>
            </a:pPr>
            <a:r>
              <a:rPr lang="en-US" b="1" spc="-150" dirty="0">
                <a:latin typeface="Tahoma" panose="020B0604030504040204" pitchFamily="34" charset="0"/>
                <a:ea typeface="Tahoma" panose="020B0604030504040204" pitchFamily="34" charset="0"/>
                <a:cs typeface="Tahoma" panose="020B0604030504040204" pitchFamily="34" charset="0"/>
              </a:rPr>
              <a:t>1 Samuel 15:22-23 </a:t>
            </a:r>
            <a:r>
              <a:rPr lang="en-US" spc="-150" dirty="0">
                <a:latin typeface="Tahoma" panose="020B0604030504040204" pitchFamily="34" charset="0"/>
                <a:ea typeface="Tahoma" panose="020B0604030504040204" pitchFamily="34" charset="0"/>
                <a:cs typeface="Tahoma" panose="020B0604030504040204" pitchFamily="34" charset="0"/>
              </a:rPr>
              <a:t>Samuel </a:t>
            </a:r>
            <a:r>
              <a:rPr lang="en-US" dirty="0">
                <a:latin typeface="Tahoma" panose="020B0604030504040204" pitchFamily="34" charset="0"/>
                <a:ea typeface="Tahoma" panose="020B0604030504040204" pitchFamily="34" charset="0"/>
                <a:cs typeface="Tahoma" panose="020B0604030504040204" pitchFamily="34" charset="0"/>
              </a:rPr>
              <a:t>said</a:t>
            </a:r>
            <a:r>
              <a:rPr lang="en-US" spc="-15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Has the </a:t>
            </a:r>
            <a:r>
              <a:rPr lang="en-US" sz="2400"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a:t>
            </a:r>
            <a:r>
              <a:rPr lang="en-US" spc="-150" dirty="0">
                <a:latin typeface="Tahoma" panose="020B0604030504040204" pitchFamily="34" charset="0"/>
                <a:ea typeface="Tahoma" panose="020B0604030504040204" pitchFamily="34" charset="0"/>
                <a:cs typeface="Tahoma" panose="020B0604030504040204" pitchFamily="34" charset="0"/>
              </a:rPr>
              <a:t>as</a:t>
            </a:r>
            <a:r>
              <a:rPr lang="en-US" dirty="0">
                <a:latin typeface="Tahoma" panose="020B0604030504040204" pitchFamily="34" charset="0"/>
                <a:ea typeface="Tahoma" panose="020B0604030504040204" pitchFamily="34" charset="0"/>
                <a:cs typeface="Tahoma" panose="020B0604030504040204" pitchFamily="34" charset="0"/>
              </a:rPr>
              <a:t> m</a:t>
            </a:r>
            <a:r>
              <a:rPr lang="en-US" spc="-150" dirty="0">
                <a:latin typeface="Tahoma" panose="020B0604030504040204" pitchFamily="34" charset="0"/>
                <a:ea typeface="Tahoma" panose="020B0604030504040204" pitchFamily="34" charset="0"/>
                <a:cs typeface="Tahoma" panose="020B0604030504040204" pitchFamily="34" charset="0"/>
              </a:rPr>
              <a:t>uch </a:t>
            </a:r>
            <a:r>
              <a:rPr lang="en-US" dirty="0">
                <a:latin typeface="Tahoma" panose="020B0604030504040204" pitchFamily="34" charset="0"/>
                <a:ea typeface="Tahoma" panose="020B0604030504040204" pitchFamily="34" charset="0"/>
                <a:cs typeface="Tahoma" panose="020B0604030504040204" pitchFamily="34" charset="0"/>
              </a:rPr>
              <a:t>delight in burnt offerings and sacrifices as in obeying the voice of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Behold, to obey is better than sacrifice, to heed than the fat of rams. For rebellion is </a:t>
            </a:r>
            <a:r>
              <a:rPr lang="en-US" spc="-150" dirty="0">
                <a:latin typeface="Tahoma" panose="020B0604030504040204" pitchFamily="34" charset="0"/>
                <a:ea typeface="Tahoma" panose="020B0604030504040204" pitchFamily="34" charset="0"/>
                <a:cs typeface="Tahoma" panose="020B0604030504040204" pitchFamily="34" charset="0"/>
              </a:rPr>
              <a:t>as the sin of </a:t>
            </a:r>
            <a:r>
              <a:rPr lang="en-US" dirty="0">
                <a:latin typeface="Tahoma" panose="020B0604030504040204" pitchFamily="34" charset="0"/>
                <a:ea typeface="Tahoma" panose="020B0604030504040204" pitchFamily="34" charset="0"/>
                <a:cs typeface="Tahoma" panose="020B0604030504040204" pitchFamily="34" charset="0"/>
              </a:rPr>
              <a:t>divination, and insubordination is as iniquity and idolatry. Because you have rejected the word of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He has also rejected you from </a:t>
            </a:r>
            <a:r>
              <a:rPr lang="en-US" i="1" dirty="0">
                <a:latin typeface="Tahoma" panose="020B0604030504040204" pitchFamily="34" charset="0"/>
                <a:ea typeface="Tahoma" panose="020B0604030504040204" pitchFamily="34" charset="0"/>
                <a:cs typeface="Tahoma" panose="020B0604030504040204" pitchFamily="34" charset="0"/>
              </a:rPr>
              <a:t>being</a:t>
            </a:r>
            <a:r>
              <a:rPr lang="en-US" dirty="0">
                <a:latin typeface="Tahoma" panose="020B0604030504040204" pitchFamily="34" charset="0"/>
                <a:ea typeface="Tahoma" panose="020B0604030504040204" pitchFamily="34" charset="0"/>
                <a:cs typeface="Tahoma" panose="020B0604030504040204" pitchFamily="34" charset="0"/>
              </a:rPr>
              <a:t> king." </a:t>
            </a:r>
          </a:p>
          <a:p>
            <a:pPr>
              <a:lnSpc>
                <a:spcPct val="88000"/>
              </a:lnSpc>
              <a:spcBef>
                <a:spcPts val="3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54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225-A7E0-4548-9FF4-1E7B30DEFC45}"/>
              </a:ext>
            </a:extLst>
          </p:cNvPr>
          <p:cNvSpPr>
            <a:spLocks noGrp="1"/>
          </p:cNvSpPr>
          <p:nvPr>
            <p:ph type="title"/>
          </p:nvPr>
        </p:nvSpPr>
        <p:spPr>
          <a:xfrm>
            <a:off x="0" y="1"/>
            <a:ext cx="9144000" cy="886690"/>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CONTEXT</a:t>
            </a:r>
          </a:p>
        </p:txBody>
      </p:sp>
      <p:sp>
        <p:nvSpPr>
          <p:cNvPr id="3" name="Content Placeholder 2">
            <a:extLst>
              <a:ext uri="{FF2B5EF4-FFF2-40B4-BE49-F238E27FC236}">
                <a16:creationId xmlns:a16="http://schemas.microsoft.com/office/drawing/2014/main" id="{4F18EB5E-9628-4363-99C8-A3DAEA1F2230}"/>
              </a:ext>
            </a:extLst>
          </p:cNvPr>
          <p:cNvSpPr>
            <a:spLocks noGrp="1"/>
          </p:cNvSpPr>
          <p:nvPr>
            <p:ph idx="1"/>
          </p:nvPr>
        </p:nvSpPr>
        <p:spPr>
          <a:xfrm>
            <a:off x="-1" y="886692"/>
            <a:ext cx="9143999" cy="5971308"/>
          </a:xfrm>
        </p:spPr>
        <p:txBody>
          <a:bodyPr>
            <a:normAutofit/>
          </a:bodyPr>
          <a:lstStyle/>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1 Samuel 15:2-3 </a:t>
            </a:r>
            <a:r>
              <a:rPr lang="en-US" dirty="0">
                <a:latin typeface="Tahoma" panose="020B0604030504040204" pitchFamily="34" charset="0"/>
                <a:ea typeface="Tahoma" panose="020B0604030504040204" pitchFamily="34" charset="0"/>
                <a:cs typeface="Tahoma" panose="020B0604030504040204" pitchFamily="34" charset="0"/>
              </a:rPr>
              <a:t>"Thus says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of hosts, 'I will punish Amalek </a:t>
            </a:r>
            <a:r>
              <a:rPr lang="en-US" i="1" dirty="0">
                <a:latin typeface="Tahoma" panose="020B0604030504040204" pitchFamily="34" charset="0"/>
                <a:ea typeface="Tahoma" panose="020B0604030504040204" pitchFamily="34" charset="0"/>
                <a:cs typeface="Tahoma" panose="020B0604030504040204" pitchFamily="34" charset="0"/>
              </a:rPr>
              <a:t>for</a:t>
            </a:r>
            <a:r>
              <a:rPr lang="en-US" dirty="0">
                <a:latin typeface="Tahoma" panose="020B0604030504040204" pitchFamily="34" charset="0"/>
                <a:ea typeface="Tahoma" panose="020B0604030504040204" pitchFamily="34" charset="0"/>
                <a:cs typeface="Tahoma" panose="020B0604030504040204" pitchFamily="34" charset="0"/>
              </a:rPr>
              <a:t> what he did to Israel, how he set himself against him on the way while he was coming up from Egypt. ‘Now go and strike Amalek and utterly destroy all that he has, and do not spare him; but put to death both man and woman, child and infant, ox and sheep, camel and donkey</a:t>
            </a:r>
            <a:r>
              <a:rPr lang="en-US" dirty="0"/>
              <a:t>.’” </a:t>
            </a:r>
          </a:p>
          <a:p>
            <a:pPr>
              <a:lnSpc>
                <a:spcPct val="95000"/>
              </a:lnSpc>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1 Samuel 15:8-9 </a:t>
            </a:r>
            <a:r>
              <a:rPr lang="en-US" dirty="0">
                <a:latin typeface="Tahoma" panose="020B0604030504040204" pitchFamily="34" charset="0"/>
                <a:ea typeface="Tahoma" panose="020B0604030504040204" pitchFamily="34" charset="0"/>
                <a:cs typeface="Tahoma" panose="020B0604030504040204" pitchFamily="34" charset="0"/>
              </a:rPr>
              <a:t>He captured Agag the king of the Amalekites alive, and utterly destroyed all the people with the edge of the sword. But Saul and the people spared Agag and the best of the sheep, the oxen, the fatlings, the lambs, and all that was good, and were not willing to destroy them utterly; but everything despised and worthless, that they utterly destroyed. </a:t>
            </a:r>
          </a:p>
        </p:txBody>
      </p:sp>
    </p:spTree>
    <p:extLst>
      <p:ext uri="{BB962C8B-B14F-4D97-AF65-F5344CB8AC3E}">
        <p14:creationId xmlns:p14="http://schemas.microsoft.com/office/powerpoint/2010/main" val="35238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E90E-0836-4EE2-8E01-CD4C8C19B24C}"/>
              </a:ext>
            </a:extLst>
          </p:cNvPr>
          <p:cNvSpPr>
            <a:spLocks noGrp="1"/>
          </p:cNvSpPr>
          <p:nvPr>
            <p:ph type="title"/>
          </p:nvPr>
        </p:nvSpPr>
        <p:spPr>
          <a:xfrm>
            <a:off x="0" y="1"/>
            <a:ext cx="9144000" cy="104692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DON’T EVEN THINK ABOUT…</a:t>
            </a:r>
          </a:p>
        </p:txBody>
      </p:sp>
      <p:sp>
        <p:nvSpPr>
          <p:cNvPr id="3" name="Content Placeholder 2">
            <a:extLst>
              <a:ext uri="{FF2B5EF4-FFF2-40B4-BE49-F238E27FC236}">
                <a16:creationId xmlns:a16="http://schemas.microsoft.com/office/drawing/2014/main" id="{7A2C0893-2FBE-437D-B6E6-D796BA8CA169}"/>
              </a:ext>
            </a:extLst>
          </p:cNvPr>
          <p:cNvSpPr>
            <a:spLocks noGrp="1"/>
          </p:cNvSpPr>
          <p:nvPr>
            <p:ph idx="1"/>
          </p:nvPr>
        </p:nvSpPr>
        <p:spPr>
          <a:xfrm>
            <a:off x="-1" y="886692"/>
            <a:ext cx="9143999" cy="5971308"/>
          </a:xfrm>
        </p:spPr>
        <p:txBody>
          <a:bodyPr>
            <a:normAutofit/>
          </a:bodyPr>
          <a:lstStyle/>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…being disobedient</a:t>
            </a:r>
          </a:p>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2 Corinthians 10:3-6 </a:t>
            </a:r>
            <a:r>
              <a:rPr lang="en-US" dirty="0">
                <a:latin typeface="Tahoma" panose="020B0604030504040204" pitchFamily="34" charset="0"/>
                <a:ea typeface="Tahoma" panose="020B0604030504040204" pitchFamily="34" charset="0"/>
                <a:cs typeface="Tahoma" panose="020B0604030504040204" pitchFamily="34" charset="0"/>
              </a:rPr>
              <a:t>For though we walk in the flesh, we do not war according to the flesh, for the weapons of our warfare are not of the flesh, but divinely powerful for the destruction of fortresses. </a:t>
            </a:r>
            <a:r>
              <a:rPr lang="en-US" i="1" dirty="0">
                <a:latin typeface="Tahoma" panose="020B0604030504040204" pitchFamily="34" charset="0"/>
                <a:ea typeface="Tahoma" panose="020B0604030504040204" pitchFamily="34" charset="0"/>
                <a:cs typeface="Tahoma" panose="020B0604030504040204" pitchFamily="34" charset="0"/>
              </a:rPr>
              <a:t>We are</a:t>
            </a:r>
            <a:r>
              <a:rPr lang="en-US" dirty="0">
                <a:latin typeface="Tahoma" panose="020B0604030504040204" pitchFamily="34" charset="0"/>
                <a:ea typeface="Tahoma" panose="020B0604030504040204" pitchFamily="34" charset="0"/>
                <a:cs typeface="Tahoma" panose="020B0604030504040204" pitchFamily="34" charset="0"/>
              </a:rPr>
              <a:t> destroying speculations and every lofty thing raised up against the knowledge of God, and </a:t>
            </a:r>
            <a:r>
              <a:rPr lang="en-US" i="1" dirty="0">
                <a:latin typeface="Tahoma" panose="020B0604030504040204" pitchFamily="34" charset="0"/>
                <a:ea typeface="Tahoma" panose="020B0604030504040204" pitchFamily="34" charset="0"/>
                <a:cs typeface="Tahoma" panose="020B0604030504040204" pitchFamily="34" charset="0"/>
              </a:rPr>
              <a:t>we are</a:t>
            </a:r>
            <a:r>
              <a:rPr lang="en-US" dirty="0">
                <a:latin typeface="Tahoma" panose="020B0604030504040204" pitchFamily="34" charset="0"/>
                <a:ea typeface="Tahoma" panose="020B0604030504040204" pitchFamily="34" charset="0"/>
                <a:cs typeface="Tahoma" panose="020B0604030504040204" pitchFamily="34" charset="0"/>
              </a:rPr>
              <a:t> taking every thought captive to the obedience of Christ, and we are ready to punish all disobedience, whenever your obedience is complete. </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The church needed to be in obedience before they could punish those who were disobedient</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Often a church fails to address direct disobedience to God’s values because to do so would be hypocrisy</a:t>
            </a:r>
          </a:p>
        </p:txBody>
      </p:sp>
    </p:spTree>
    <p:extLst>
      <p:ext uri="{BB962C8B-B14F-4D97-AF65-F5344CB8AC3E}">
        <p14:creationId xmlns:p14="http://schemas.microsoft.com/office/powerpoint/2010/main" val="2611078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D338-39E7-4687-8796-5634E247DF59}"/>
              </a:ext>
            </a:extLst>
          </p:cNvPr>
          <p:cNvSpPr>
            <a:spLocks noGrp="1"/>
          </p:cNvSpPr>
          <p:nvPr>
            <p:ph type="title"/>
          </p:nvPr>
        </p:nvSpPr>
        <p:spPr>
          <a:xfrm>
            <a:off x="0" y="1"/>
            <a:ext cx="9144000" cy="96741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THE BLESSING OF OBEDIENCE</a:t>
            </a:r>
          </a:p>
        </p:txBody>
      </p:sp>
      <p:sp>
        <p:nvSpPr>
          <p:cNvPr id="3" name="Content Placeholder 2">
            <a:extLst>
              <a:ext uri="{FF2B5EF4-FFF2-40B4-BE49-F238E27FC236}">
                <a16:creationId xmlns:a16="http://schemas.microsoft.com/office/drawing/2014/main" id="{96F3C392-5458-4941-9665-D4D8AF391E68}"/>
              </a:ext>
            </a:extLst>
          </p:cNvPr>
          <p:cNvSpPr>
            <a:spLocks noGrp="1"/>
          </p:cNvSpPr>
          <p:nvPr>
            <p:ph idx="1"/>
          </p:nvPr>
        </p:nvSpPr>
        <p:spPr>
          <a:xfrm>
            <a:off x="-1" y="858982"/>
            <a:ext cx="9143999" cy="5999018"/>
          </a:xfrm>
        </p:spPr>
        <p:txBody>
          <a:bodyPr>
            <a:noAutofit/>
          </a:bodyPr>
          <a:lstStyle/>
          <a:p>
            <a:pPr>
              <a:lnSpc>
                <a:spcPct val="95000"/>
              </a:lnSpc>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Genesis 22:15-18 </a:t>
            </a:r>
            <a:r>
              <a:rPr lang="en-US" dirty="0">
                <a:latin typeface="Tahoma" panose="020B0604030504040204" pitchFamily="34" charset="0"/>
                <a:ea typeface="Tahoma" panose="020B0604030504040204" pitchFamily="34" charset="0"/>
                <a:cs typeface="Tahoma" panose="020B0604030504040204" pitchFamily="34" charset="0"/>
              </a:rPr>
              <a:t> Then the angel of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called to Abraham a second time from heaven, and said, "By Myself I have sworn, declares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because you have done this thing and have not withheld your son, your only son, indeed I will greatly bless you, and I will greatly multiply your seed as the stars of the heavens and as the sand which is on the seashore; and your seed shall possess the gate of their enemies. In your seed all the nations of the earth shall be blessed, because you have obeyed My voice." </a:t>
            </a:r>
          </a:p>
          <a:p>
            <a:pPr>
              <a:lnSpc>
                <a:spcPct val="95000"/>
              </a:lnSpc>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BLESS: </a:t>
            </a:r>
            <a:r>
              <a:rPr lang="en-US" dirty="0" err="1">
                <a:latin typeface="Tahoma" panose="020B0604030504040204" pitchFamily="34" charset="0"/>
                <a:ea typeface="Tahoma" panose="020B0604030504040204" pitchFamily="34" charset="0"/>
                <a:cs typeface="Tahoma" panose="020B0604030504040204" pitchFamily="34" charset="0"/>
              </a:rPr>
              <a:t>barak</a:t>
            </a:r>
            <a:r>
              <a:rPr lang="en-US" dirty="0">
                <a:latin typeface="Tahoma" panose="020B0604030504040204" pitchFamily="34" charset="0"/>
                <a:ea typeface="Tahoma" panose="020B0604030504040204" pitchFamily="34" charset="0"/>
                <a:cs typeface="Tahoma" panose="020B0604030504040204" pitchFamily="34" charset="0"/>
              </a:rPr>
              <a:t>: to bless –as in to give power for success, prosperity, longevity, etc.</a:t>
            </a:r>
          </a:p>
          <a:p>
            <a:pPr>
              <a:lnSpc>
                <a:spcPct val="95000"/>
              </a:lnSpc>
              <a:spcBef>
                <a:spcPts val="300"/>
              </a:spcBef>
            </a:pPr>
            <a:r>
              <a:rPr lang="en-US" dirty="0">
                <a:latin typeface="Tahoma" panose="020B0604030504040204" pitchFamily="34" charset="0"/>
                <a:ea typeface="Tahoma" panose="020B0604030504040204" pitchFamily="34" charset="0"/>
                <a:cs typeface="Tahoma" panose="020B0604030504040204" pitchFamily="34" charset="0"/>
              </a:rPr>
              <a:t>The</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blessing on Abraham extended to all the people of earth in Jesus</a:t>
            </a:r>
          </a:p>
        </p:txBody>
      </p:sp>
    </p:spTree>
    <p:extLst>
      <p:ext uri="{BB962C8B-B14F-4D97-AF65-F5344CB8AC3E}">
        <p14:creationId xmlns:p14="http://schemas.microsoft.com/office/powerpoint/2010/main" val="360390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588-1DE8-4B8A-930A-51CC7CE591DC}"/>
              </a:ext>
            </a:extLst>
          </p:cNvPr>
          <p:cNvSpPr>
            <a:spLocks noGrp="1"/>
          </p:cNvSpPr>
          <p:nvPr>
            <p:ph type="title"/>
          </p:nvPr>
        </p:nvSpPr>
        <p:spPr>
          <a:xfrm>
            <a:off x="-2" y="0"/>
            <a:ext cx="9144000" cy="106017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REASON WELL</a:t>
            </a:r>
          </a:p>
        </p:txBody>
      </p:sp>
      <p:sp>
        <p:nvSpPr>
          <p:cNvPr id="3" name="Content Placeholder 2">
            <a:extLst>
              <a:ext uri="{FF2B5EF4-FFF2-40B4-BE49-F238E27FC236}">
                <a16:creationId xmlns:a16="http://schemas.microsoft.com/office/drawing/2014/main" id="{D1D3B260-0AF5-4B6A-A229-351998400D0F}"/>
              </a:ext>
            </a:extLst>
          </p:cNvPr>
          <p:cNvSpPr>
            <a:spLocks noGrp="1"/>
          </p:cNvSpPr>
          <p:nvPr>
            <p:ph idx="1"/>
          </p:nvPr>
        </p:nvSpPr>
        <p:spPr>
          <a:xfrm>
            <a:off x="-1" y="955964"/>
            <a:ext cx="9143999" cy="5902035"/>
          </a:xfrm>
        </p:spPr>
        <p:txBody>
          <a:bodyPr>
            <a:noAutofit/>
          </a:bodyPr>
          <a:lstStyle/>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Isaiah 1:18-20 </a:t>
            </a:r>
            <a:r>
              <a:rPr lang="en-US" dirty="0">
                <a:latin typeface="Tahoma" panose="020B0604030504040204" pitchFamily="34" charset="0"/>
                <a:ea typeface="Tahoma" panose="020B0604030504040204" pitchFamily="34" charset="0"/>
                <a:cs typeface="Tahoma" panose="020B0604030504040204" pitchFamily="34" charset="0"/>
              </a:rPr>
              <a:t> "Come now, and let us reason together," Says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"Though your sins are as scarlet, they will be as white as snow; though they are red like crimson, they will be like wool. If you consent and obey, you will eat the best of the land; but if you refuse and rebel, you will be devoured by the sword." Truly, the mouth of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has spoken.”</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Reason: </a:t>
            </a:r>
            <a:r>
              <a:rPr lang="en-US" i="1" dirty="0" err="1">
                <a:latin typeface="Tahoma" panose="020B0604030504040204" pitchFamily="34" charset="0"/>
                <a:ea typeface="Tahoma" panose="020B0604030504040204" pitchFamily="34" charset="0"/>
                <a:cs typeface="Tahoma" panose="020B0604030504040204" pitchFamily="34" charset="0"/>
              </a:rPr>
              <a:t>yakach</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to present the argument and make a decision</a:t>
            </a:r>
          </a:p>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Isaiah 41:21-22</a:t>
            </a:r>
            <a:r>
              <a:rPr lang="en-US" dirty="0">
                <a:latin typeface="Tahoma" panose="020B0604030504040204" pitchFamily="34" charset="0"/>
                <a:ea typeface="Tahoma" panose="020B0604030504040204" pitchFamily="34" charset="0"/>
                <a:cs typeface="Tahoma" panose="020B0604030504040204" pitchFamily="34" charset="0"/>
              </a:rPr>
              <a:t> "Present your case," the </a:t>
            </a:r>
            <a:r>
              <a:rPr lang="en-US" cap="small" dirty="0">
                <a:effectLst/>
                <a:latin typeface="Tahoma" panose="020B0604030504040204" pitchFamily="34" charset="0"/>
                <a:ea typeface="Tahoma" panose="020B0604030504040204" pitchFamily="34" charset="0"/>
                <a:cs typeface="Tahoma" panose="020B0604030504040204" pitchFamily="34" charset="0"/>
              </a:rPr>
              <a:t>LORD</a:t>
            </a:r>
            <a:r>
              <a:rPr lang="en-US" dirty="0">
                <a:latin typeface="Tahoma" panose="020B0604030504040204" pitchFamily="34" charset="0"/>
                <a:ea typeface="Tahoma" panose="020B0604030504040204" pitchFamily="34" charset="0"/>
                <a:cs typeface="Tahoma" panose="020B0604030504040204" pitchFamily="34" charset="0"/>
              </a:rPr>
              <a:t> says. "Bring forward your strong </a:t>
            </a:r>
            <a:r>
              <a:rPr lang="en-US" i="1" dirty="0">
                <a:latin typeface="Tahoma" panose="020B0604030504040204" pitchFamily="34" charset="0"/>
                <a:ea typeface="Tahoma" panose="020B0604030504040204" pitchFamily="34" charset="0"/>
                <a:cs typeface="Tahoma" panose="020B0604030504040204" pitchFamily="34" charset="0"/>
              </a:rPr>
              <a:t>arguments,</a:t>
            </a:r>
            <a:r>
              <a:rPr lang="en-US" dirty="0">
                <a:latin typeface="Tahoma" panose="020B0604030504040204" pitchFamily="34" charset="0"/>
                <a:ea typeface="Tahoma" panose="020B0604030504040204" pitchFamily="34" charset="0"/>
                <a:cs typeface="Tahoma" panose="020B0604030504040204" pitchFamily="34" charset="0"/>
              </a:rPr>
              <a:t>" the King of Jacob says. Let them bring forth </a:t>
            </a:r>
            <a:r>
              <a:rPr lang="en-US" spc="-150" dirty="0">
                <a:latin typeface="Tahoma" panose="020B0604030504040204" pitchFamily="34" charset="0"/>
                <a:ea typeface="Tahoma" panose="020B0604030504040204" pitchFamily="34" charset="0"/>
                <a:cs typeface="Tahoma" panose="020B0604030504040204" pitchFamily="34" charset="0"/>
              </a:rPr>
              <a:t>and declare to us </a:t>
            </a:r>
            <a:r>
              <a:rPr lang="en-US" dirty="0">
                <a:latin typeface="Tahoma" panose="020B0604030504040204" pitchFamily="34" charset="0"/>
                <a:ea typeface="Tahoma" panose="020B0604030504040204" pitchFamily="34" charset="0"/>
                <a:cs typeface="Tahoma" panose="020B0604030504040204" pitchFamily="34" charset="0"/>
              </a:rPr>
              <a:t>what is going to take place</a:t>
            </a:r>
            <a:r>
              <a:rPr lang="en-US" spc="-150" dirty="0">
                <a:latin typeface="Tahoma" panose="020B0604030504040204" pitchFamily="34" charset="0"/>
                <a:ea typeface="Tahoma" panose="020B0604030504040204" pitchFamily="34" charset="0"/>
                <a:cs typeface="Tahoma" panose="020B0604030504040204" pitchFamily="34" charset="0"/>
              </a:rPr>
              <a:t>; As for </a:t>
            </a:r>
            <a:r>
              <a:rPr lang="en-US" dirty="0">
                <a:latin typeface="Tahoma" panose="020B0604030504040204" pitchFamily="34" charset="0"/>
                <a:ea typeface="Tahoma" panose="020B0604030504040204" pitchFamily="34" charset="0"/>
                <a:cs typeface="Tahoma" panose="020B0604030504040204" pitchFamily="34" charset="0"/>
              </a:rPr>
              <a:t>the former </a:t>
            </a:r>
            <a:r>
              <a:rPr lang="en-US" i="1" dirty="0">
                <a:latin typeface="Tahoma" panose="020B0604030504040204" pitchFamily="34" charset="0"/>
                <a:ea typeface="Tahoma" panose="020B0604030504040204" pitchFamily="34" charset="0"/>
                <a:cs typeface="Tahoma" panose="020B0604030504040204" pitchFamily="34" charset="0"/>
              </a:rPr>
              <a:t>events,</a:t>
            </a:r>
            <a:r>
              <a:rPr lang="en-US" dirty="0">
                <a:latin typeface="Tahoma" panose="020B0604030504040204" pitchFamily="34" charset="0"/>
                <a:ea typeface="Tahoma" panose="020B0604030504040204" pitchFamily="34" charset="0"/>
                <a:cs typeface="Tahoma" panose="020B0604030504040204" pitchFamily="34" charset="0"/>
              </a:rPr>
              <a:t> declare what they </a:t>
            </a:r>
            <a:r>
              <a:rPr lang="en-US" i="1" dirty="0">
                <a:latin typeface="Tahoma" panose="020B0604030504040204" pitchFamily="34" charset="0"/>
                <a:ea typeface="Tahoma" panose="020B0604030504040204" pitchFamily="34" charset="0"/>
                <a:cs typeface="Tahoma" panose="020B0604030504040204" pitchFamily="34" charset="0"/>
              </a:rPr>
              <a:t>were,</a:t>
            </a:r>
            <a:r>
              <a:rPr lang="en-US" dirty="0">
                <a:latin typeface="Tahoma" panose="020B0604030504040204" pitchFamily="34" charset="0"/>
                <a:ea typeface="Tahoma" panose="020B0604030504040204" pitchFamily="34" charset="0"/>
                <a:cs typeface="Tahoma" panose="020B0604030504040204" pitchFamily="34" charset="0"/>
              </a:rPr>
              <a:t> that we may consider them and know their outcome</a:t>
            </a:r>
            <a:r>
              <a:rPr lang="en-US" dirty="0"/>
              <a:t>. </a:t>
            </a:r>
            <a:r>
              <a:rPr lang="en-US" dirty="0">
                <a:latin typeface="Tahoma" panose="020B0604030504040204" pitchFamily="34" charset="0"/>
                <a:ea typeface="Tahoma" panose="020B0604030504040204" pitchFamily="34" charset="0"/>
                <a:cs typeface="Tahoma" panose="020B0604030504040204" pitchFamily="34" charset="0"/>
              </a:rPr>
              <a:t>Or announce to us what is coming; </a:t>
            </a:r>
            <a:br>
              <a:rPr lang="en-US" dirty="0"/>
            </a:b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616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43CE-3D63-4BCC-80A1-C2DA4C5E122B}"/>
              </a:ext>
            </a:extLst>
          </p:cNvPr>
          <p:cNvSpPr>
            <a:spLocks noGrp="1"/>
          </p:cNvSpPr>
          <p:nvPr>
            <p:ph type="title"/>
          </p:nvPr>
        </p:nvSpPr>
        <p:spPr>
          <a:xfrm>
            <a:off x="0" y="1"/>
            <a:ext cx="9144000" cy="928254"/>
          </a:xfrm>
        </p:spPr>
        <p:txBody>
          <a:bodyPr>
            <a:normAutofit/>
          </a:bodyPr>
          <a:lstStyle/>
          <a:p>
            <a:r>
              <a:rPr lang="en-US" i="1" dirty="0">
                <a:latin typeface="Tahoma" panose="020B0604030504040204" pitchFamily="34" charset="0"/>
                <a:ea typeface="Tahoma" panose="020B0604030504040204" pitchFamily="34" charset="0"/>
                <a:cs typeface="Tahoma" panose="020B0604030504040204" pitchFamily="34" charset="0"/>
              </a:rPr>
              <a:t>	KENOSIS </a:t>
            </a:r>
            <a:r>
              <a:rPr lang="en-US" dirty="0">
                <a:latin typeface="Tahoma" panose="020B0604030504040204" pitchFamily="34" charset="0"/>
                <a:ea typeface="Tahoma" panose="020B0604030504040204" pitchFamily="34" charset="0"/>
                <a:cs typeface="Tahoma" panose="020B0604030504040204" pitchFamily="34" charset="0"/>
              </a:rPr>
              <a:t>OF CHRIST</a:t>
            </a:r>
          </a:p>
        </p:txBody>
      </p:sp>
      <p:sp>
        <p:nvSpPr>
          <p:cNvPr id="3" name="Content Placeholder 2">
            <a:extLst>
              <a:ext uri="{FF2B5EF4-FFF2-40B4-BE49-F238E27FC236}">
                <a16:creationId xmlns:a16="http://schemas.microsoft.com/office/drawing/2014/main" id="{DA05B55D-F656-44B5-9DFB-C71335F7C95C}"/>
              </a:ext>
            </a:extLst>
          </p:cNvPr>
          <p:cNvSpPr>
            <a:spLocks noGrp="1"/>
          </p:cNvSpPr>
          <p:nvPr>
            <p:ph idx="1"/>
          </p:nvPr>
        </p:nvSpPr>
        <p:spPr>
          <a:xfrm>
            <a:off x="-1" y="928255"/>
            <a:ext cx="9143999" cy="5929745"/>
          </a:xfrm>
        </p:spPr>
        <p:txBody>
          <a:bodyPr>
            <a:normAutofit lnSpcReduction="10000"/>
          </a:bodyPr>
          <a:lstStyle/>
          <a:p>
            <a:r>
              <a:rPr lang="en-US" b="1" dirty="0">
                <a:latin typeface="Tahoma" panose="020B0604030504040204" pitchFamily="34" charset="0"/>
                <a:ea typeface="Tahoma" panose="020B0604030504040204" pitchFamily="34" charset="0"/>
                <a:cs typeface="Tahoma" panose="020B0604030504040204" pitchFamily="34" charset="0"/>
              </a:rPr>
              <a:t>Philippians 2:5-11 </a:t>
            </a:r>
            <a:r>
              <a:rPr lang="en-US" dirty="0">
                <a:latin typeface="Tahoma" panose="020B0604030504040204" pitchFamily="34" charset="0"/>
                <a:ea typeface="Tahoma" panose="020B0604030504040204" pitchFamily="34" charset="0"/>
                <a:cs typeface="Tahoma" panose="020B0604030504040204" pitchFamily="34" charset="0"/>
              </a:rPr>
              <a:t>Have this attitude in yourselves which was also in Christ Jesus, who, although He existed in the form of God, did not regard equality with God a thing to be grasped, but </a:t>
            </a:r>
            <a:r>
              <a:rPr lang="en-US" b="1" dirty="0">
                <a:latin typeface="Tahoma" panose="020B0604030504040204" pitchFamily="34" charset="0"/>
                <a:ea typeface="Tahoma" panose="020B0604030504040204" pitchFamily="34" charset="0"/>
                <a:cs typeface="Tahoma" panose="020B0604030504040204" pitchFamily="34" charset="0"/>
              </a:rPr>
              <a:t>emptied Himself</a:t>
            </a:r>
            <a:r>
              <a:rPr lang="en-US" dirty="0">
                <a:latin typeface="Tahoma" panose="020B0604030504040204" pitchFamily="34" charset="0"/>
                <a:ea typeface="Tahoma" panose="020B0604030504040204" pitchFamily="34" charset="0"/>
                <a:cs typeface="Tahoma" panose="020B0604030504040204" pitchFamily="34" charset="0"/>
              </a:rPr>
              <a:t>, taking the form of a bond-servant, </a:t>
            </a:r>
            <a:r>
              <a:rPr lang="en-US" i="1" dirty="0">
                <a:latin typeface="Tahoma" panose="020B0604030504040204" pitchFamily="34" charset="0"/>
                <a:ea typeface="Tahoma" panose="020B0604030504040204" pitchFamily="34" charset="0"/>
                <a:cs typeface="Tahoma" panose="020B0604030504040204" pitchFamily="34" charset="0"/>
              </a:rPr>
              <a:t>and</a:t>
            </a:r>
            <a:r>
              <a:rPr lang="en-US" dirty="0">
                <a:latin typeface="Tahoma" panose="020B0604030504040204" pitchFamily="34" charset="0"/>
                <a:ea typeface="Tahoma" panose="020B0604030504040204" pitchFamily="34" charset="0"/>
                <a:cs typeface="Tahoma" panose="020B0604030504040204" pitchFamily="34" charset="0"/>
              </a:rPr>
              <a:t> being made in the likeness of men. Being found in appearance as a man, He humbled Himself by becoming </a:t>
            </a:r>
            <a:r>
              <a:rPr lang="en-US" b="1" dirty="0">
                <a:latin typeface="Tahoma" panose="020B0604030504040204" pitchFamily="34" charset="0"/>
                <a:ea typeface="Tahoma" panose="020B0604030504040204" pitchFamily="34" charset="0"/>
                <a:cs typeface="Tahoma" panose="020B0604030504040204" pitchFamily="34" charset="0"/>
              </a:rPr>
              <a:t>obedient</a:t>
            </a:r>
            <a:r>
              <a:rPr lang="en-US" dirty="0">
                <a:latin typeface="Tahoma" panose="020B0604030504040204" pitchFamily="34" charset="0"/>
                <a:ea typeface="Tahoma" panose="020B0604030504040204" pitchFamily="34" charset="0"/>
                <a:cs typeface="Tahoma" panose="020B0604030504040204" pitchFamily="34" charset="0"/>
              </a:rPr>
              <a:t> to the point of death, even death on a cross. For this reason also, God highly exalted Him, and bestowed on Him the name which is above every name, so that at the name of Jesus </a:t>
            </a:r>
            <a:r>
              <a:rPr lang="en-US" cap="small" dirty="0">
                <a:effectLst/>
                <a:latin typeface="Tahoma" panose="020B0604030504040204" pitchFamily="34" charset="0"/>
                <a:ea typeface="Tahoma" panose="020B0604030504040204" pitchFamily="34" charset="0"/>
                <a:cs typeface="Tahoma" panose="020B0604030504040204" pitchFamily="34" charset="0"/>
              </a:rPr>
              <a:t>EVERY KNEE WILL BOW,</a:t>
            </a:r>
            <a:r>
              <a:rPr lang="en-US" dirty="0">
                <a:latin typeface="Tahoma" panose="020B0604030504040204" pitchFamily="34" charset="0"/>
                <a:ea typeface="Tahoma" panose="020B0604030504040204" pitchFamily="34" charset="0"/>
                <a:cs typeface="Tahoma" panose="020B0604030504040204" pitchFamily="34" charset="0"/>
              </a:rPr>
              <a:t> of those who are in heaven and on earth and under the earth, and that every tongue will confess that Jesus Christ is Lord, to the glory of God the Father. </a:t>
            </a:r>
          </a:p>
          <a:p>
            <a:r>
              <a:rPr lang="en-US" dirty="0">
                <a:latin typeface="Tahoma" panose="020B0604030504040204" pitchFamily="34" charset="0"/>
                <a:ea typeface="Tahoma" panose="020B0604030504040204" pitchFamily="34" charset="0"/>
                <a:cs typeface="Tahoma" panose="020B0604030504040204" pitchFamily="34" charset="0"/>
              </a:rPr>
              <a:t>Obedience: </a:t>
            </a:r>
            <a:r>
              <a:rPr lang="en-US" i="1" dirty="0" err="1">
                <a:latin typeface="Tahoma" panose="020B0604030504040204" pitchFamily="34" charset="0"/>
                <a:ea typeface="Tahoma" panose="020B0604030504040204" pitchFamily="34" charset="0"/>
                <a:cs typeface="Tahoma" panose="020B0604030504040204" pitchFamily="34" charset="0"/>
              </a:rPr>
              <a:t>hupekoos</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attentive submission</a:t>
            </a:r>
          </a:p>
        </p:txBody>
      </p:sp>
    </p:spTree>
    <p:extLst>
      <p:ext uri="{BB962C8B-B14F-4D97-AF65-F5344CB8AC3E}">
        <p14:creationId xmlns:p14="http://schemas.microsoft.com/office/powerpoint/2010/main" val="389109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994-7AE7-4829-8A12-B187F5D7CF3C}"/>
              </a:ext>
            </a:extLst>
          </p:cNvPr>
          <p:cNvSpPr>
            <a:spLocks noGrp="1"/>
          </p:cNvSpPr>
          <p:nvPr>
            <p:ph type="title"/>
          </p:nvPr>
        </p:nvSpPr>
        <p:spPr>
          <a:xfrm>
            <a:off x="0" y="1"/>
            <a:ext cx="9144000" cy="1046922"/>
          </a:xfrm>
        </p:spPr>
        <p:txBody>
          <a:bodyPr>
            <a:normAutofit/>
          </a:bodyPr>
          <a:lstStyle/>
          <a:p>
            <a:r>
              <a:rPr lang="en-US" sz="4800" dirty="0">
                <a:latin typeface="Tahoma" panose="020B0604030504040204" pitchFamily="34" charset="0"/>
                <a:ea typeface="Tahoma" panose="020B0604030504040204" pitchFamily="34" charset="0"/>
                <a:cs typeface="Tahoma" panose="020B0604030504040204" pitchFamily="34" charset="0"/>
              </a:rPr>
              <a:t>ORDER OF MELCHIZEDEK</a:t>
            </a:r>
          </a:p>
        </p:txBody>
      </p:sp>
      <p:sp>
        <p:nvSpPr>
          <p:cNvPr id="3" name="Content Placeholder 2">
            <a:extLst>
              <a:ext uri="{FF2B5EF4-FFF2-40B4-BE49-F238E27FC236}">
                <a16:creationId xmlns:a16="http://schemas.microsoft.com/office/drawing/2014/main" id="{AFDDEF6F-4480-425F-BEAD-6CC2B163422E}"/>
              </a:ext>
            </a:extLst>
          </p:cNvPr>
          <p:cNvSpPr>
            <a:spLocks noGrp="1"/>
          </p:cNvSpPr>
          <p:nvPr>
            <p:ph idx="1"/>
          </p:nvPr>
        </p:nvSpPr>
        <p:spPr>
          <a:xfrm>
            <a:off x="-1" y="886690"/>
            <a:ext cx="9143999" cy="5971309"/>
          </a:xfrm>
        </p:spPr>
        <p:txBody>
          <a:bodyPr>
            <a:noAutofit/>
          </a:bodyPr>
          <a:lstStyle/>
          <a:p>
            <a:pPr>
              <a:spcBef>
                <a:spcPts val="300"/>
              </a:spcBef>
            </a:pPr>
            <a:r>
              <a:rPr lang="en-US" sz="2700" b="1" dirty="0">
                <a:latin typeface="Tahoma" panose="020B0604030504040204" pitchFamily="34" charset="0"/>
                <a:ea typeface="Tahoma" panose="020B0604030504040204" pitchFamily="34" charset="0"/>
                <a:cs typeface="Tahoma" panose="020B0604030504040204" pitchFamily="34" charset="0"/>
              </a:rPr>
              <a:t>Hebrews </a:t>
            </a:r>
            <a:r>
              <a:rPr lang="en-US" sz="2700" b="1" spc="-150" dirty="0">
                <a:latin typeface="Tahoma" panose="020B0604030504040204" pitchFamily="34" charset="0"/>
                <a:ea typeface="Tahoma" panose="020B0604030504040204" pitchFamily="34" charset="0"/>
                <a:cs typeface="Tahoma" panose="020B0604030504040204" pitchFamily="34" charset="0"/>
              </a:rPr>
              <a:t>5:7-10 </a:t>
            </a:r>
            <a:r>
              <a:rPr lang="en-US" sz="2700" spc="-150" dirty="0">
                <a:latin typeface="Tahoma" panose="020B0604030504040204" pitchFamily="34" charset="0"/>
                <a:ea typeface="Tahoma" panose="020B0604030504040204" pitchFamily="34" charset="0"/>
                <a:cs typeface="Tahoma" panose="020B0604030504040204" pitchFamily="34" charset="0"/>
              </a:rPr>
              <a:t>In the </a:t>
            </a:r>
            <a:r>
              <a:rPr lang="en-US" sz="2700" dirty="0">
                <a:latin typeface="Tahoma" panose="020B0604030504040204" pitchFamily="34" charset="0"/>
                <a:ea typeface="Tahoma" panose="020B0604030504040204" pitchFamily="34" charset="0"/>
                <a:cs typeface="Tahoma" panose="020B0604030504040204" pitchFamily="34" charset="0"/>
              </a:rPr>
              <a:t>days of His flesh</a:t>
            </a:r>
            <a:r>
              <a:rPr lang="en-US" sz="2700" spc="-150" dirty="0">
                <a:latin typeface="Tahoma" panose="020B0604030504040204" pitchFamily="34" charset="0"/>
                <a:ea typeface="Tahoma" panose="020B0604030504040204" pitchFamily="34" charset="0"/>
                <a:cs typeface="Tahoma" panose="020B0604030504040204" pitchFamily="34" charset="0"/>
              </a:rPr>
              <a:t>, He </a:t>
            </a:r>
            <a:r>
              <a:rPr lang="en-US" sz="2700" dirty="0">
                <a:latin typeface="Tahoma" panose="020B0604030504040204" pitchFamily="34" charset="0"/>
                <a:ea typeface="Tahoma" panose="020B0604030504040204" pitchFamily="34" charset="0"/>
                <a:cs typeface="Tahoma" panose="020B0604030504040204" pitchFamily="34" charset="0"/>
              </a:rPr>
              <a:t>offered up both prayers</a:t>
            </a:r>
            <a:r>
              <a:rPr lang="en-US" sz="2700" spc="-150" dirty="0">
                <a:latin typeface="Tahoma" panose="020B0604030504040204" pitchFamily="34" charset="0"/>
                <a:ea typeface="Tahoma" panose="020B0604030504040204" pitchFamily="34" charset="0"/>
                <a:cs typeface="Tahoma" panose="020B0604030504040204" pitchFamily="34" charset="0"/>
              </a:rPr>
              <a:t> and </a:t>
            </a:r>
            <a:r>
              <a:rPr lang="en-US" sz="2700" dirty="0">
                <a:latin typeface="Tahoma" panose="020B0604030504040204" pitchFamily="34" charset="0"/>
                <a:ea typeface="Tahoma" panose="020B0604030504040204" pitchFamily="34" charset="0"/>
                <a:cs typeface="Tahoma" panose="020B0604030504040204" pitchFamily="34" charset="0"/>
              </a:rPr>
              <a:t>supplications </a:t>
            </a:r>
            <a:r>
              <a:rPr lang="en-US" sz="2700" spc="-150" dirty="0">
                <a:latin typeface="Tahoma" panose="020B0604030504040204" pitchFamily="34" charset="0"/>
                <a:ea typeface="Tahoma" panose="020B0604030504040204" pitchFamily="34" charset="0"/>
                <a:cs typeface="Tahoma" panose="020B0604030504040204" pitchFamily="34" charset="0"/>
              </a:rPr>
              <a:t>with loud </a:t>
            </a:r>
            <a:r>
              <a:rPr lang="en-US" sz="2700" dirty="0">
                <a:latin typeface="Tahoma" panose="020B0604030504040204" pitchFamily="34" charset="0"/>
                <a:ea typeface="Tahoma" panose="020B0604030504040204" pitchFamily="34" charset="0"/>
                <a:cs typeface="Tahoma" panose="020B0604030504040204" pitchFamily="34" charset="0"/>
              </a:rPr>
              <a:t>crying and tears to the One able to save Him from death; He was heard because </a:t>
            </a:r>
            <a:r>
              <a:rPr lang="en-US" sz="2700" spc="-150" dirty="0">
                <a:latin typeface="Tahoma" panose="020B0604030504040204" pitchFamily="34" charset="0"/>
                <a:ea typeface="Tahoma" panose="020B0604030504040204" pitchFamily="34" charset="0"/>
                <a:cs typeface="Tahoma" panose="020B0604030504040204" pitchFamily="34" charset="0"/>
              </a:rPr>
              <a:t>of His piety. Although </a:t>
            </a:r>
            <a:r>
              <a:rPr lang="en-US" sz="2700" dirty="0">
                <a:latin typeface="Tahoma" panose="020B0604030504040204" pitchFamily="34" charset="0"/>
                <a:ea typeface="Tahoma" panose="020B0604030504040204" pitchFamily="34" charset="0"/>
                <a:cs typeface="Tahoma" panose="020B0604030504040204" pitchFamily="34" charset="0"/>
              </a:rPr>
              <a:t>He was a Son, He learned obedience from the things which He suffered. Having </a:t>
            </a:r>
            <a:r>
              <a:rPr lang="en-US" sz="2700" spc="-150" dirty="0">
                <a:latin typeface="Tahoma" panose="020B0604030504040204" pitchFamily="34" charset="0"/>
                <a:ea typeface="Tahoma" panose="020B0604030504040204" pitchFamily="34" charset="0"/>
                <a:cs typeface="Tahoma" panose="020B0604030504040204" pitchFamily="34" charset="0"/>
              </a:rPr>
              <a:t>been made </a:t>
            </a:r>
            <a:r>
              <a:rPr lang="en-US" sz="2700" dirty="0">
                <a:latin typeface="Tahoma" panose="020B0604030504040204" pitchFamily="34" charset="0"/>
                <a:ea typeface="Tahoma" panose="020B0604030504040204" pitchFamily="34" charset="0"/>
                <a:cs typeface="Tahoma" panose="020B0604030504040204" pitchFamily="34" charset="0"/>
              </a:rPr>
              <a:t>perfect, He became to all who obey Him the source of eternal salvation, being designated by God as a high priest according to the order of Melchizedek. </a:t>
            </a:r>
          </a:p>
          <a:p>
            <a:pPr>
              <a:spcBef>
                <a:spcPts val="300"/>
              </a:spcBef>
            </a:pPr>
            <a:r>
              <a:rPr lang="en-US" sz="2700" b="1" dirty="0">
                <a:latin typeface="Tahoma" panose="020B0604030504040204" pitchFamily="34" charset="0"/>
                <a:ea typeface="Tahoma" panose="020B0604030504040204" pitchFamily="34" charset="0"/>
                <a:cs typeface="Tahoma" panose="020B0604030504040204" pitchFamily="34" charset="0"/>
              </a:rPr>
              <a:t>Genesis 14:17-20 </a:t>
            </a:r>
            <a:r>
              <a:rPr lang="en-US" sz="2700" dirty="0">
                <a:latin typeface="Tahoma" panose="020B0604030504040204" pitchFamily="34" charset="0"/>
                <a:ea typeface="Tahoma" panose="020B0604030504040204" pitchFamily="34" charset="0"/>
                <a:cs typeface="Tahoma" panose="020B0604030504040204" pitchFamily="34" charset="0"/>
              </a:rPr>
              <a:t>Then </a:t>
            </a:r>
            <a:r>
              <a:rPr lang="en-US" sz="2700" spc="-150" dirty="0">
                <a:latin typeface="Tahoma" panose="020B0604030504040204" pitchFamily="34" charset="0"/>
                <a:ea typeface="Tahoma" panose="020B0604030504040204" pitchFamily="34" charset="0"/>
                <a:cs typeface="Tahoma" panose="020B0604030504040204" pitchFamily="34" charset="0"/>
              </a:rPr>
              <a:t>after his return from the </a:t>
            </a:r>
            <a:r>
              <a:rPr lang="en-US" sz="2700" dirty="0">
                <a:latin typeface="Tahoma" panose="020B0604030504040204" pitchFamily="34" charset="0"/>
                <a:ea typeface="Tahoma" panose="020B0604030504040204" pitchFamily="34" charset="0"/>
                <a:cs typeface="Tahoma" panose="020B0604030504040204" pitchFamily="34" charset="0"/>
              </a:rPr>
              <a:t>defeat of </a:t>
            </a:r>
            <a:r>
              <a:rPr lang="en-US" sz="2700" dirty="0" err="1">
                <a:latin typeface="Tahoma" panose="020B0604030504040204" pitchFamily="34" charset="0"/>
                <a:ea typeface="Tahoma" panose="020B0604030504040204" pitchFamily="34" charset="0"/>
                <a:cs typeface="Tahoma" panose="020B0604030504040204" pitchFamily="34" charset="0"/>
              </a:rPr>
              <a:t>Chedorlaomer</a:t>
            </a:r>
            <a:r>
              <a:rPr lang="en-US" sz="2700" dirty="0">
                <a:latin typeface="Tahoma" panose="020B0604030504040204" pitchFamily="34" charset="0"/>
                <a:ea typeface="Tahoma" panose="020B0604030504040204" pitchFamily="34" charset="0"/>
                <a:cs typeface="Tahoma" panose="020B0604030504040204" pitchFamily="34" charset="0"/>
              </a:rPr>
              <a:t> and the kings who were with him, the king of Sodom went out to meet him at the valley of </a:t>
            </a:r>
            <a:r>
              <a:rPr lang="en-US" sz="2700" dirty="0" err="1">
                <a:latin typeface="Tahoma" panose="020B0604030504040204" pitchFamily="34" charset="0"/>
                <a:ea typeface="Tahoma" panose="020B0604030504040204" pitchFamily="34" charset="0"/>
                <a:cs typeface="Tahoma" panose="020B0604030504040204" pitchFamily="34" charset="0"/>
              </a:rPr>
              <a:t>Shaveh</a:t>
            </a:r>
            <a:r>
              <a:rPr lang="en-US" sz="2700" dirty="0">
                <a:latin typeface="Tahoma" panose="020B0604030504040204" pitchFamily="34" charset="0"/>
                <a:ea typeface="Tahoma" panose="020B0604030504040204" pitchFamily="34" charset="0"/>
                <a:cs typeface="Tahoma" panose="020B0604030504040204" pitchFamily="34" charset="0"/>
              </a:rPr>
              <a:t> …And Melchizedek king of Salem brought out bread and wine; now he was a priest of God Most High. He blessed him and said, "Blessed be Abram of God Most High, Possessor of heaven and earth; And blessed be God Most High, who has delivered your enemies into your hand."  </a:t>
            </a:r>
          </a:p>
          <a:p>
            <a:pPr>
              <a:spcBef>
                <a:spcPts val="30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554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67E7-D53B-48A6-9942-1843864A71AD}"/>
              </a:ext>
            </a:extLst>
          </p:cNvPr>
          <p:cNvSpPr>
            <a:spLocks noGrp="1"/>
          </p:cNvSpPr>
          <p:nvPr>
            <p:ph type="title"/>
          </p:nvPr>
        </p:nvSpPr>
        <p:spPr>
          <a:xfrm>
            <a:off x="0" y="0"/>
            <a:ext cx="9144000" cy="98066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HOLINESS</a:t>
            </a:r>
          </a:p>
        </p:txBody>
      </p:sp>
      <p:sp>
        <p:nvSpPr>
          <p:cNvPr id="3" name="Content Placeholder 2">
            <a:extLst>
              <a:ext uri="{FF2B5EF4-FFF2-40B4-BE49-F238E27FC236}">
                <a16:creationId xmlns:a16="http://schemas.microsoft.com/office/drawing/2014/main" id="{128A132E-7C91-4CD5-922C-A61189ADEB0E}"/>
              </a:ext>
            </a:extLst>
          </p:cNvPr>
          <p:cNvSpPr>
            <a:spLocks noGrp="1"/>
          </p:cNvSpPr>
          <p:nvPr>
            <p:ph idx="1"/>
          </p:nvPr>
        </p:nvSpPr>
        <p:spPr>
          <a:xfrm>
            <a:off x="-1" y="980661"/>
            <a:ext cx="9143999" cy="5877339"/>
          </a:xfrm>
        </p:spPr>
        <p:txBody>
          <a:bodyPr>
            <a:noAutofit/>
          </a:bodyPr>
          <a:lstStyle/>
          <a:p>
            <a:pPr>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1 Peter 1:13-16 </a:t>
            </a:r>
            <a:r>
              <a:rPr lang="en-US" dirty="0">
                <a:latin typeface="Tahoma" panose="020B0604030504040204" pitchFamily="34" charset="0"/>
                <a:ea typeface="Tahoma" panose="020B0604030504040204" pitchFamily="34" charset="0"/>
                <a:cs typeface="Tahoma" panose="020B0604030504040204" pitchFamily="34" charset="0"/>
              </a:rPr>
              <a:t> Therefore, prepare your minds for action, keep sober </a:t>
            </a:r>
            <a:r>
              <a:rPr lang="en-US" i="1" dirty="0">
                <a:latin typeface="Tahoma" panose="020B0604030504040204" pitchFamily="34" charset="0"/>
                <a:ea typeface="Tahoma" panose="020B0604030504040204" pitchFamily="34" charset="0"/>
                <a:cs typeface="Tahoma" panose="020B0604030504040204" pitchFamily="34" charset="0"/>
              </a:rPr>
              <a:t>in spirit,</a:t>
            </a:r>
            <a:r>
              <a:rPr lang="en-US" dirty="0">
                <a:latin typeface="Tahoma" panose="020B0604030504040204" pitchFamily="34" charset="0"/>
                <a:ea typeface="Tahoma" panose="020B0604030504040204" pitchFamily="34" charset="0"/>
                <a:cs typeface="Tahoma" panose="020B0604030504040204" pitchFamily="34" charset="0"/>
              </a:rPr>
              <a:t> fix your hope completely on the grace to be brought to you at the revelation of Jesus Christ. As obedient children</a:t>
            </a:r>
            <a:r>
              <a:rPr lang="en-US" spc="-150" dirty="0">
                <a:latin typeface="Tahoma" panose="020B0604030504040204" pitchFamily="34" charset="0"/>
                <a:ea typeface="Tahoma" panose="020B0604030504040204" pitchFamily="34" charset="0"/>
                <a:cs typeface="Tahoma" panose="020B0604030504040204" pitchFamily="34" charset="0"/>
              </a:rPr>
              <a:t>, do not </a:t>
            </a:r>
            <a:r>
              <a:rPr lang="en-US" dirty="0">
                <a:latin typeface="Tahoma" panose="020B0604030504040204" pitchFamily="34" charset="0"/>
                <a:ea typeface="Tahoma" panose="020B0604030504040204" pitchFamily="34" charset="0"/>
                <a:cs typeface="Tahoma" panose="020B0604030504040204" pitchFamily="34" charset="0"/>
              </a:rPr>
              <a:t>be conformed </a:t>
            </a:r>
            <a:r>
              <a:rPr lang="en-US" spc="-150" dirty="0">
                <a:latin typeface="Tahoma" panose="020B0604030504040204" pitchFamily="34" charset="0"/>
                <a:ea typeface="Tahoma" panose="020B0604030504040204" pitchFamily="34" charset="0"/>
                <a:cs typeface="Tahoma" panose="020B0604030504040204" pitchFamily="34" charset="0"/>
              </a:rPr>
              <a:t>to the </a:t>
            </a:r>
            <a:r>
              <a:rPr lang="en-US" dirty="0">
                <a:latin typeface="Tahoma" panose="020B0604030504040204" pitchFamily="34" charset="0"/>
                <a:ea typeface="Tahoma" panose="020B0604030504040204" pitchFamily="34" charset="0"/>
                <a:cs typeface="Tahoma" panose="020B0604030504040204" pitchFamily="34" charset="0"/>
              </a:rPr>
              <a:t>former</a:t>
            </a:r>
            <a:r>
              <a:rPr lang="en-US" spc="-150" dirty="0">
                <a:latin typeface="Tahoma" panose="020B0604030504040204" pitchFamily="34" charset="0"/>
                <a:ea typeface="Tahoma" panose="020B0604030504040204" pitchFamily="34" charset="0"/>
                <a:cs typeface="Tahoma" panose="020B0604030504040204" pitchFamily="34" charset="0"/>
              </a:rPr>
              <a:t> lusts </a:t>
            </a:r>
            <a:r>
              <a:rPr lang="en-US" i="1" dirty="0">
                <a:latin typeface="Tahoma" panose="020B0604030504040204" pitchFamily="34" charset="0"/>
                <a:ea typeface="Tahoma" panose="020B0604030504040204" pitchFamily="34" charset="0"/>
                <a:cs typeface="Tahoma" panose="020B0604030504040204" pitchFamily="34" charset="0"/>
              </a:rPr>
              <a:t>which were yours</a:t>
            </a:r>
            <a:r>
              <a:rPr lang="en-US" dirty="0">
                <a:latin typeface="Tahoma" panose="020B0604030504040204" pitchFamily="34" charset="0"/>
                <a:ea typeface="Tahoma" panose="020B0604030504040204" pitchFamily="34" charset="0"/>
                <a:cs typeface="Tahoma" panose="020B0604030504040204" pitchFamily="34" charset="0"/>
              </a:rPr>
              <a:t> in your ignorance but like the Holy One who called you, be holy your-selves also in all </a:t>
            </a:r>
            <a:r>
              <a:rPr lang="en-US" i="1" dirty="0">
                <a:latin typeface="Tahoma" panose="020B0604030504040204" pitchFamily="34" charset="0"/>
                <a:ea typeface="Tahoma" panose="020B0604030504040204" pitchFamily="34" charset="0"/>
                <a:cs typeface="Tahoma" panose="020B0604030504040204" pitchFamily="34" charset="0"/>
              </a:rPr>
              <a:t>your</a:t>
            </a:r>
            <a:r>
              <a:rPr lang="en-US" dirty="0">
                <a:latin typeface="Tahoma" panose="020B0604030504040204" pitchFamily="34" charset="0"/>
                <a:ea typeface="Tahoma" panose="020B0604030504040204" pitchFamily="34" charset="0"/>
                <a:cs typeface="Tahoma" panose="020B0604030504040204" pitchFamily="34" charset="0"/>
              </a:rPr>
              <a:t> behavior; because it is written, "</a:t>
            </a:r>
            <a:r>
              <a:rPr lang="en-US" cap="small" dirty="0">
                <a:effectLst/>
                <a:latin typeface="Tahoma" panose="020B0604030504040204" pitchFamily="34" charset="0"/>
                <a:ea typeface="Tahoma" panose="020B0604030504040204" pitchFamily="34" charset="0"/>
                <a:cs typeface="Tahoma" panose="020B0604030504040204" pitchFamily="34" charset="0"/>
              </a:rPr>
              <a:t>YOU SHALL BE HOLY</a:t>
            </a:r>
            <a:r>
              <a:rPr lang="en-US" dirty="0">
                <a:latin typeface="Tahoma" panose="020B0604030504040204" pitchFamily="34" charset="0"/>
                <a:ea typeface="Tahoma" panose="020B0604030504040204" pitchFamily="34" charset="0"/>
                <a:cs typeface="Tahoma" panose="020B0604030504040204" pitchFamily="34" charset="0"/>
              </a:rPr>
              <a:t>, </a:t>
            </a:r>
            <a:r>
              <a:rPr lang="en-US" cap="small" dirty="0">
                <a:effectLst/>
                <a:latin typeface="Tahoma" panose="020B0604030504040204" pitchFamily="34" charset="0"/>
                <a:ea typeface="Tahoma" panose="020B0604030504040204" pitchFamily="34" charset="0"/>
                <a:cs typeface="Tahoma" panose="020B0604030504040204" pitchFamily="34" charset="0"/>
              </a:rPr>
              <a:t>FOR</a:t>
            </a:r>
            <a:r>
              <a:rPr lang="en-US" dirty="0">
                <a:latin typeface="Tahoma" panose="020B0604030504040204" pitchFamily="34" charset="0"/>
                <a:ea typeface="Tahoma" panose="020B0604030504040204" pitchFamily="34" charset="0"/>
                <a:cs typeface="Tahoma" panose="020B0604030504040204" pitchFamily="34" charset="0"/>
              </a:rPr>
              <a:t> I </a:t>
            </a:r>
            <a:r>
              <a:rPr lang="en-US" cap="small" dirty="0">
                <a:effectLst/>
                <a:latin typeface="Tahoma" panose="020B0604030504040204" pitchFamily="34" charset="0"/>
                <a:ea typeface="Tahoma" panose="020B0604030504040204" pitchFamily="34" charset="0"/>
                <a:cs typeface="Tahoma" panose="020B0604030504040204" pitchFamily="34" charset="0"/>
              </a:rPr>
              <a:t>AM HOLY’”</a:t>
            </a:r>
          </a:p>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Ignorance </a:t>
            </a:r>
            <a:r>
              <a:rPr lang="en-US" spc="-150" dirty="0">
                <a:latin typeface="Tahoma" panose="020B0604030504040204" pitchFamily="34" charset="0"/>
                <a:ea typeface="Tahoma" panose="020B0604030504040204" pitchFamily="34" charset="0"/>
                <a:cs typeface="Tahoma" panose="020B0604030504040204" pitchFamily="34" charset="0"/>
              </a:rPr>
              <a:t>is no longer </a:t>
            </a:r>
            <a:r>
              <a:rPr lang="en-US" dirty="0">
                <a:latin typeface="Tahoma" panose="020B0604030504040204" pitchFamily="34" charset="0"/>
                <a:ea typeface="Tahoma" panose="020B0604030504040204" pitchFamily="34" charset="0"/>
                <a:cs typeface="Tahoma" panose="020B0604030504040204" pitchFamily="34" charset="0"/>
              </a:rPr>
              <a:t>an excuse: obedience is required</a:t>
            </a:r>
          </a:p>
          <a:p>
            <a:pPr>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Romans 12:1 </a:t>
            </a:r>
            <a:r>
              <a:rPr lang="en-US" dirty="0">
                <a:latin typeface="Tahoma" panose="020B0604030504040204" pitchFamily="34" charset="0"/>
                <a:ea typeface="Tahoma" panose="020B0604030504040204" pitchFamily="34" charset="0"/>
                <a:cs typeface="Tahoma" panose="020B0604030504040204" pitchFamily="34" charset="0"/>
              </a:rPr>
              <a:t>Therefore I urge you, brethren, by the mercies of God, to present your bodies a living and </a:t>
            </a:r>
            <a:r>
              <a:rPr lang="en-US" b="1" dirty="0">
                <a:latin typeface="Tahoma" panose="020B0604030504040204" pitchFamily="34" charset="0"/>
                <a:ea typeface="Tahoma" panose="020B0604030504040204" pitchFamily="34" charset="0"/>
                <a:cs typeface="Tahoma" panose="020B0604030504040204" pitchFamily="34" charset="0"/>
              </a:rPr>
              <a:t>holy</a:t>
            </a:r>
            <a:r>
              <a:rPr lang="en-US" dirty="0">
                <a:latin typeface="Tahoma" panose="020B0604030504040204" pitchFamily="34" charset="0"/>
                <a:ea typeface="Tahoma" panose="020B0604030504040204" pitchFamily="34" charset="0"/>
                <a:cs typeface="Tahoma" panose="020B0604030504040204" pitchFamily="34" charset="0"/>
              </a:rPr>
              <a:t> sacrifice, acceptable to God, </a:t>
            </a:r>
            <a:r>
              <a:rPr lang="en-US" i="1" dirty="0">
                <a:latin typeface="Tahoma" panose="020B0604030504040204" pitchFamily="34" charset="0"/>
                <a:ea typeface="Tahoma" panose="020B0604030504040204" pitchFamily="34" charset="0"/>
                <a:cs typeface="Tahoma" panose="020B0604030504040204" pitchFamily="34" charset="0"/>
              </a:rPr>
              <a:t>which is</a:t>
            </a:r>
            <a:r>
              <a:rPr lang="en-US" dirty="0">
                <a:latin typeface="Tahoma" panose="020B0604030504040204" pitchFamily="34" charset="0"/>
                <a:ea typeface="Tahoma" panose="020B0604030504040204" pitchFamily="34" charset="0"/>
                <a:cs typeface="Tahoma" panose="020B0604030504040204" pitchFamily="34" charset="0"/>
              </a:rPr>
              <a:t> your spiritual service of worship. </a:t>
            </a:r>
          </a:p>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Holy: </a:t>
            </a:r>
            <a:r>
              <a:rPr lang="en-US" i="1" dirty="0" err="1">
                <a:latin typeface="Tahoma" panose="020B0604030504040204" pitchFamily="34" charset="0"/>
                <a:ea typeface="Tahoma" panose="020B0604030504040204" pitchFamily="34" charset="0"/>
                <a:cs typeface="Tahoma" panose="020B0604030504040204" pitchFamily="34" charset="0"/>
              </a:rPr>
              <a:t>hagios</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physically pure, morally blameless</a:t>
            </a:r>
          </a:p>
          <a:p>
            <a:pPr>
              <a:spcBef>
                <a:spcPts val="2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Star: 5 Points 5">
            <a:extLst>
              <a:ext uri="{FF2B5EF4-FFF2-40B4-BE49-F238E27FC236}">
                <a16:creationId xmlns:a16="http://schemas.microsoft.com/office/drawing/2014/main" id="{D0E28FA9-ABB2-4593-9E83-CED67270EA66}"/>
              </a:ext>
            </a:extLst>
          </p:cNvPr>
          <p:cNvSpPr/>
          <p:nvPr/>
        </p:nvSpPr>
        <p:spPr>
          <a:xfrm>
            <a:off x="5062330" y="980661"/>
            <a:ext cx="132522" cy="4571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4203784"/>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FFFFC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4622</TotalTime>
  <Words>1860</Words>
  <Application>Microsoft Office PowerPoint</Application>
  <PresentationFormat>On-screen Show (4:3)</PresentationFormat>
  <Paragraphs>55</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Corbel</vt:lpstr>
      <vt:lpstr>Tahoma</vt:lpstr>
      <vt:lpstr>Tempus Sans ITC</vt:lpstr>
      <vt:lpstr>Wingdings</vt:lpstr>
      <vt:lpstr>Office Theme</vt:lpstr>
      <vt:lpstr>PowerPoint Presentation</vt:lpstr>
      <vt:lpstr>VERSE FOR THE JOURNEY</vt:lpstr>
      <vt:lpstr>CONTEXT</vt:lpstr>
      <vt:lpstr>DON’T EVEN THINK ABOUT…</vt:lpstr>
      <vt:lpstr>THE BLESSING OF OBEDIENCE</vt:lpstr>
      <vt:lpstr>REASON WELL</vt:lpstr>
      <vt:lpstr> KENOSIS OF CHRIST</vt:lpstr>
      <vt:lpstr>ORDER OF MELCHIZEDEK</vt:lpstr>
      <vt:lpstr>HOLINESS</vt:lpstr>
      <vt:lpstr>DECEIVED OR DECEIVING?</vt:lpstr>
      <vt:lpstr>CONDITION OF OUR SOULS</vt:lpstr>
      <vt:lpstr>EXAMPLE OF OBEDIENCE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JoLynn Gower</dc:creator>
  <cp:lastModifiedBy>Gower</cp:lastModifiedBy>
  <cp:revision>88</cp:revision>
  <cp:lastPrinted>2021-02-11T23:41:41Z</cp:lastPrinted>
  <dcterms:created xsi:type="dcterms:W3CDTF">2020-12-14T20:49:15Z</dcterms:created>
  <dcterms:modified xsi:type="dcterms:W3CDTF">2021-02-15T02:06:52Z</dcterms:modified>
</cp:coreProperties>
</file>