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69" r:id="rId2"/>
    <p:sldId id="258" r:id="rId3"/>
    <p:sldId id="260" r:id="rId4"/>
    <p:sldId id="270" r:id="rId5"/>
    <p:sldId id="261" r:id="rId6"/>
    <p:sldId id="262" r:id="rId7"/>
    <p:sldId id="263" r:id="rId8"/>
    <p:sldId id="264" r:id="rId9"/>
    <p:sldId id="265" r:id="rId10"/>
    <p:sldId id="266" r:id="rId11"/>
    <p:sldId id="267" r:id="rId12"/>
    <p:sldId id="268" r:id="rId13"/>
    <p:sldId id="259" r:id="rId14"/>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91" d="100"/>
          <a:sy n="91" d="100"/>
        </p:scale>
        <p:origin x="917"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74438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324931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0558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2"/>
        </a:solidFill>
        <a:effectLst/>
      </p:bgPr>
    </p:bg>
    <p:spTree>
      <p:nvGrpSpPr>
        <p:cNvPr id="1" name=""/>
        <p:cNvGrpSpPr/>
        <p:nvPr/>
      </p:nvGrpSpPr>
      <p:grpSpPr>
        <a:xfrm>
          <a:off x="0" y="0"/>
          <a:ext cx="0" cy="0"/>
          <a:chOff x="0" y="0"/>
          <a:chExt cx="0" cy="0"/>
        </a:xfrm>
      </p:grpSpPr>
      <p:sp>
        <p:nvSpPr>
          <p:cNvPr id="27" name="Diamond 26">
            <a:extLst>
              <a:ext uri="{FF2B5EF4-FFF2-40B4-BE49-F238E27FC236}">
                <a16:creationId xmlns:a16="http://schemas.microsoft.com/office/drawing/2014/main" id="{239F7AA4-2D43-4BCB-BF16-CC8ED5C11C06}"/>
              </a:ext>
            </a:extLst>
          </p:cNvPr>
          <p:cNvSpPr>
            <a:spLocks noChangeAspect="1"/>
          </p:cNvSpPr>
          <p:nvPr userDrawn="1"/>
        </p:nvSpPr>
        <p:spPr>
          <a:xfrm>
            <a:off x="7996431" y="2577165"/>
            <a:ext cx="1200151" cy="1600200"/>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Diamond 24">
            <a:extLst>
              <a:ext uri="{FF2B5EF4-FFF2-40B4-BE49-F238E27FC236}">
                <a16:creationId xmlns:a16="http://schemas.microsoft.com/office/drawing/2014/main" id="{E36BE92B-B8B8-46ED-9916-9CF1DE781E51}"/>
              </a:ext>
            </a:extLst>
          </p:cNvPr>
          <p:cNvSpPr>
            <a:spLocks noChangeAspect="1"/>
          </p:cNvSpPr>
          <p:nvPr userDrawn="1"/>
        </p:nvSpPr>
        <p:spPr>
          <a:xfrm>
            <a:off x="6830571" y="4187952"/>
            <a:ext cx="1200151" cy="1600200"/>
          </a:xfrm>
          <a:prstGeom prst="diamond">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Diamond 25">
            <a:extLst>
              <a:ext uri="{FF2B5EF4-FFF2-40B4-BE49-F238E27FC236}">
                <a16:creationId xmlns:a16="http://schemas.microsoft.com/office/drawing/2014/main" id="{1890491F-A8C8-4CD9-B9DA-66F985F0F939}"/>
              </a:ext>
            </a:extLst>
          </p:cNvPr>
          <p:cNvSpPr>
            <a:spLocks noChangeAspect="1"/>
          </p:cNvSpPr>
          <p:nvPr userDrawn="1"/>
        </p:nvSpPr>
        <p:spPr>
          <a:xfrm>
            <a:off x="6830571" y="941832"/>
            <a:ext cx="1200151" cy="1600200"/>
          </a:xfrm>
          <a:prstGeom prst="diamond">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Diamond 23">
            <a:extLst>
              <a:ext uri="{FF2B5EF4-FFF2-40B4-BE49-F238E27FC236}">
                <a16:creationId xmlns:a16="http://schemas.microsoft.com/office/drawing/2014/main" id="{45B9E38A-CAC0-440D-AE24-F2E889796CEF}"/>
              </a:ext>
            </a:extLst>
          </p:cNvPr>
          <p:cNvSpPr>
            <a:spLocks noChangeAspect="1"/>
          </p:cNvSpPr>
          <p:nvPr userDrawn="1"/>
        </p:nvSpPr>
        <p:spPr>
          <a:xfrm>
            <a:off x="1117856" y="4187952"/>
            <a:ext cx="1200151" cy="1600200"/>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Diamond 22">
            <a:extLst>
              <a:ext uri="{FF2B5EF4-FFF2-40B4-BE49-F238E27FC236}">
                <a16:creationId xmlns:a16="http://schemas.microsoft.com/office/drawing/2014/main" id="{41520CD4-77DD-4940-B859-B80C6B496A83}"/>
              </a:ext>
            </a:extLst>
          </p:cNvPr>
          <p:cNvSpPr>
            <a:spLocks noChangeAspect="1"/>
          </p:cNvSpPr>
          <p:nvPr userDrawn="1"/>
        </p:nvSpPr>
        <p:spPr>
          <a:xfrm>
            <a:off x="-63745" y="2570169"/>
            <a:ext cx="1200151" cy="1600200"/>
          </a:xfrm>
          <a:prstGeom prst="diamond">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Diamond 21">
            <a:extLst>
              <a:ext uri="{FF2B5EF4-FFF2-40B4-BE49-F238E27FC236}">
                <a16:creationId xmlns:a16="http://schemas.microsoft.com/office/drawing/2014/main" id="{1BCDF2FB-7A60-4C66-8F7B-E075C795C1D5}"/>
              </a:ext>
            </a:extLst>
          </p:cNvPr>
          <p:cNvSpPr>
            <a:spLocks noChangeAspect="1"/>
          </p:cNvSpPr>
          <p:nvPr userDrawn="1"/>
        </p:nvSpPr>
        <p:spPr>
          <a:xfrm>
            <a:off x="1104140" y="941832"/>
            <a:ext cx="1200151" cy="1600200"/>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Graphic 5">
            <a:extLst>
              <a:ext uri="{FF2B5EF4-FFF2-40B4-BE49-F238E27FC236}">
                <a16:creationId xmlns:a16="http://schemas.microsoft.com/office/drawing/2014/main" id="{0FEF2CCD-FA67-AD4C-90A4-3379073509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7259" y="1701643"/>
            <a:ext cx="9393423" cy="3322844"/>
          </a:xfrm>
          <a:prstGeom prst="rect">
            <a:avLst/>
          </a:prstGeom>
        </p:spPr>
      </p:pic>
      <p:pic>
        <p:nvPicPr>
          <p:cNvPr id="8" name="Graphic 7">
            <a:extLst>
              <a:ext uri="{FF2B5EF4-FFF2-40B4-BE49-F238E27FC236}">
                <a16:creationId xmlns:a16="http://schemas.microsoft.com/office/drawing/2014/main" id="{CACD5791-03B1-B448-A1F2-6E17E58441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7259" y="1701644"/>
            <a:ext cx="9393423" cy="3351244"/>
          </a:xfrm>
          <a:prstGeom prst="rect">
            <a:avLst/>
          </a:prstGeom>
        </p:spPr>
      </p:pic>
      <p:sp>
        <p:nvSpPr>
          <p:cNvPr id="2" name="Graphic 11">
            <a:extLst>
              <a:ext uri="{FF2B5EF4-FFF2-40B4-BE49-F238E27FC236}">
                <a16:creationId xmlns:a16="http://schemas.microsoft.com/office/drawing/2014/main" id="{F999B271-6869-6B49-92E2-BB4C25CD8AD6}"/>
              </a:ext>
            </a:extLst>
          </p:cNvPr>
          <p:cNvSpPr/>
          <p:nvPr/>
        </p:nvSpPr>
        <p:spPr>
          <a:xfrm>
            <a:off x="-148455" y="1673509"/>
            <a:ext cx="9433430" cy="3412175"/>
          </a:xfrm>
          <a:custGeom>
            <a:avLst/>
            <a:gdLst>
              <a:gd name="connsiteX0" fmla="*/ 12406774 w 12577905"/>
              <a:gd name="connsiteY0" fmla="*/ 179019 h 3412175"/>
              <a:gd name="connsiteX1" fmla="*/ 9347750 w 12577905"/>
              <a:gd name="connsiteY1" fmla="*/ 3238674 h 3412175"/>
              <a:gd name="connsiteX2" fmla="*/ 6289900 w 12577905"/>
              <a:gd name="connsiteY2" fmla="*/ 179019 h 3412175"/>
              <a:gd name="connsiteX3" fmla="*/ 3230876 w 12577905"/>
              <a:gd name="connsiteY3" fmla="*/ 3238674 h 3412175"/>
              <a:gd name="connsiteX4" fmla="*/ 179107 w 12577905"/>
              <a:gd name="connsiteY4" fmla="*/ 184671 h 341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7905" h="3412175">
                <a:moveTo>
                  <a:pt x="12406774" y="179019"/>
                </a:moveTo>
                <a:lnTo>
                  <a:pt x="9347750" y="3238674"/>
                </a:lnTo>
                <a:lnTo>
                  <a:pt x="6289900" y="179019"/>
                </a:lnTo>
                <a:lnTo>
                  <a:pt x="3230876" y="3238674"/>
                </a:lnTo>
                <a:lnTo>
                  <a:pt x="179107" y="184671"/>
                </a:lnTo>
              </a:path>
            </a:pathLst>
          </a:custGeom>
          <a:noFill/>
          <a:ln w="213217" cap="sq">
            <a:solidFill>
              <a:schemeClr val="accent2"/>
            </a:solidFill>
            <a:prstDash val="solid"/>
            <a:miter/>
          </a:ln>
        </p:spPr>
        <p:txBody>
          <a:bodyPr rtlCol="0" anchor="ctr"/>
          <a:lstStyle/>
          <a:p>
            <a:endParaRPr lang="en-US" sz="1350" dirty="0"/>
          </a:p>
        </p:txBody>
      </p:sp>
      <p:sp>
        <p:nvSpPr>
          <p:cNvPr id="3" name="Graphic 9">
            <a:extLst>
              <a:ext uri="{FF2B5EF4-FFF2-40B4-BE49-F238E27FC236}">
                <a16:creationId xmlns:a16="http://schemas.microsoft.com/office/drawing/2014/main" id="{0D74884F-79A7-6A4E-A240-70D5AA177CA7}"/>
              </a:ext>
            </a:extLst>
          </p:cNvPr>
          <p:cNvSpPr/>
          <p:nvPr/>
        </p:nvSpPr>
        <p:spPr>
          <a:xfrm>
            <a:off x="-148587" y="1633376"/>
            <a:ext cx="9433463" cy="3416058"/>
          </a:xfrm>
          <a:custGeom>
            <a:avLst/>
            <a:gdLst>
              <a:gd name="connsiteX0" fmla="*/ 179413 w 12577950"/>
              <a:gd name="connsiteY0" fmla="*/ 3236854 h 3416057"/>
              <a:gd name="connsiteX1" fmla="*/ 3229086 w 12577950"/>
              <a:gd name="connsiteY1" fmla="*/ 179376 h 3416057"/>
              <a:gd name="connsiteX2" fmla="*/ 6301608 w 12577950"/>
              <a:gd name="connsiteY2" fmla="*/ 3236854 h 3416057"/>
              <a:gd name="connsiteX3" fmla="*/ 9351173 w 12577950"/>
              <a:gd name="connsiteY3" fmla="*/ 179376 h 3416057"/>
              <a:gd name="connsiteX4" fmla="*/ 12403515 w 12577950"/>
              <a:gd name="connsiteY4" fmla="*/ 3219561 h 341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7950" h="3416057">
                <a:moveTo>
                  <a:pt x="179413" y="3236854"/>
                </a:moveTo>
                <a:lnTo>
                  <a:pt x="3229086" y="179376"/>
                </a:lnTo>
                <a:lnTo>
                  <a:pt x="6301608" y="3236854"/>
                </a:lnTo>
                <a:lnTo>
                  <a:pt x="9351173" y="179376"/>
                </a:lnTo>
                <a:lnTo>
                  <a:pt x="12403515" y="3219561"/>
                </a:lnTo>
              </a:path>
            </a:pathLst>
          </a:custGeom>
          <a:noFill/>
          <a:ln w="213399" cap="sq">
            <a:solidFill>
              <a:schemeClr val="accent2"/>
            </a:solidFill>
            <a:prstDash val="solid"/>
            <a:miter/>
          </a:ln>
        </p:spPr>
        <p:txBody>
          <a:bodyPr rtlCol="0" anchor="ctr"/>
          <a:lstStyle/>
          <a:p>
            <a:endParaRPr lang="en-US" sz="1350" dirty="0"/>
          </a:p>
        </p:txBody>
      </p:sp>
      <p:sp>
        <p:nvSpPr>
          <p:cNvPr id="11" name="Grow Diamond">
            <a:extLst>
              <a:ext uri="{FF2B5EF4-FFF2-40B4-BE49-F238E27FC236}">
                <a16:creationId xmlns:a16="http://schemas.microsoft.com/office/drawing/2014/main" id="{754C3CA6-9BE1-470B-961A-F37FE53DA704}"/>
              </a:ext>
            </a:extLst>
          </p:cNvPr>
          <p:cNvSpPr/>
          <p:nvPr userDrawn="1"/>
        </p:nvSpPr>
        <p:spPr>
          <a:xfrm>
            <a:off x="1195265" y="-1149518"/>
            <a:ext cx="6753476" cy="9004635"/>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ext Placeholder 14">
            <a:extLst>
              <a:ext uri="{FF2B5EF4-FFF2-40B4-BE49-F238E27FC236}">
                <a16:creationId xmlns:a16="http://schemas.microsoft.com/office/drawing/2014/main" id="{43ECAC71-F538-43BF-B124-4CD821EF77DA}"/>
              </a:ext>
            </a:extLst>
          </p:cNvPr>
          <p:cNvSpPr>
            <a:spLocks noGrp="1"/>
          </p:cNvSpPr>
          <p:nvPr>
            <p:ph type="body" sz="quarter" idx="11"/>
          </p:nvPr>
        </p:nvSpPr>
        <p:spPr>
          <a:xfrm>
            <a:off x="2510744" y="2968345"/>
            <a:ext cx="4114800" cy="746125"/>
          </a:xfrm>
          <a:prstGeom prst="rect">
            <a:avLst/>
          </a:prstGeom>
        </p:spPr>
        <p:txBody>
          <a:bodyPr anchor="ctr"/>
          <a:lstStyle>
            <a:lvl1pPr marL="0" indent="0" algn="ctr">
              <a:buNone/>
              <a:defRPr sz="3600">
                <a:solidFill>
                  <a:schemeClr val="accent2"/>
                </a:solidFill>
                <a:latin typeface="+mn-lt"/>
              </a:defRPr>
            </a:lvl1pPr>
          </a:lstStyle>
          <a:p>
            <a:pPr lvl="0"/>
            <a:r>
              <a:rPr lang="en-US" dirty="0"/>
              <a:t>Click to edit Master text styles</a:t>
            </a:r>
          </a:p>
        </p:txBody>
      </p:sp>
      <p:sp>
        <p:nvSpPr>
          <p:cNvPr id="17" name="Text Placeholder 14">
            <a:extLst>
              <a:ext uri="{FF2B5EF4-FFF2-40B4-BE49-F238E27FC236}">
                <a16:creationId xmlns:a16="http://schemas.microsoft.com/office/drawing/2014/main" id="{7F7B7238-9C5D-4CE1-9708-8B1762AFD837}"/>
              </a:ext>
            </a:extLst>
          </p:cNvPr>
          <p:cNvSpPr>
            <a:spLocks noGrp="1"/>
          </p:cNvSpPr>
          <p:nvPr>
            <p:ph type="body" sz="quarter" idx="12"/>
          </p:nvPr>
        </p:nvSpPr>
        <p:spPr>
          <a:xfrm>
            <a:off x="2510744" y="4679826"/>
            <a:ext cx="4114800" cy="746125"/>
          </a:xfrm>
          <a:prstGeom prst="rect">
            <a:avLst/>
          </a:prstGeom>
        </p:spPr>
        <p:txBody>
          <a:bodyPr anchor="ctr"/>
          <a:lstStyle>
            <a:lvl1pPr marL="0" indent="0" algn="ctr">
              <a:buNone/>
              <a:defRPr sz="3600">
                <a:solidFill>
                  <a:schemeClr val="accent2"/>
                </a:solidFill>
                <a:latin typeface="+mn-lt"/>
              </a:defRPr>
            </a:lvl1pPr>
          </a:lstStyle>
          <a:p>
            <a:pPr lvl="0"/>
            <a:r>
              <a:rPr lang="en-US" dirty="0"/>
              <a:t>Click to edit Master text styles</a:t>
            </a:r>
          </a:p>
        </p:txBody>
      </p:sp>
      <p:sp>
        <p:nvSpPr>
          <p:cNvPr id="18" name="Title 17">
            <a:extLst>
              <a:ext uri="{FF2B5EF4-FFF2-40B4-BE49-F238E27FC236}">
                <a16:creationId xmlns:a16="http://schemas.microsoft.com/office/drawing/2014/main" id="{DF32274B-4378-47A1-A6CE-EDCD5600602B}"/>
              </a:ext>
            </a:extLst>
          </p:cNvPr>
          <p:cNvSpPr>
            <a:spLocks noGrp="1"/>
          </p:cNvSpPr>
          <p:nvPr>
            <p:ph type="title" hasCustomPrompt="1"/>
          </p:nvPr>
        </p:nvSpPr>
        <p:spPr>
          <a:xfrm>
            <a:off x="2510028" y="1325880"/>
            <a:ext cx="4114800" cy="749808"/>
          </a:xfrm>
          <a:prstGeom prst="rect">
            <a:avLst/>
          </a:prstGeom>
        </p:spPr>
        <p:txBody>
          <a:bodyPr anchor="ctr"/>
          <a:lstStyle>
            <a:lvl1pPr algn="ctr">
              <a:defRPr sz="3600">
                <a:solidFill>
                  <a:schemeClr val="accent2"/>
                </a:solidFill>
              </a:defRPr>
            </a:lvl1pPr>
          </a:lstStyle>
          <a:p>
            <a:r>
              <a:rPr lang="en-US" dirty="0"/>
              <a:t>Add a Slide Title - 1</a:t>
            </a:r>
          </a:p>
        </p:txBody>
      </p:sp>
      <p:cxnSp>
        <p:nvCxnSpPr>
          <p:cNvPr id="20" name="Straight Connector 19">
            <a:extLst>
              <a:ext uri="{FF2B5EF4-FFF2-40B4-BE49-F238E27FC236}">
                <a16:creationId xmlns:a16="http://schemas.microsoft.com/office/drawing/2014/main" id="{42AB59A1-06C5-4440-B3BE-11F6BC8D8749}"/>
              </a:ext>
            </a:extLst>
          </p:cNvPr>
          <p:cNvCxnSpPr>
            <a:cxnSpLocks/>
          </p:cNvCxnSpPr>
          <p:nvPr userDrawn="1"/>
        </p:nvCxnSpPr>
        <p:spPr>
          <a:xfrm>
            <a:off x="3080400" y="2511288"/>
            <a:ext cx="2974056" cy="28137"/>
          </a:xfrm>
          <a:prstGeom prst="line">
            <a:avLst/>
          </a:prstGeom>
          <a:ln w="152400" cap="rnd">
            <a:solidFill>
              <a:schemeClr val="accent6">
                <a:lumMod val="9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477A2E5-683D-4A17-B4ED-3D5532DE3B78}"/>
              </a:ext>
            </a:extLst>
          </p:cNvPr>
          <p:cNvCxnSpPr>
            <a:cxnSpLocks/>
          </p:cNvCxnSpPr>
          <p:nvPr userDrawn="1"/>
        </p:nvCxnSpPr>
        <p:spPr>
          <a:xfrm>
            <a:off x="3080400" y="4187954"/>
            <a:ext cx="2974056" cy="28137"/>
          </a:xfrm>
          <a:prstGeom prst="line">
            <a:avLst/>
          </a:prstGeom>
          <a:ln w="152400" cap="rnd">
            <a:solidFill>
              <a:schemeClr val="accent6">
                <a:lumMod val="90000"/>
              </a:schemeClr>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39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par>
                                <p:cTn id="8" presetID="16" presetClass="entr" presetSubtype="21"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500"/>
                                        <p:tgtEl>
                                          <p:spTgt spid="6"/>
                                        </p:tgtEl>
                                      </p:cBhvr>
                                    </p:animEffect>
                                  </p:childTnLst>
                                </p:cTn>
                              </p:par>
                              <p:par>
                                <p:cTn id="11" presetID="10" presetClass="entr" presetSubtype="0" fill="hold" nodeType="withEffect">
                                  <p:stCondLst>
                                    <p:cond delay="75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xit" presetSubtype="0" fill="hold" nodeType="withEffect">
                                  <p:stCondLst>
                                    <p:cond delay="3500"/>
                                  </p:stCondLst>
                                  <p:childTnLst>
                                    <p:animEffect transition="out" filter="fade">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par>
                                <p:cTn id="17" presetID="10" presetClass="entr" presetSubtype="0" fill="hold" nodeType="withEffect">
                                  <p:stCondLst>
                                    <p:cond delay="125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xit" presetSubtype="0" fill="hold" nodeType="withEffect">
                                  <p:stCondLst>
                                    <p:cond delay="4000"/>
                                  </p:stCondLst>
                                  <p:childTnLst>
                                    <p:animEffect transition="out" filter="fade">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par>
                                <p:cTn id="23" presetID="10" presetClass="entr" presetSubtype="0" fill="hold" grpId="0" nodeType="withEffect">
                                  <p:stCondLst>
                                    <p:cond delay="25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xit" presetSubtype="0" fill="hold" grpId="2" nodeType="withEffect">
                                  <p:stCondLst>
                                    <p:cond delay="750"/>
                                  </p:stCondLst>
                                  <p:childTnLst>
                                    <p:animEffect transition="out" filter="fade">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par>
                                <p:cTn id="29" presetID="10" presetClass="entr" presetSubtype="0" fill="hold" grpId="3" nodeType="withEffect">
                                  <p:stCondLst>
                                    <p:cond delay="125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xit" presetSubtype="0" fill="hold" grpId="4" nodeType="withEffect">
                                  <p:stCondLst>
                                    <p:cond delay="175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ntr" presetSubtype="0" fill="hold" grpId="5" nodeType="withEffect">
                                  <p:stCondLst>
                                    <p:cond delay="225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xit" presetSubtype="0" fill="hold" grpId="6" nodeType="withEffect">
                                  <p:stCondLst>
                                    <p:cond delay="2750"/>
                                  </p:stCondLst>
                                  <p:childTnLst>
                                    <p:animEffect transition="out" filter="fade">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par>
                                <p:cTn id="41" presetID="10" presetClass="entr" presetSubtype="0" fill="hold" grpId="7" nodeType="withEffect">
                                  <p:stCondLst>
                                    <p:cond delay="325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xit" presetSubtype="0" fill="hold" grpId="8" nodeType="withEffect">
                                  <p:stCondLst>
                                    <p:cond delay="3750"/>
                                  </p:stCondLst>
                                  <p:childTnLst>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par>
                                <p:cTn id="47" presetID="10" presetClass="entr" presetSubtype="0" fill="hold" grpId="9" nodeType="withEffect">
                                  <p:stCondLst>
                                    <p:cond delay="425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xit" presetSubtype="0" fill="hold" grpId="1" nodeType="withEffect">
                                  <p:stCondLst>
                                    <p:cond delay="4750"/>
                                  </p:stCondLst>
                                  <p:childTnLst>
                                    <p:animEffect transition="out" filter="fade">
                                      <p:cBhvr>
                                        <p:cTn id="51" dur="500"/>
                                        <p:tgtEl>
                                          <p:spTgt spid="23"/>
                                        </p:tgtEl>
                                      </p:cBhvr>
                                    </p:animEffect>
                                    <p:set>
                                      <p:cBhvr>
                                        <p:cTn id="52" dur="1" fill="hold">
                                          <p:stCondLst>
                                            <p:cond delay="499"/>
                                          </p:stCondLst>
                                        </p:cTn>
                                        <p:tgtEl>
                                          <p:spTgt spid="23"/>
                                        </p:tgtEl>
                                        <p:attrNameLst>
                                          <p:attrName>style.visibility</p:attrName>
                                        </p:attrNameLst>
                                      </p:cBhvr>
                                      <p:to>
                                        <p:strVal val="hidden"/>
                                      </p:to>
                                    </p:set>
                                  </p:childTnLst>
                                </p:cTn>
                              </p:par>
                              <p:par>
                                <p:cTn id="53" presetID="10" presetClass="entr" presetSubtype="0" fill="hold" grpId="0" nodeType="withEffect">
                                  <p:stCondLst>
                                    <p:cond delay="50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xit" presetSubtype="0" fill="hold" grpId="2" nodeType="withEffect">
                                  <p:stCondLst>
                                    <p:cond delay="1000"/>
                                  </p:stCondLst>
                                  <p:childTnLst>
                                    <p:animEffect transition="out" filter="fade">
                                      <p:cBhvr>
                                        <p:cTn id="57" dur="500"/>
                                        <p:tgtEl>
                                          <p:spTgt spid="27"/>
                                        </p:tgtEl>
                                      </p:cBhvr>
                                    </p:animEffect>
                                    <p:set>
                                      <p:cBhvr>
                                        <p:cTn id="58" dur="1" fill="hold">
                                          <p:stCondLst>
                                            <p:cond delay="499"/>
                                          </p:stCondLst>
                                        </p:cTn>
                                        <p:tgtEl>
                                          <p:spTgt spid="27"/>
                                        </p:tgtEl>
                                        <p:attrNameLst>
                                          <p:attrName>style.visibility</p:attrName>
                                        </p:attrNameLst>
                                      </p:cBhvr>
                                      <p:to>
                                        <p:strVal val="hidden"/>
                                      </p:to>
                                    </p:set>
                                  </p:childTnLst>
                                </p:cTn>
                              </p:par>
                              <p:par>
                                <p:cTn id="59" presetID="10" presetClass="entr" presetSubtype="0" fill="hold" grpId="3" nodeType="withEffect">
                                  <p:stCondLst>
                                    <p:cond delay="150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xit" presetSubtype="0" fill="hold" grpId="4" nodeType="withEffect">
                                  <p:stCondLst>
                                    <p:cond delay="2000"/>
                                  </p:stCondLst>
                                  <p:childTnLst>
                                    <p:animEffect transition="out" filter="fade">
                                      <p:cBhvr>
                                        <p:cTn id="63" dur="500"/>
                                        <p:tgtEl>
                                          <p:spTgt spid="27"/>
                                        </p:tgtEl>
                                      </p:cBhvr>
                                    </p:animEffect>
                                    <p:set>
                                      <p:cBhvr>
                                        <p:cTn id="64" dur="1" fill="hold">
                                          <p:stCondLst>
                                            <p:cond delay="499"/>
                                          </p:stCondLst>
                                        </p:cTn>
                                        <p:tgtEl>
                                          <p:spTgt spid="27"/>
                                        </p:tgtEl>
                                        <p:attrNameLst>
                                          <p:attrName>style.visibility</p:attrName>
                                        </p:attrNameLst>
                                      </p:cBhvr>
                                      <p:to>
                                        <p:strVal val="hidden"/>
                                      </p:to>
                                    </p:set>
                                  </p:childTnLst>
                                </p:cTn>
                              </p:par>
                              <p:par>
                                <p:cTn id="65" presetID="10" presetClass="entr" presetSubtype="0" fill="hold" grpId="5" nodeType="withEffect">
                                  <p:stCondLst>
                                    <p:cond delay="250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xit" presetSubtype="0" fill="hold" grpId="6" nodeType="withEffect">
                                  <p:stCondLst>
                                    <p:cond delay="300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par>
                                <p:cTn id="71" presetID="10" presetClass="entr" presetSubtype="0" fill="hold" grpId="7" nodeType="withEffect">
                                  <p:stCondLst>
                                    <p:cond delay="350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xit" presetSubtype="0" fill="hold" grpId="8" nodeType="withEffect">
                                  <p:stCondLst>
                                    <p:cond delay="4000"/>
                                  </p:stCondLst>
                                  <p:childTnLst>
                                    <p:animEffect transition="out" filter="fade">
                                      <p:cBhvr>
                                        <p:cTn id="75" dur="500"/>
                                        <p:tgtEl>
                                          <p:spTgt spid="27"/>
                                        </p:tgtEl>
                                      </p:cBhvr>
                                    </p:animEffect>
                                    <p:set>
                                      <p:cBhvr>
                                        <p:cTn id="76" dur="1" fill="hold">
                                          <p:stCondLst>
                                            <p:cond delay="499"/>
                                          </p:stCondLst>
                                        </p:cTn>
                                        <p:tgtEl>
                                          <p:spTgt spid="27"/>
                                        </p:tgtEl>
                                        <p:attrNameLst>
                                          <p:attrName>style.visibility</p:attrName>
                                        </p:attrNameLst>
                                      </p:cBhvr>
                                      <p:to>
                                        <p:strVal val="hidden"/>
                                      </p:to>
                                    </p:set>
                                  </p:childTnLst>
                                </p:cTn>
                              </p:par>
                              <p:par>
                                <p:cTn id="77" presetID="10" presetClass="entr" presetSubtype="0" fill="hold" grpId="9" nodeType="withEffect">
                                  <p:stCondLst>
                                    <p:cond delay="45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xit" presetSubtype="0" fill="hold" grpId="1" nodeType="withEffect">
                                  <p:stCondLst>
                                    <p:cond delay="5000"/>
                                  </p:stCondLst>
                                  <p:childTnLst>
                                    <p:animEffect transition="out" filter="fade">
                                      <p:cBhvr>
                                        <p:cTn id="81" dur="500"/>
                                        <p:tgtEl>
                                          <p:spTgt spid="27"/>
                                        </p:tgtEl>
                                      </p:cBhvr>
                                    </p:animEffect>
                                    <p:set>
                                      <p:cBhvr>
                                        <p:cTn id="82" dur="1" fill="hold">
                                          <p:stCondLst>
                                            <p:cond delay="499"/>
                                          </p:stCondLst>
                                        </p:cTn>
                                        <p:tgtEl>
                                          <p:spTgt spid="27"/>
                                        </p:tgtEl>
                                        <p:attrNameLst>
                                          <p:attrName>style.visibility</p:attrName>
                                        </p:attrNameLst>
                                      </p:cBhvr>
                                      <p:to>
                                        <p:strVal val="hidden"/>
                                      </p:to>
                                    </p:set>
                                  </p:childTnLst>
                                </p:cTn>
                              </p:par>
                            </p:childTnLst>
                          </p:cTn>
                        </p:par>
                        <p:par>
                          <p:cTn id="83" fill="hold">
                            <p:stCondLst>
                              <p:cond delay="5500"/>
                            </p:stCondLst>
                            <p:childTnLst>
                              <p:par>
                                <p:cTn id="84" presetID="16" presetClass="exit" presetSubtype="37" fill="hold" grpId="1" nodeType="afterEffect">
                                  <p:stCondLst>
                                    <p:cond delay="0"/>
                                  </p:stCondLst>
                                  <p:childTnLst>
                                    <p:animEffect transition="out" filter="barn(outVertical)">
                                      <p:cBhvr>
                                        <p:cTn id="85" dur="2000"/>
                                        <p:tgtEl>
                                          <p:spTgt spid="3"/>
                                        </p:tgtEl>
                                      </p:cBhvr>
                                    </p:animEffect>
                                    <p:set>
                                      <p:cBhvr>
                                        <p:cTn id="86" dur="1" fill="hold">
                                          <p:stCondLst>
                                            <p:cond delay="1999"/>
                                          </p:stCondLst>
                                        </p:cTn>
                                        <p:tgtEl>
                                          <p:spTgt spid="3"/>
                                        </p:tgtEl>
                                        <p:attrNameLst>
                                          <p:attrName>style.visibility</p:attrName>
                                        </p:attrNameLst>
                                      </p:cBhvr>
                                      <p:to>
                                        <p:strVal val="hidden"/>
                                      </p:to>
                                    </p:set>
                                  </p:childTnLst>
                                </p:cTn>
                              </p:par>
                              <p:par>
                                <p:cTn id="87" presetID="16" presetClass="exit" presetSubtype="37" fill="hold" nodeType="withEffect">
                                  <p:stCondLst>
                                    <p:cond delay="0"/>
                                  </p:stCondLst>
                                  <p:childTnLst>
                                    <p:animEffect transition="out" filter="barn(outVertical)">
                                      <p:cBhvr>
                                        <p:cTn id="88" dur="2000"/>
                                        <p:tgtEl>
                                          <p:spTgt spid="6"/>
                                        </p:tgtEl>
                                      </p:cBhvr>
                                    </p:animEffect>
                                    <p:set>
                                      <p:cBhvr>
                                        <p:cTn id="89"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7" grpId="2" animBg="1"/>
      <p:bldP spid="27" grpId="3" animBg="1"/>
      <p:bldP spid="27" grpId="4" animBg="1"/>
      <p:bldP spid="27" grpId="5" animBg="1"/>
      <p:bldP spid="27" grpId="6" animBg="1"/>
      <p:bldP spid="27" grpId="7" animBg="1"/>
      <p:bldP spid="27" grpId="8" animBg="1"/>
      <p:bldP spid="27" grpId="9" animBg="1"/>
      <p:bldP spid="23" grpId="0" animBg="1"/>
      <p:bldP spid="23" grpId="1" animBg="1"/>
      <p:bldP spid="23" grpId="2" animBg="1"/>
      <p:bldP spid="23" grpId="3" animBg="1"/>
      <p:bldP spid="23" grpId="4" animBg="1"/>
      <p:bldP spid="23" grpId="5" animBg="1"/>
      <p:bldP spid="23" grpId="6" animBg="1"/>
      <p:bldP spid="23" grpId="7" animBg="1"/>
      <p:bldP spid="23" grpId="8" animBg="1"/>
      <p:bldP spid="23" grpId="9" animBg="1"/>
      <p:bldP spid="3" grpId="0" animBg="1"/>
      <p:bldP spid="3" grpId="1" animBg="1"/>
    </p:bldLst>
  </p:timing>
  <p:extLst>
    <p:ext uri="{DCECCB84-F9BA-43D5-87BE-67443E8EF086}">
      <p15:sldGuideLst xmlns:p15="http://schemas.microsoft.com/office/powerpoint/2012/main">
        <p15:guide id="1" orient="horz" pos="2880">
          <p15:clr>
            <a:srgbClr val="FBAE40"/>
          </p15:clr>
        </p15:guide>
        <p15:guide id="2" pos="16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8957"/>
          </a:xfrm>
        </p:spPr>
        <p:txBody>
          <a:bodyPr/>
          <a:lstStyle>
            <a:lvl1pPr algn="ctr">
              <a:defRPr>
                <a:solidFill>
                  <a:schemeClr val="accent1">
                    <a:lumMod val="50000"/>
                  </a:schemeClr>
                </a:solidFill>
                <a:latin typeface="Corbel" panose="020B0503020204020204" pitchFamily="34" charset="0"/>
              </a:defRPr>
            </a:lvl1pPr>
          </a:lstStyle>
          <a:p>
            <a:r>
              <a:rPr lang="en-US" dirty="0"/>
              <a:t>Click to edit Master title style</a:t>
            </a:r>
          </a:p>
        </p:txBody>
      </p:sp>
      <p:sp>
        <p:nvSpPr>
          <p:cNvPr id="3" name="Content Placeholder 2"/>
          <p:cNvSpPr>
            <a:spLocks noGrp="1"/>
          </p:cNvSpPr>
          <p:nvPr>
            <p:ph idx="1"/>
          </p:nvPr>
        </p:nvSpPr>
        <p:spPr>
          <a:xfrm>
            <a:off x="-1" y="1258956"/>
            <a:ext cx="9143999" cy="5599043"/>
          </a:xfrm>
        </p:spPr>
        <p:txBody>
          <a:bodyPr/>
          <a:lstStyle>
            <a:lvl1pPr>
              <a:buClr>
                <a:schemeClr val="accent2">
                  <a:lumMod val="75000"/>
                </a:schemeClr>
              </a:buClr>
              <a:buFont typeface="Wingdings" panose="05000000000000000000" pitchFamily="2" charset="2"/>
              <a:buChar char="Ø"/>
              <a:defRPr>
                <a:solidFill>
                  <a:schemeClr val="accent1">
                    <a:lumMod val="50000"/>
                  </a:schemeClr>
                </a:solidFill>
                <a:latin typeface="Corbel" panose="020B0503020204020204" pitchFamily="34" charset="0"/>
              </a:defRPr>
            </a:lvl1pPr>
            <a:lvl2pPr>
              <a:defRPr>
                <a:solidFill>
                  <a:schemeClr val="accent1">
                    <a:lumMod val="50000"/>
                  </a:schemeClr>
                </a:solidFill>
                <a:latin typeface="Corbel" panose="020B0503020204020204" pitchFamily="34" charset="0"/>
              </a:defRPr>
            </a:lvl2pPr>
            <a:lvl3pPr>
              <a:defRPr>
                <a:solidFill>
                  <a:schemeClr val="accent1">
                    <a:lumMod val="50000"/>
                  </a:schemeClr>
                </a:solidFill>
                <a:latin typeface="Corbel" panose="020B0503020204020204" pitchFamily="34" charset="0"/>
              </a:defRPr>
            </a:lvl3pPr>
            <a:lvl4pPr>
              <a:defRPr>
                <a:solidFill>
                  <a:schemeClr val="accent1">
                    <a:lumMod val="50000"/>
                  </a:schemeClr>
                </a:solidFill>
                <a:latin typeface="Corbel" panose="020B0503020204020204" pitchFamily="34" charset="0"/>
              </a:defRPr>
            </a:lvl4pPr>
            <a:lvl5pPr>
              <a:defRPr>
                <a:solidFill>
                  <a:schemeClr val="accent1">
                    <a:lumMod val="50000"/>
                  </a:schemeClr>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44539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81AC8D-0882-4B34-ABCE-93D7104B3513}"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93969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81AC8D-0882-4B34-ABCE-93D7104B3513}"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188289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81AC8D-0882-4B34-ABCE-93D7104B3513}"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58927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81AC8D-0882-4B34-ABCE-93D7104B3513}"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26332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1AC8D-0882-4B34-ABCE-93D7104B3513}"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43119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1AC8D-0882-4B34-ABCE-93D7104B3513}"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129158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1AC8D-0882-4B34-ABCE-93D7104B3513}"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4247235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1AC8D-0882-4B34-ABCE-93D7104B3513}" type="datetimeFigureOut">
              <a:rPr lang="en-US" smtClean="0"/>
              <a:t>1/17/2021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672A1-594F-403B-A1AC-3909520736A0}" type="slidenum">
              <a:rPr lang="en-US" smtClean="0"/>
              <a:t>‹#›</a:t>
            </a:fld>
            <a:endParaRPr lang="en-US"/>
          </a:p>
        </p:txBody>
      </p:sp>
    </p:spTree>
    <p:extLst>
      <p:ext uri="{BB962C8B-B14F-4D97-AF65-F5344CB8AC3E}">
        <p14:creationId xmlns:p14="http://schemas.microsoft.com/office/powerpoint/2010/main" val="3574676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79E1-C3A9-4F3F-98F6-1C136CCED8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021D64-D9C8-48F4-BD78-6B8BEB1CB7E6}"/>
              </a:ext>
            </a:extLst>
          </p:cNvPr>
          <p:cNvSpPr>
            <a:spLocks noGrp="1"/>
          </p:cNvSpPr>
          <p:nvPr>
            <p:ph idx="1"/>
          </p:nvPr>
        </p:nvSpPr>
        <p:spPr/>
        <p:txBody>
          <a:bodyPr/>
          <a:lstStyle/>
          <a:p>
            <a:endParaRPr lang="en-US"/>
          </a:p>
        </p:txBody>
      </p:sp>
      <p:pic>
        <p:nvPicPr>
          <p:cNvPr id="4" name="Graphic 1">
            <a:extLst>
              <a:ext uri="{FF2B5EF4-FFF2-40B4-BE49-F238E27FC236}">
                <a16:creationId xmlns:a16="http://schemas.microsoft.com/office/drawing/2014/main" id="{92848A8B-C0FD-4C18-BED5-D1BA76270BFF}"/>
              </a:ext>
            </a:extLst>
          </p:cNvPr>
          <p:cNvPicPr/>
          <p:nvPr/>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3757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67E7-D53B-48A6-9942-1843864A71AD}"/>
              </a:ext>
            </a:extLst>
          </p:cNvPr>
          <p:cNvSpPr>
            <a:spLocks noGrp="1"/>
          </p:cNvSpPr>
          <p:nvPr>
            <p:ph type="title"/>
          </p:nvPr>
        </p:nvSpPr>
        <p:spPr>
          <a:xfrm>
            <a:off x="0" y="0"/>
            <a:ext cx="9144000" cy="980661"/>
          </a:xfrm>
        </p:spPr>
        <p:txBody>
          <a:bodyPr/>
          <a:lstStyle/>
          <a:p>
            <a:r>
              <a:rPr lang="en-US" b="1" dirty="0"/>
              <a:t>WHAT YOU APPROVE</a:t>
            </a:r>
          </a:p>
        </p:txBody>
      </p:sp>
      <p:sp>
        <p:nvSpPr>
          <p:cNvPr id="3" name="Content Placeholder 2">
            <a:extLst>
              <a:ext uri="{FF2B5EF4-FFF2-40B4-BE49-F238E27FC236}">
                <a16:creationId xmlns:a16="http://schemas.microsoft.com/office/drawing/2014/main" id="{128A132E-7C91-4CD5-922C-A61189ADEB0E}"/>
              </a:ext>
            </a:extLst>
          </p:cNvPr>
          <p:cNvSpPr>
            <a:spLocks noGrp="1"/>
          </p:cNvSpPr>
          <p:nvPr>
            <p:ph idx="1"/>
          </p:nvPr>
        </p:nvSpPr>
        <p:spPr>
          <a:xfrm>
            <a:off x="-1" y="715617"/>
            <a:ext cx="9143999" cy="6142383"/>
          </a:xfrm>
        </p:spPr>
        <p:txBody>
          <a:bodyPr>
            <a:noAutofit/>
          </a:bodyPr>
          <a:lstStyle/>
          <a:p>
            <a:pPr>
              <a:spcBef>
                <a:spcPts val="200"/>
              </a:spcBef>
            </a:pPr>
            <a:r>
              <a:rPr lang="en-US" b="1" u="sng" dirty="0">
                <a:effectLst>
                  <a:outerShdw blurRad="38100" dist="38100" dir="2700000" algn="tl">
                    <a:srgbClr val="000000">
                      <a:alpha val="43137"/>
                    </a:srgbClr>
                  </a:outerShdw>
                </a:effectLst>
              </a:rPr>
              <a:t>Philippians</a:t>
            </a:r>
            <a:r>
              <a:rPr lang="en-US" b="1" u="sng" dirty="0"/>
              <a:t> 1:6-11</a:t>
            </a:r>
            <a:r>
              <a:rPr lang="en-US" b="1" dirty="0"/>
              <a:t>  </a:t>
            </a:r>
            <a:r>
              <a:rPr lang="en-US" b="1" i="1" dirty="0"/>
              <a:t>For I am</a:t>
            </a:r>
            <a:r>
              <a:rPr lang="en-US" b="1" dirty="0"/>
              <a:t> confident of this very thing, that He who began a good work in you will perfect it until the day of Christ Jesus.  For it is only right for me to feel this way about you all, because I have you in my heart, since both in my imprisonment and in the defense and confirmation of the gospel, you all are partakers of grace with me.  For God is my witness, how I long for you all with the affection of Christ Jesus. And this I pray, that your love may abound still more and more in real knowledge and all discernment, so that you may </a:t>
            </a:r>
            <a:r>
              <a:rPr lang="en-US" b="1" i="1" dirty="0"/>
              <a:t>approve</a:t>
            </a:r>
            <a:r>
              <a:rPr lang="en-US" b="1" dirty="0"/>
              <a:t> the things that are excellent, in order to be sincere and blameless until the day of Christ;  having been filled with the fruit of righteousness which </a:t>
            </a:r>
            <a:r>
              <a:rPr lang="en-US" b="1" i="1" dirty="0"/>
              <a:t>comes</a:t>
            </a:r>
            <a:r>
              <a:rPr lang="en-US" b="1" dirty="0"/>
              <a:t> through Jesus Christ, to the glory and praise of God. </a:t>
            </a:r>
          </a:p>
          <a:p>
            <a:pPr>
              <a:spcBef>
                <a:spcPts val="0"/>
              </a:spcBef>
            </a:pPr>
            <a:r>
              <a:rPr lang="en-US" b="1" dirty="0"/>
              <a:t>Approve: </a:t>
            </a:r>
            <a:r>
              <a:rPr lang="en-US" b="1" dirty="0" err="1"/>
              <a:t>dokimazo</a:t>
            </a:r>
            <a:r>
              <a:rPr lang="en-US" b="1" dirty="0"/>
              <a:t>: prove;  acknowledge at correct;</a:t>
            </a:r>
          </a:p>
          <a:p>
            <a:pPr marL="0" indent="0">
              <a:spcBef>
                <a:spcPts val="0"/>
              </a:spcBef>
              <a:buNone/>
            </a:pPr>
            <a:r>
              <a:rPr lang="en-US" b="1" dirty="0"/>
              <a:t>    as a result, be refined</a:t>
            </a:r>
          </a:p>
        </p:txBody>
      </p:sp>
      <p:sp>
        <p:nvSpPr>
          <p:cNvPr id="6" name="Star: 5 Points 5">
            <a:extLst>
              <a:ext uri="{FF2B5EF4-FFF2-40B4-BE49-F238E27FC236}">
                <a16:creationId xmlns:a16="http://schemas.microsoft.com/office/drawing/2014/main" id="{D0E28FA9-ABB2-4593-9E83-CED67270EA66}"/>
              </a:ext>
            </a:extLst>
          </p:cNvPr>
          <p:cNvSpPr/>
          <p:nvPr/>
        </p:nvSpPr>
        <p:spPr>
          <a:xfrm>
            <a:off x="5062330" y="980661"/>
            <a:ext cx="132522"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203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3620-7093-4E50-9253-09B745F7D66F}"/>
              </a:ext>
            </a:extLst>
          </p:cNvPr>
          <p:cNvSpPr>
            <a:spLocks noGrp="1"/>
          </p:cNvSpPr>
          <p:nvPr>
            <p:ph type="title"/>
          </p:nvPr>
        </p:nvSpPr>
        <p:spPr/>
        <p:txBody>
          <a:bodyPr/>
          <a:lstStyle/>
          <a:p>
            <a:r>
              <a:rPr lang="en-US" b="1" dirty="0"/>
              <a:t>ABOUT CONSCIENCE</a:t>
            </a:r>
          </a:p>
        </p:txBody>
      </p:sp>
      <p:sp>
        <p:nvSpPr>
          <p:cNvPr id="3" name="Content Placeholder 2">
            <a:extLst>
              <a:ext uri="{FF2B5EF4-FFF2-40B4-BE49-F238E27FC236}">
                <a16:creationId xmlns:a16="http://schemas.microsoft.com/office/drawing/2014/main" id="{ECACB053-4B91-4730-818D-4051AB2C9F94}"/>
              </a:ext>
            </a:extLst>
          </p:cNvPr>
          <p:cNvSpPr>
            <a:spLocks noGrp="1"/>
          </p:cNvSpPr>
          <p:nvPr>
            <p:ph idx="1"/>
          </p:nvPr>
        </p:nvSpPr>
        <p:spPr>
          <a:xfrm>
            <a:off x="-1" y="1139688"/>
            <a:ext cx="9143999" cy="5718312"/>
          </a:xfrm>
        </p:spPr>
        <p:txBody>
          <a:bodyPr>
            <a:normAutofit fontScale="62500" lnSpcReduction="20000"/>
          </a:bodyPr>
          <a:lstStyle/>
          <a:p>
            <a:pPr>
              <a:lnSpc>
                <a:spcPct val="108000"/>
              </a:lnSpc>
            </a:pPr>
            <a:r>
              <a:rPr lang="en-US" sz="4500" b="1" u="sng" dirty="0"/>
              <a:t>Hebrews 13:18-19</a:t>
            </a:r>
            <a:r>
              <a:rPr lang="en-US" sz="4500" b="1" dirty="0"/>
              <a:t>  Pray for us, for we are sure that we have a good conscience, desiring to conduct ourselves honorably in all things.  And I urge </a:t>
            </a:r>
            <a:r>
              <a:rPr lang="en-US" sz="4500" b="1" i="1" dirty="0"/>
              <a:t>you</a:t>
            </a:r>
            <a:r>
              <a:rPr lang="en-US" sz="4500" b="1" dirty="0"/>
              <a:t> all the more to do this, so that I may be restored to you the sooner.</a:t>
            </a:r>
            <a:r>
              <a:rPr lang="en-US" sz="4500" dirty="0"/>
              <a:t> </a:t>
            </a:r>
          </a:p>
          <a:p>
            <a:pPr>
              <a:lnSpc>
                <a:spcPct val="108000"/>
              </a:lnSpc>
            </a:pPr>
            <a:r>
              <a:rPr lang="en-US" sz="4500" b="1" dirty="0"/>
              <a:t>Conscience: </a:t>
            </a:r>
            <a:r>
              <a:rPr lang="en-US" sz="4500" b="1" i="1" dirty="0" err="1"/>
              <a:t>suneidesis</a:t>
            </a:r>
            <a:r>
              <a:rPr lang="en-US" sz="4500" b="1" i="1" dirty="0"/>
              <a:t>: </a:t>
            </a:r>
            <a:r>
              <a:rPr lang="en-US" sz="4500" b="1" dirty="0"/>
              <a:t>moral co-perception</a:t>
            </a:r>
          </a:p>
          <a:p>
            <a:pPr marL="0" indent="0">
              <a:lnSpc>
                <a:spcPct val="108000"/>
              </a:lnSpc>
              <a:spcBef>
                <a:spcPts val="0"/>
              </a:spcBef>
              <a:buNone/>
            </a:pPr>
            <a:r>
              <a:rPr lang="en-US" sz="4500" b="1" dirty="0"/>
              <a:t>     Interaction  between the flesh and the (spirit-controlled)</a:t>
            </a:r>
          </a:p>
          <a:p>
            <a:pPr marL="0" indent="0">
              <a:lnSpc>
                <a:spcPct val="108000"/>
              </a:lnSpc>
              <a:spcBef>
                <a:spcPts val="0"/>
              </a:spcBef>
              <a:buNone/>
            </a:pPr>
            <a:r>
              <a:rPr lang="en-US" sz="4500" b="1" dirty="0"/>
              <a:t>     mind</a:t>
            </a:r>
          </a:p>
          <a:p>
            <a:pPr>
              <a:lnSpc>
                <a:spcPct val="108000"/>
              </a:lnSpc>
              <a:spcBef>
                <a:spcPts val="0"/>
              </a:spcBef>
            </a:pPr>
            <a:r>
              <a:rPr lang="en-US" sz="4500" b="1" dirty="0"/>
              <a:t>Moral consciousness changes during the life of a believer as the Spirit matures our thought process</a:t>
            </a:r>
          </a:p>
          <a:p>
            <a:pPr>
              <a:lnSpc>
                <a:spcPct val="108000"/>
              </a:lnSpc>
              <a:spcBef>
                <a:spcPts val="0"/>
              </a:spcBef>
            </a:pPr>
            <a:r>
              <a:rPr lang="en-US" sz="4500" b="1" dirty="0"/>
              <a:t>Romans 12:2  And do not be conformed to this world, but be transformed by the </a:t>
            </a:r>
            <a:r>
              <a:rPr lang="en-US" sz="4500" b="1" u="sng" dirty="0"/>
              <a:t>renewing of your mind</a:t>
            </a:r>
            <a:r>
              <a:rPr lang="en-US" sz="4500" b="1" dirty="0"/>
              <a:t>, so that you may prove what the will of God is, that which is good and acceptable and perfect. </a:t>
            </a:r>
          </a:p>
          <a:p>
            <a:pPr>
              <a:lnSpc>
                <a:spcPct val="108000"/>
              </a:lnSpc>
              <a:spcBef>
                <a:spcPts val="0"/>
              </a:spcBef>
            </a:pPr>
            <a:r>
              <a:rPr lang="en-US" sz="4500" b="1" dirty="0"/>
              <a:t>Prove: </a:t>
            </a:r>
            <a:r>
              <a:rPr lang="en-US" sz="4500" b="1" i="1" dirty="0" err="1"/>
              <a:t>dokimos</a:t>
            </a:r>
            <a:r>
              <a:rPr lang="en-US" sz="4500" b="1" i="1" dirty="0"/>
              <a:t>: </a:t>
            </a:r>
            <a:r>
              <a:rPr lang="en-US" sz="4500" b="1" dirty="0"/>
              <a:t>to show as assayed, refined</a:t>
            </a:r>
            <a:br>
              <a:rPr lang="en-US" b="1" dirty="0"/>
            </a:br>
            <a:endParaRPr lang="en-US" b="1" dirty="0"/>
          </a:p>
          <a:p>
            <a:pPr>
              <a:spcBef>
                <a:spcPts val="0"/>
              </a:spcBef>
            </a:pPr>
            <a:endParaRPr lang="en-US" b="1" dirty="0"/>
          </a:p>
          <a:p>
            <a:endParaRPr lang="en-US" dirty="0"/>
          </a:p>
        </p:txBody>
      </p:sp>
    </p:spTree>
    <p:extLst>
      <p:ext uri="{BB962C8B-B14F-4D97-AF65-F5344CB8AC3E}">
        <p14:creationId xmlns:p14="http://schemas.microsoft.com/office/powerpoint/2010/main" val="3856599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1FCF7-C70A-48B8-B1BF-B8BC540A4EDB}"/>
              </a:ext>
            </a:extLst>
          </p:cNvPr>
          <p:cNvSpPr>
            <a:spLocks noGrp="1"/>
          </p:cNvSpPr>
          <p:nvPr>
            <p:ph type="title"/>
          </p:nvPr>
        </p:nvSpPr>
        <p:spPr>
          <a:xfrm>
            <a:off x="0" y="1"/>
            <a:ext cx="9144000" cy="1126434"/>
          </a:xfrm>
        </p:spPr>
        <p:txBody>
          <a:bodyPr/>
          <a:lstStyle/>
          <a:p>
            <a:r>
              <a:rPr lang="en-US" b="1" dirty="0"/>
              <a:t>WHERE TROUBLE BEGINS</a:t>
            </a:r>
          </a:p>
        </p:txBody>
      </p:sp>
      <p:sp>
        <p:nvSpPr>
          <p:cNvPr id="3" name="Content Placeholder 2">
            <a:extLst>
              <a:ext uri="{FF2B5EF4-FFF2-40B4-BE49-F238E27FC236}">
                <a16:creationId xmlns:a16="http://schemas.microsoft.com/office/drawing/2014/main" id="{CA693BBE-94C9-4C05-A277-0BD0426ED946}"/>
              </a:ext>
            </a:extLst>
          </p:cNvPr>
          <p:cNvSpPr>
            <a:spLocks noGrp="1"/>
          </p:cNvSpPr>
          <p:nvPr>
            <p:ph idx="1"/>
          </p:nvPr>
        </p:nvSpPr>
        <p:spPr>
          <a:xfrm>
            <a:off x="-1" y="1007165"/>
            <a:ext cx="9143999" cy="5850835"/>
          </a:xfrm>
        </p:spPr>
        <p:txBody>
          <a:bodyPr>
            <a:noAutofit/>
          </a:bodyPr>
          <a:lstStyle/>
          <a:p>
            <a:pPr>
              <a:lnSpc>
                <a:spcPct val="92000"/>
              </a:lnSpc>
              <a:spcBef>
                <a:spcPts val="0"/>
              </a:spcBef>
              <a:spcAft>
                <a:spcPts val="300"/>
              </a:spcAft>
            </a:pPr>
            <a:r>
              <a:rPr lang="en-US" b="1" u="sng" dirty="0"/>
              <a:t>Romans 1:18-21</a:t>
            </a:r>
            <a:r>
              <a:rPr lang="en-US" b="1" dirty="0"/>
              <a:t>  For the wrath of God is revealed from heaven against all ungodliness and unrighteousness of men who </a:t>
            </a:r>
            <a:r>
              <a:rPr lang="en-US" b="1" u="sng" dirty="0"/>
              <a:t>suppress</a:t>
            </a:r>
            <a:r>
              <a:rPr lang="en-US" b="1" dirty="0"/>
              <a:t> the truth in unrighteousness, because that which is known about God is evident within them; for God made it evident to them. For since the creation of the world His invisible attributes, His eternal power and divine nature, have been clearly seen, being under-stood through what has been made, so that they are without excuse. For even though they knew God, they did not honor Him as God or give thanks, but they became futile in their speculations, and their foolish heart was darkened. </a:t>
            </a:r>
          </a:p>
          <a:p>
            <a:pPr>
              <a:lnSpc>
                <a:spcPct val="92000"/>
              </a:lnSpc>
              <a:spcBef>
                <a:spcPts val="0"/>
              </a:spcBef>
              <a:spcAft>
                <a:spcPts val="300"/>
              </a:spcAft>
            </a:pPr>
            <a:r>
              <a:rPr lang="en-US" b="1" dirty="0"/>
              <a:t>Suppress: </a:t>
            </a:r>
            <a:r>
              <a:rPr lang="en-US" b="1" i="1" dirty="0" err="1"/>
              <a:t>katecho</a:t>
            </a:r>
            <a:r>
              <a:rPr lang="en-US" b="1" i="1" dirty="0"/>
              <a:t>: </a:t>
            </a:r>
            <a:r>
              <a:rPr lang="en-US" b="1" dirty="0"/>
              <a:t>to hold back what you know/have</a:t>
            </a:r>
          </a:p>
          <a:p>
            <a:pPr>
              <a:lnSpc>
                <a:spcPct val="92000"/>
              </a:lnSpc>
              <a:spcBef>
                <a:spcPts val="0"/>
              </a:spcBef>
              <a:spcAft>
                <a:spcPts val="300"/>
              </a:spcAft>
            </a:pPr>
            <a:r>
              <a:rPr lang="en-US" b="1" u="sng" dirty="0"/>
              <a:t>Romans 1:22</a:t>
            </a:r>
            <a:r>
              <a:rPr lang="en-US" b="1" dirty="0"/>
              <a:t>  Professing to be wise, they became fools… </a:t>
            </a:r>
            <a:br>
              <a:rPr lang="en-US" b="1" dirty="0"/>
            </a:br>
            <a:endParaRPr lang="en-US" b="1" dirty="0"/>
          </a:p>
          <a:p>
            <a:pPr>
              <a:spcBef>
                <a:spcPts val="0"/>
              </a:spcBef>
            </a:pPr>
            <a:endParaRPr lang="en-US" sz="2600" b="1" dirty="0"/>
          </a:p>
        </p:txBody>
      </p:sp>
    </p:spTree>
    <p:extLst>
      <p:ext uri="{BB962C8B-B14F-4D97-AF65-F5344CB8AC3E}">
        <p14:creationId xmlns:p14="http://schemas.microsoft.com/office/powerpoint/2010/main" val="664246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2523-AB22-46E2-98BF-FCFA02CFC35A}"/>
              </a:ext>
            </a:extLst>
          </p:cNvPr>
          <p:cNvSpPr>
            <a:spLocks noGrp="1"/>
          </p:cNvSpPr>
          <p:nvPr>
            <p:ph type="title"/>
          </p:nvPr>
        </p:nvSpPr>
        <p:spPr/>
        <p:txBody>
          <a:bodyPr/>
          <a:lstStyle/>
          <a:p>
            <a:r>
              <a:rPr lang="en-US" b="1" dirty="0"/>
              <a:t>WHAT IS KNOWN</a:t>
            </a:r>
          </a:p>
        </p:txBody>
      </p:sp>
      <p:sp>
        <p:nvSpPr>
          <p:cNvPr id="3" name="Content Placeholder 2">
            <a:extLst>
              <a:ext uri="{FF2B5EF4-FFF2-40B4-BE49-F238E27FC236}">
                <a16:creationId xmlns:a16="http://schemas.microsoft.com/office/drawing/2014/main" id="{AE17BDF0-64A0-4F69-B991-F91D321921D0}"/>
              </a:ext>
            </a:extLst>
          </p:cNvPr>
          <p:cNvSpPr>
            <a:spLocks noGrp="1"/>
          </p:cNvSpPr>
          <p:nvPr>
            <p:ph idx="1"/>
          </p:nvPr>
        </p:nvSpPr>
        <p:spPr>
          <a:xfrm>
            <a:off x="-1" y="1046922"/>
            <a:ext cx="9143999" cy="5811077"/>
          </a:xfrm>
        </p:spPr>
        <p:txBody>
          <a:bodyPr>
            <a:normAutofit/>
          </a:bodyPr>
          <a:lstStyle/>
          <a:p>
            <a:r>
              <a:rPr lang="en-US" b="1" dirty="0"/>
              <a:t>People live in the world that they didn’t create or make</a:t>
            </a:r>
          </a:p>
          <a:p>
            <a:r>
              <a:rPr lang="en-US" b="1" dirty="0"/>
              <a:t>Christians all over the world have spoken about what God desires from people</a:t>
            </a:r>
          </a:p>
          <a:p>
            <a:r>
              <a:rPr lang="en-US" b="1" dirty="0"/>
              <a:t>The 10 commandments outline God’s righteous standard</a:t>
            </a:r>
          </a:p>
          <a:p>
            <a:r>
              <a:rPr lang="en-US" b="1" dirty="0"/>
              <a:t>Part of the problem may be:</a:t>
            </a:r>
          </a:p>
          <a:p>
            <a:pPr marL="0" indent="0">
              <a:spcBef>
                <a:spcPts val="0"/>
              </a:spcBef>
              <a:buNone/>
            </a:pPr>
            <a:r>
              <a:rPr lang="en-US" b="1" dirty="0"/>
              <a:t>             Christians speak of actions without teaching</a:t>
            </a:r>
          </a:p>
          <a:p>
            <a:pPr marL="0" indent="0">
              <a:spcBef>
                <a:spcPts val="0"/>
              </a:spcBef>
              <a:spcAft>
                <a:spcPts val="300"/>
              </a:spcAft>
              <a:buNone/>
            </a:pPr>
            <a:r>
              <a:rPr lang="en-US" b="1" dirty="0"/>
              <a:t>             associated doctrine</a:t>
            </a:r>
          </a:p>
          <a:p>
            <a:pPr>
              <a:spcBef>
                <a:spcPts val="0"/>
              </a:spcBef>
              <a:spcAft>
                <a:spcPts val="300"/>
              </a:spcAft>
            </a:pPr>
            <a:r>
              <a:rPr lang="en-US" b="1" dirty="0"/>
              <a:t>Consequently, too many people see “good” actions as the requirement for salvation</a:t>
            </a:r>
          </a:p>
          <a:p>
            <a:pPr>
              <a:spcBef>
                <a:spcPts val="0"/>
              </a:spcBef>
              <a:spcAft>
                <a:spcPts val="300"/>
              </a:spcAft>
            </a:pPr>
            <a:r>
              <a:rPr lang="en-US" b="1" dirty="0"/>
              <a:t>Instead of seeking and honoring God, they have created futile speculations</a:t>
            </a:r>
          </a:p>
          <a:p>
            <a:pPr>
              <a:spcBef>
                <a:spcPts val="0"/>
              </a:spcBef>
              <a:spcAft>
                <a:spcPts val="300"/>
              </a:spcAft>
            </a:pPr>
            <a:r>
              <a:rPr lang="en-US" b="1" dirty="0"/>
              <a:t>Futile: </a:t>
            </a:r>
            <a:r>
              <a:rPr lang="en-US" b="1" i="1" dirty="0" err="1"/>
              <a:t>metaioo</a:t>
            </a:r>
            <a:r>
              <a:rPr lang="en-US" b="1" i="1" dirty="0"/>
              <a:t>: </a:t>
            </a:r>
            <a:r>
              <a:rPr lang="en-US" b="1" dirty="0"/>
              <a:t>foolish</a:t>
            </a:r>
          </a:p>
          <a:p>
            <a:pPr>
              <a:spcBef>
                <a:spcPts val="0"/>
              </a:spcBef>
              <a:spcAft>
                <a:spcPts val="300"/>
              </a:spcAft>
            </a:pPr>
            <a:r>
              <a:rPr lang="en-US" b="1" dirty="0"/>
              <a:t>Speculations: </a:t>
            </a:r>
            <a:r>
              <a:rPr lang="en-US" b="1" i="1" dirty="0" err="1"/>
              <a:t>dialogismos</a:t>
            </a:r>
            <a:r>
              <a:rPr lang="en-US" b="1" i="1" dirty="0"/>
              <a:t>: </a:t>
            </a:r>
            <a:r>
              <a:rPr lang="en-US" b="1" dirty="0"/>
              <a:t>argument, motives</a:t>
            </a:r>
          </a:p>
          <a:p>
            <a:pPr>
              <a:spcBef>
                <a:spcPts val="0"/>
              </a:spcBef>
              <a:spcAft>
                <a:spcPts val="300"/>
              </a:spcAft>
            </a:pPr>
            <a:endParaRPr lang="en-US" b="1" dirty="0"/>
          </a:p>
          <a:p>
            <a:endParaRPr lang="en-US" b="1" dirty="0"/>
          </a:p>
        </p:txBody>
      </p:sp>
    </p:spTree>
    <p:extLst>
      <p:ext uri="{BB962C8B-B14F-4D97-AF65-F5344CB8AC3E}">
        <p14:creationId xmlns:p14="http://schemas.microsoft.com/office/powerpoint/2010/main" val="345804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05F19C-35C7-4B48-AE78-4FC238EDC962}"/>
              </a:ext>
            </a:extLst>
          </p:cNvPr>
          <p:cNvSpPr>
            <a:spLocks noGrp="1"/>
          </p:cNvSpPr>
          <p:nvPr>
            <p:ph type="title"/>
          </p:nvPr>
        </p:nvSpPr>
        <p:spPr>
          <a:xfrm>
            <a:off x="0" y="0"/>
            <a:ext cx="9144000" cy="1152939"/>
          </a:xfrm>
        </p:spPr>
        <p:txBody>
          <a:bodyPr/>
          <a:lstStyle/>
          <a:p>
            <a:r>
              <a:rPr lang="en-US" b="1" dirty="0"/>
              <a:t>VERSE FOR THE JOURNEY</a:t>
            </a:r>
          </a:p>
        </p:txBody>
      </p:sp>
      <p:sp>
        <p:nvSpPr>
          <p:cNvPr id="6" name="Content Placeholder 5">
            <a:extLst>
              <a:ext uri="{FF2B5EF4-FFF2-40B4-BE49-F238E27FC236}">
                <a16:creationId xmlns:a16="http://schemas.microsoft.com/office/drawing/2014/main" id="{1F8B8EF3-9DEB-4559-A335-2C6390C6AF97}"/>
              </a:ext>
            </a:extLst>
          </p:cNvPr>
          <p:cNvSpPr>
            <a:spLocks noGrp="1"/>
          </p:cNvSpPr>
          <p:nvPr>
            <p:ph idx="1"/>
          </p:nvPr>
        </p:nvSpPr>
        <p:spPr>
          <a:xfrm>
            <a:off x="-1" y="1007165"/>
            <a:ext cx="9143999" cy="5850835"/>
          </a:xfrm>
        </p:spPr>
        <p:txBody>
          <a:bodyPr>
            <a:noAutofit/>
          </a:bodyPr>
          <a:lstStyle/>
          <a:p>
            <a:pPr>
              <a:lnSpc>
                <a:spcPct val="88000"/>
              </a:lnSpc>
              <a:spcBef>
                <a:spcPts val="300"/>
              </a:spcBef>
            </a:pPr>
            <a:r>
              <a:rPr lang="en-US" b="1" u="sng" dirty="0"/>
              <a:t>1 John 2:3-6  </a:t>
            </a:r>
            <a:r>
              <a:rPr lang="en-US" b="1" dirty="0"/>
              <a:t>By this we know that we have come to know Him, if we keep His commandments. The one who says, "I have come to know Him," and does not keep His commandments, is a liar, and the truth is not in him;  but whoever keeps His word, in him the love of God has truly been perfected. By this we know that we are in Him:</a:t>
            </a:r>
            <a:r>
              <a:rPr lang="en-US" b="1" baseline="30000" dirty="0"/>
              <a:t> </a:t>
            </a:r>
            <a:r>
              <a:rPr lang="en-US" b="1" dirty="0"/>
              <a:t> the one who says he abides in Him ought himself to walk in the same manner as He walked. </a:t>
            </a:r>
          </a:p>
          <a:p>
            <a:pPr>
              <a:lnSpc>
                <a:spcPct val="88000"/>
              </a:lnSpc>
              <a:spcBef>
                <a:spcPts val="300"/>
              </a:spcBef>
            </a:pPr>
            <a:r>
              <a:rPr lang="en-US" b="1" u="sng" dirty="0"/>
              <a:t>Jeremiah </a:t>
            </a:r>
            <a:r>
              <a:rPr lang="en-US" b="1" u="sng" spc="-150" dirty="0"/>
              <a:t>2:8 , 13 </a:t>
            </a:r>
            <a:r>
              <a:rPr lang="en-US" b="1" spc="-150" dirty="0"/>
              <a:t>"The </a:t>
            </a:r>
            <a:r>
              <a:rPr lang="en-US" b="1" dirty="0"/>
              <a:t>priests did not say, 'Where </a:t>
            </a:r>
            <a:r>
              <a:rPr lang="en-US" b="1" spc="-150" dirty="0"/>
              <a:t>is the Lord?’ T</a:t>
            </a:r>
            <a:r>
              <a:rPr lang="en-US" b="1" dirty="0"/>
              <a:t>hose who handle the law did not know Me; the rulers also transgressed against Me; the prophets prophesied by Baal and walked after things that did not profit…My people have committed two evils: They have </a:t>
            </a:r>
            <a:r>
              <a:rPr lang="en-US" b="1" spc="-150" dirty="0"/>
              <a:t>forsaken Me, </a:t>
            </a:r>
            <a:r>
              <a:rPr lang="en-US" b="1" dirty="0"/>
              <a:t>the fountain of living </a:t>
            </a:r>
            <a:r>
              <a:rPr lang="en-US" b="1" spc="-150" dirty="0"/>
              <a:t>waters, to hew for</a:t>
            </a:r>
            <a:r>
              <a:rPr lang="en-US" b="1" dirty="0"/>
              <a:t> them-selves cisterns, broken cisterns that can hold no water. </a:t>
            </a:r>
            <a:endParaRPr lang="en-US" dirty="0"/>
          </a:p>
        </p:txBody>
      </p:sp>
    </p:spTree>
    <p:extLst>
      <p:ext uri="{BB962C8B-B14F-4D97-AF65-F5344CB8AC3E}">
        <p14:creationId xmlns:p14="http://schemas.microsoft.com/office/powerpoint/2010/main" val="296541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F225-A7E0-4548-9FF4-1E7B30DEFC45}"/>
              </a:ext>
            </a:extLst>
          </p:cNvPr>
          <p:cNvSpPr>
            <a:spLocks noGrp="1"/>
          </p:cNvSpPr>
          <p:nvPr>
            <p:ph type="title"/>
          </p:nvPr>
        </p:nvSpPr>
        <p:spPr>
          <a:xfrm>
            <a:off x="0" y="1"/>
            <a:ext cx="9144000" cy="1073426"/>
          </a:xfrm>
        </p:spPr>
        <p:txBody>
          <a:bodyPr/>
          <a:lstStyle/>
          <a:p>
            <a:r>
              <a:rPr lang="en-US" b="1" dirty="0"/>
              <a:t>PLAYING THE HARLOT</a:t>
            </a:r>
          </a:p>
        </p:txBody>
      </p:sp>
      <p:sp>
        <p:nvSpPr>
          <p:cNvPr id="3" name="Content Placeholder 2">
            <a:extLst>
              <a:ext uri="{FF2B5EF4-FFF2-40B4-BE49-F238E27FC236}">
                <a16:creationId xmlns:a16="http://schemas.microsoft.com/office/drawing/2014/main" id="{4F18EB5E-9628-4363-99C8-A3DAEA1F2230}"/>
              </a:ext>
            </a:extLst>
          </p:cNvPr>
          <p:cNvSpPr>
            <a:spLocks noGrp="1"/>
          </p:cNvSpPr>
          <p:nvPr>
            <p:ph idx="1"/>
          </p:nvPr>
        </p:nvSpPr>
        <p:spPr>
          <a:xfrm>
            <a:off x="-1" y="1073426"/>
            <a:ext cx="9143999" cy="5784573"/>
          </a:xfrm>
        </p:spPr>
        <p:txBody>
          <a:bodyPr>
            <a:normAutofit/>
          </a:bodyPr>
          <a:lstStyle/>
          <a:p>
            <a:pPr>
              <a:spcBef>
                <a:spcPts val="300"/>
              </a:spcBef>
            </a:pPr>
            <a:r>
              <a:rPr lang="en-US" b="1" dirty="0"/>
              <a:t>Jeremiah 3:6-10  Then the </a:t>
            </a:r>
            <a:r>
              <a:rPr lang="en-US" b="1" cap="small" dirty="0">
                <a:effectLst/>
              </a:rPr>
              <a:t>LORD</a:t>
            </a:r>
            <a:r>
              <a:rPr lang="en-US" b="1" dirty="0"/>
              <a:t> said to me in the days of Josiah the king, "Have you seen what faithless Israel did? She went up on every high hill and under every green tree, and she was a harlot there. I thought, 'After she has done all these things she will return to Me'; but she did not return, and her treacherous sister Judah saw it. And I saw that for all the adulteries of faithless Israel, I had sent her away and given her a writ of divorce, yet her treacherous sister Judah did not fear; but she went and was a harlot also.  Because of the lightness of her harlotry, she polluted the land and committed adultery with stones and trees.  Yet in spite of all this her treacherous sister Judah did not return to Me with all her heart, but rather in deception," declares the </a:t>
            </a:r>
            <a:r>
              <a:rPr lang="en-US" b="1" cap="small" dirty="0">
                <a:effectLst/>
              </a:rPr>
              <a:t>LORD</a:t>
            </a:r>
            <a:r>
              <a:rPr lang="en-US" b="1" dirty="0"/>
              <a:t>. </a:t>
            </a:r>
          </a:p>
          <a:p>
            <a:pPr>
              <a:spcBef>
                <a:spcPts val="300"/>
              </a:spcBef>
            </a:pPr>
            <a:endParaRPr lang="en-US" b="1" dirty="0"/>
          </a:p>
        </p:txBody>
      </p:sp>
    </p:spTree>
    <p:extLst>
      <p:ext uri="{BB962C8B-B14F-4D97-AF65-F5344CB8AC3E}">
        <p14:creationId xmlns:p14="http://schemas.microsoft.com/office/powerpoint/2010/main" val="352384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87B8-37E7-4577-A630-B3AE58542C1D}"/>
              </a:ext>
            </a:extLst>
          </p:cNvPr>
          <p:cNvSpPr>
            <a:spLocks noGrp="1"/>
          </p:cNvSpPr>
          <p:nvPr>
            <p:ph type="title"/>
          </p:nvPr>
        </p:nvSpPr>
        <p:spPr/>
        <p:txBody>
          <a:bodyPr>
            <a:normAutofit/>
          </a:bodyPr>
          <a:lstStyle/>
          <a:p>
            <a:r>
              <a:rPr lang="en-US" sz="5400" dirty="0"/>
              <a:t>AT </a:t>
            </a:r>
            <a:r>
              <a:rPr lang="en-US" sz="5400"/>
              <a:t>THE UN …</a:t>
            </a:r>
            <a:endParaRPr lang="en-US" sz="5400" dirty="0"/>
          </a:p>
        </p:txBody>
      </p:sp>
      <p:pic>
        <p:nvPicPr>
          <p:cNvPr id="5" name="Content Placeholder 4">
            <a:extLst>
              <a:ext uri="{FF2B5EF4-FFF2-40B4-BE49-F238E27FC236}">
                <a16:creationId xmlns:a16="http://schemas.microsoft.com/office/drawing/2014/main" id="{22EFB0C9-B0F1-44D6-8B42-62F2A918EE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885" y="1258888"/>
            <a:ext cx="8986229" cy="5599112"/>
          </a:xfrm>
        </p:spPr>
      </p:pic>
    </p:spTree>
    <p:extLst>
      <p:ext uri="{BB962C8B-B14F-4D97-AF65-F5344CB8AC3E}">
        <p14:creationId xmlns:p14="http://schemas.microsoft.com/office/powerpoint/2010/main" val="587890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E90E-0836-4EE2-8E01-CD4C8C19B24C}"/>
              </a:ext>
            </a:extLst>
          </p:cNvPr>
          <p:cNvSpPr>
            <a:spLocks noGrp="1"/>
          </p:cNvSpPr>
          <p:nvPr>
            <p:ph type="title"/>
          </p:nvPr>
        </p:nvSpPr>
        <p:spPr/>
        <p:txBody>
          <a:bodyPr/>
          <a:lstStyle/>
          <a:p>
            <a:r>
              <a:rPr lang="en-US" b="1" dirty="0"/>
              <a:t>IGNORING GOD</a:t>
            </a:r>
          </a:p>
        </p:txBody>
      </p:sp>
      <p:sp>
        <p:nvSpPr>
          <p:cNvPr id="3" name="Content Placeholder 2">
            <a:extLst>
              <a:ext uri="{FF2B5EF4-FFF2-40B4-BE49-F238E27FC236}">
                <a16:creationId xmlns:a16="http://schemas.microsoft.com/office/drawing/2014/main" id="{7A2C0893-2FBE-437D-B6E6-D796BA8CA169}"/>
              </a:ext>
            </a:extLst>
          </p:cNvPr>
          <p:cNvSpPr>
            <a:spLocks noGrp="1"/>
          </p:cNvSpPr>
          <p:nvPr>
            <p:ph idx="1"/>
          </p:nvPr>
        </p:nvSpPr>
        <p:spPr>
          <a:xfrm>
            <a:off x="-1" y="1046922"/>
            <a:ext cx="9143999" cy="5811077"/>
          </a:xfrm>
        </p:spPr>
        <p:txBody>
          <a:bodyPr>
            <a:normAutofit lnSpcReduction="10000"/>
          </a:bodyPr>
          <a:lstStyle/>
          <a:p>
            <a:r>
              <a:rPr lang="en-US" b="1" u="sng" dirty="0"/>
              <a:t>Jeremiah 4:22</a:t>
            </a:r>
            <a:r>
              <a:rPr lang="en-US" b="1" dirty="0"/>
              <a:t>  "For My people are foolish, they know Me not; they are stupid children and have no understanding. They are shrewd to do evil, but to do good they do not know." </a:t>
            </a:r>
          </a:p>
          <a:p>
            <a:r>
              <a:rPr lang="en-US" b="1" u="sng" dirty="0"/>
              <a:t>Jeremiah 5:7</a:t>
            </a:r>
            <a:r>
              <a:rPr lang="en-US" b="1" dirty="0"/>
              <a:t>  "Why should I pardon you? Your sons have forsaken Me and sworn by those who are not gods. When I had fed them to the full, they committed adultery And trooped to the harlot's house.” </a:t>
            </a:r>
          </a:p>
          <a:p>
            <a:pPr>
              <a:spcBef>
                <a:spcPts val="300"/>
              </a:spcBef>
            </a:pPr>
            <a:r>
              <a:rPr lang="en-US" b="1" dirty="0"/>
              <a:t>God asks for:</a:t>
            </a:r>
          </a:p>
          <a:p>
            <a:pPr marL="0" indent="0">
              <a:spcBef>
                <a:spcPts val="300"/>
              </a:spcBef>
              <a:buNone/>
            </a:pPr>
            <a:r>
              <a:rPr lang="en-US" b="1" dirty="0"/>
              <a:t>     …confession of wrongdoing</a:t>
            </a:r>
          </a:p>
          <a:p>
            <a:pPr marL="0" indent="0">
              <a:spcBef>
                <a:spcPts val="300"/>
              </a:spcBef>
              <a:buNone/>
            </a:pPr>
            <a:r>
              <a:rPr lang="en-US" b="1" dirty="0"/>
              <a:t>     …repentance and desire to leave sin behind</a:t>
            </a:r>
          </a:p>
          <a:p>
            <a:pPr>
              <a:lnSpc>
                <a:spcPct val="100000"/>
              </a:lnSpc>
              <a:spcBef>
                <a:spcPts val="300"/>
              </a:spcBef>
            </a:pPr>
            <a:r>
              <a:rPr lang="en-US" b="1" dirty="0"/>
              <a:t>What parallels do we see in our nation…our church??</a:t>
            </a:r>
          </a:p>
          <a:p>
            <a:pPr>
              <a:lnSpc>
                <a:spcPct val="100000"/>
              </a:lnSpc>
              <a:spcBef>
                <a:spcPts val="300"/>
              </a:spcBef>
            </a:pPr>
            <a:r>
              <a:rPr lang="en-US" b="1" u="sng" dirty="0"/>
              <a:t>Jeremiah 7:4</a:t>
            </a:r>
            <a:r>
              <a:rPr lang="en-US" b="1" dirty="0"/>
              <a:t> "Do not trust in deceptive words, saying, 'This is the temple of the </a:t>
            </a:r>
            <a:r>
              <a:rPr lang="en-US" b="1" cap="small" dirty="0">
                <a:effectLst/>
              </a:rPr>
              <a:t>LORD</a:t>
            </a:r>
            <a:r>
              <a:rPr lang="en-US" b="1" dirty="0"/>
              <a:t>, the temple of the </a:t>
            </a:r>
            <a:r>
              <a:rPr lang="en-US" b="1" cap="small" dirty="0">
                <a:effectLst/>
              </a:rPr>
              <a:t>LORD</a:t>
            </a:r>
            <a:r>
              <a:rPr lang="en-US" b="1" dirty="0"/>
              <a:t>, the temple of the </a:t>
            </a:r>
            <a:r>
              <a:rPr lang="en-US" b="1" cap="small" dirty="0">
                <a:effectLst/>
              </a:rPr>
              <a:t>LORD</a:t>
            </a:r>
            <a:r>
              <a:rPr lang="en-US" b="1" dirty="0"/>
              <a:t>.’” </a:t>
            </a:r>
          </a:p>
        </p:txBody>
      </p:sp>
    </p:spTree>
    <p:extLst>
      <p:ext uri="{BB962C8B-B14F-4D97-AF65-F5344CB8AC3E}">
        <p14:creationId xmlns:p14="http://schemas.microsoft.com/office/powerpoint/2010/main" val="261107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D338-39E7-4687-8796-5634E247DF59}"/>
              </a:ext>
            </a:extLst>
          </p:cNvPr>
          <p:cNvSpPr>
            <a:spLocks noGrp="1"/>
          </p:cNvSpPr>
          <p:nvPr>
            <p:ph type="title"/>
          </p:nvPr>
        </p:nvSpPr>
        <p:spPr>
          <a:xfrm>
            <a:off x="0" y="1"/>
            <a:ext cx="9144000" cy="967410"/>
          </a:xfrm>
        </p:spPr>
        <p:txBody>
          <a:bodyPr>
            <a:normAutofit/>
          </a:bodyPr>
          <a:lstStyle/>
          <a:p>
            <a:r>
              <a:rPr lang="en-US" sz="3700" b="1" dirty="0"/>
              <a:t>WHAT CONSTITUTES DISOBEDIENCE?</a:t>
            </a:r>
          </a:p>
        </p:txBody>
      </p:sp>
      <p:sp>
        <p:nvSpPr>
          <p:cNvPr id="3" name="Content Placeholder 2">
            <a:extLst>
              <a:ext uri="{FF2B5EF4-FFF2-40B4-BE49-F238E27FC236}">
                <a16:creationId xmlns:a16="http://schemas.microsoft.com/office/drawing/2014/main" id="{96F3C392-5458-4941-9665-D4D8AF391E68}"/>
              </a:ext>
            </a:extLst>
          </p:cNvPr>
          <p:cNvSpPr>
            <a:spLocks noGrp="1"/>
          </p:cNvSpPr>
          <p:nvPr>
            <p:ph idx="1"/>
          </p:nvPr>
        </p:nvSpPr>
        <p:spPr>
          <a:xfrm>
            <a:off x="-1" y="967410"/>
            <a:ext cx="9143999" cy="5890590"/>
          </a:xfrm>
        </p:spPr>
        <p:txBody>
          <a:bodyPr>
            <a:normAutofit fontScale="85000" lnSpcReduction="10000"/>
          </a:bodyPr>
          <a:lstStyle/>
          <a:p>
            <a:pPr>
              <a:lnSpc>
                <a:spcPct val="100000"/>
              </a:lnSpc>
              <a:spcBef>
                <a:spcPts val="300"/>
              </a:spcBef>
            </a:pPr>
            <a:r>
              <a:rPr lang="en-US" sz="3000" b="1" u="sng" dirty="0"/>
              <a:t>James 1:2-4</a:t>
            </a:r>
            <a:r>
              <a:rPr lang="en-US" sz="3000" b="1" dirty="0"/>
              <a:t>  Consider it all joy, my brethren, when you encounter various trials, knowing that the testing of your faith produces endurance.  And let endurance have </a:t>
            </a:r>
            <a:r>
              <a:rPr lang="en-US" sz="3000" b="1" i="1" dirty="0"/>
              <a:t>its</a:t>
            </a:r>
            <a:r>
              <a:rPr lang="en-US" sz="3000" b="1" dirty="0"/>
              <a:t> perfect result, so that you may be perfect and complete, lacking in nothing. </a:t>
            </a:r>
          </a:p>
          <a:p>
            <a:pPr>
              <a:lnSpc>
                <a:spcPct val="100000"/>
              </a:lnSpc>
              <a:spcBef>
                <a:spcPts val="300"/>
              </a:spcBef>
            </a:pPr>
            <a:r>
              <a:rPr lang="en-US" sz="3000" b="1" dirty="0"/>
              <a:t>Adversity isn’t really joyful!</a:t>
            </a:r>
          </a:p>
          <a:p>
            <a:pPr>
              <a:lnSpc>
                <a:spcPct val="100000"/>
              </a:lnSpc>
              <a:spcBef>
                <a:spcPts val="300"/>
              </a:spcBef>
            </a:pPr>
            <a:r>
              <a:rPr lang="en-US" sz="3000" b="1" u="sng" dirty="0"/>
              <a:t>Romans 5:1-5</a:t>
            </a:r>
            <a:r>
              <a:rPr lang="en-US" sz="3000" b="1" dirty="0"/>
              <a:t>  Therefore, having been justified by faith, we have peace with God through our Lord Jesus Christ,  through whom also we have obtained our introduction by faith into this grace in which we stand; and we exult in hope of the glory of God.  And not only this, but we also exult in our tribulations, knowing that tribulation brings about perseverance;  and perseverance, proven character; and proven character, hope; and hope does not disappoint, because the love of God has been poured out within our hearts through the Holy Spirit who was given to us. </a:t>
            </a:r>
          </a:p>
          <a:p>
            <a:endParaRPr lang="en-US" sz="3000" b="1" dirty="0"/>
          </a:p>
          <a:p>
            <a:endParaRPr lang="en-US" b="1" dirty="0"/>
          </a:p>
        </p:txBody>
      </p:sp>
    </p:spTree>
    <p:extLst>
      <p:ext uri="{BB962C8B-B14F-4D97-AF65-F5344CB8AC3E}">
        <p14:creationId xmlns:p14="http://schemas.microsoft.com/office/powerpoint/2010/main" val="3603902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6588-1DE8-4B8A-930A-51CC7CE591DC}"/>
              </a:ext>
            </a:extLst>
          </p:cNvPr>
          <p:cNvSpPr>
            <a:spLocks noGrp="1"/>
          </p:cNvSpPr>
          <p:nvPr>
            <p:ph type="title"/>
          </p:nvPr>
        </p:nvSpPr>
        <p:spPr/>
        <p:txBody>
          <a:bodyPr/>
          <a:lstStyle/>
          <a:p>
            <a:r>
              <a:rPr lang="en-US" b="1" dirty="0"/>
              <a:t>OBEDIENCE REQUIRED</a:t>
            </a:r>
          </a:p>
        </p:txBody>
      </p:sp>
      <p:sp>
        <p:nvSpPr>
          <p:cNvPr id="3" name="Content Placeholder 2">
            <a:extLst>
              <a:ext uri="{FF2B5EF4-FFF2-40B4-BE49-F238E27FC236}">
                <a16:creationId xmlns:a16="http://schemas.microsoft.com/office/drawing/2014/main" id="{D1D3B260-0AF5-4B6A-A229-351998400D0F}"/>
              </a:ext>
            </a:extLst>
          </p:cNvPr>
          <p:cNvSpPr>
            <a:spLocks noGrp="1"/>
          </p:cNvSpPr>
          <p:nvPr>
            <p:ph idx="1"/>
          </p:nvPr>
        </p:nvSpPr>
        <p:spPr>
          <a:xfrm>
            <a:off x="-1" y="1060174"/>
            <a:ext cx="9143999" cy="5797825"/>
          </a:xfrm>
        </p:spPr>
        <p:txBody>
          <a:bodyPr>
            <a:normAutofit/>
          </a:bodyPr>
          <a:lstStyle/>
          <a:p>
            <a:r>
              <a:rPr lang="en-US" b="1" u="sng" dirty="0"/>
              <a:t>Matthew 21:28-32</a:t>
            </a:r>
            <a:r>
              <a:rPr lang="en-US" b="1" dirty="0"/>
              <a:t>  "But what do you think? A man had two sons, and he came to the first and said, 'Son, go work today in the vineyard.' "And he answered, 'I will not'; but afterward he regretted it and went. The man came to the second and said the same thing; and he answered, 'I </a:t>
            </a:r>
            <a:r>
              <a:rPr lang="en-US" b="1" i="1" dirty="0"/>
              <a:t>will,</a:t>
            </a:r>
            <a:r>
              <a:rPr lang="en-US" b="1" dirty="0"/>
              <a:t> sir'; but he did not go. Which of the two did the will of his father?" They said, "The first." Jesus said to them, "Truly I say to you that the tax collectors and prostitutes will get into the kingdom of God before you. For John came to you in the way of righteousness and you did not believe him; but the tax collectors and prostitutes did believe him; and you, seeing </a:t>
            </a:r>
            <a:r>
              <a:rPr lang="en-US" b="1" i="1" dirty="0"/>
              <a:t>this,</a:t>
            </a:r>
            <a:r>
              <a:rPr lang="en-US" b="1" dirty="0"/>
              <a:t> did not even feel remorse afterward so as to believe him. </a:t>
            </a:r>
          </a:p>
          <a:p>
            <a:r>
              <a:rPr lang="en-US" b="1" dirty="0"/>
              <a:t>God’s will is revealed to obedient disciples</a:t>
            </a:r>
          </a:p>
          <a:p>
            <a:endParaRPr lang="en-US" dirty="0"/>
          </a:p>
          <a:p>
            <a:endParaRPr lang="en-US" b="1" dirty="0"/>
          </a:p>
        </p:txBody>
      </p:sp>
    </p:spTree>
    <p:extLst>
      <p:ext uri="{BB962C8B-B14F-4D97-AF65-F5344CB8AC3E}">
        <p14:creationId xmlns:p14="http://schemas.microsoft.com/office/powerpoint/2010/main" val="2046163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43CE-3D63-4BCC-80A1-C2DA4C5E122B}"/>
              </a:ext>
            </a:extLst>
          </p:cNvPr>
          <p:cNvSpPr>
            <a:spLocks noGrp="1"/>
          </p:cNvSpPr>
          <p:nvPr>
            <p:ph type="title"/>
          </p:nvPr>
        </p:nvSpPr>
        <p:spPr>
          <a:xfrm>
            <a:off x="0" y="1"/>
            <a:ext cx="9144000" cy="1073426"/>
          </a:xfrm>
        </p:spPr>
        <p:txBody>
          <a:bodyPr/>
          <a:lstStyle/>
          <a:p>
            <a:r>
              <a:rPr lang="en-US" b="1" dirty="0"/>
              <a:t>DEFINING SIN</a:t>
            </a:r>
          </a:p>
        </p:txBody>
      </p:sp>
      <p:sp>
        <p:nvSpPr>
          <p:cNvPr id="3" name="Content Placeholder 2">
            <a:extLst>
              <a:ext uri="{FF2B5EF4-FFF2-40B4-BE49-F238E27FC236}">
                <a16:creationId xmlns:a16="http://schemas.microsoft.com/office/drawing/2014/main" id="{DA05B55D-F656-44B5-9DFB-C71335F7C95C}"/>
              </a:ext>
            </a:extLst>
          </p:cNvPr>
          <p:cNvSpPr>
            <a:spLocks noGrp="1"/>
          </p:cNvSpPr>
          <p:nvPr>
            <p:ph idx="1"/>
          </p:nvPr>
        </p:nvSpPr>
        <p:spPr>
          <a:xfrm>
            <a:off x="-1" y="1073428"/>
            <a:ext cx="9143999" cy="5784572"/>
          </a:xfrm>
        </p:spPr>
        <p:txBody>
          <a:bodyPr>
            <a:normAutofit lnSpcReduction="10000"/>
          </a:bodyPr>
          <a:lstStyle/>
          <a:p>
            <a:r>
              <a:rPr lang="en-US" b="1" u="sng" dirty="0"/>
              <a:t>James 4:13-17</a:t>
            </a:r>
            <a:r>
              <a:rPr lang="en-US" b="1" dirty="0"/>
              <a:t> </a:t>
            </a:r>
            <a:r>
              <a:rPr lang="en-US" b="1" baseline="30000" dirty="0"/>
              <a:t> </a:t>
            </a:r>
            <a:r>
              <a:rPr lang="en-US" b="1" dirty="0"/>
              <a:t> Come now, you who say, "Today or tomorrow we will go to such and such a city, and spend a year there and engage in business and make a profit." </a:t>
            </a:r>
            <a:br>
              <a:rPr lang="en-US" b="1" dirty="0"/>
            </a:br>
            <a:r>
              <a:rPr lang="en-US" b="1" dirty="0"/>
              <a:t> Yet you do not know what your life will be like tomorrow. You are </a:t>
            </a:r>
            <a:r>
              <a:rPr lang="en-US" b="1" i="1" dirty="0"/>
              <a:t>just</a:t>
            </a:r>
            <a:r>
              <a:rPr lang="en-US" b="1" dirty="0"/>
              <a:t> a vapor that appears for a little while and then vanishes away.  Instead, </a:t>
            </a:r>
            <a:r>
              <a:rPr lang="en-US" b="1" i="1" dirty="0"/>
              <a:t>you ought</a:t>
            </a:r>
            <a:r>
              <a:rPr lang="en-US" b="1" dirty="0"/>
              <a:t> to say, "If the Lord wills, we will live and also do this or that."  But as it is, you boast in your arrogance; all such boasting is evil.  Therefore, to one who knows </a:t>
            </a:r>
            <a:r>
              <a:rPr lang="en-US" b="1" i="1" dirty="0"/>
              <a:t>the</a:t>
            </a:r>
            <a:r>
              <a:rPr lang="en-US" b="1" dirty="0"/>
              <a:t> right thing to do and does not do it, to him it is sin. </a:t>
            </a:r>
          </a:p>
          <a:p>
            <a:r>
              <a:rPr lang="en-US" b="1" u="sng" dirty="0"/>
              <a:t>1 John 3:9-10</a:t>
            </a:r>
            <a:r>
              <a:rPr lang="en-US" b="1" dirty="0"/>
              <a:t>  No one who is born of God practices sin, because His seed abides in him; and he cannot sin, because he is born of God.  By this the children of God and the children of the devil are obvious: anyone who does not practice righteousness is not of God, nor the one who does not love his brother. </a:t>
            </a:r>
          </a:p>
        </p:txBody>
      </p:sp>
    </p:spTree>
    <p:extLst>
      <p:ext uri="{BB962C8B-B14F-4D97-AF65-F5344CB8AC3E}">
        <p14:creationId xmlns:p14="http://schemas.microsoft.com/office/powerpoint/2010/main" val="3891093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7994-7AE7-4829-8A12-B187F5D7CF3C}"/>
              </a:ext>
            </a:extLst>
          </p:cNvPr>
          <p:cNvSpPr>
            <a:spLocks noGrp="1"/>
          </p:cNvSpPr>
          <p:nvPr>
            <p:ph type="title"/>
          </p:nvPr>
        </p:nvSpPr>
        <p:spPr>
          <a:xfrm>
            <a:off x="0" y="1"/>
            <a:ext cx="9144000" cy="1046922"/>
          </a:xfrm>
        </p:spPr>
        <p:txBody>
          <a:bodyPr>
            <a:normAutofit/>
          </a:bodyPr>
          <a:lstStyle/>
          <a:p>
            <a:r>
              <a:rPr lang="en-US" sz="4800" b="1" dirty="0"/>
              <a:t>RUN THE RACE</a:t>
            </a:r>
          </a:p>
        </p:txBody>
      </p:sp>
      <p:sp>
        <p:nvSpPr>
          <p:cNvPr id="3" name="Content Placeholder 2">
            <a:extLst>
              <a:ext uri="{FF2B5EF4-FFF2-40B4-BE49-F238E27FC236}">
                <a16:creationId xmlns:a16="http://schemas.microsoft.com/office/drawing/2014/main" id="{AFDDEF6F-4480-425F-BEAD-6CC2B163422E}"/>
              </a:ext>
            </a:extLst>
          </p:cNvPr>
          <p:cNvSpPr>
            <a:spLocks noGrp="1"/>
          </p:cNvSpPr>
          <p:nvPr>
            <p:ph idx="1"/>
          </p:nvPr>
        </p:nvSpPr>
        <p:spPr>
          <a:xfrm>
            <a:off x="-1" y="1046922"/>
            <a:ext cx="9143999" cy="5811077"/>
          </a:xfrm>
        </p:spPr>
        <p:txBody>
          <a:bodyPr>
            <a:normAutofit/>
          </a:bodyPr>
          <a:lstStyle/>
          <a:p>
            <a:r>
              <a:rPr lang="en-US" b="1" u="sng" dirty="0"/>
              <a:t>1 Corinthians 9:24-27</a:t>
            </a:r>
            <a:r>
              <a:rPr lang="en-US" b="1" dirty="0"/>
              <a:t>  Do you not know that those who run in a race all run, but </a:t>
            </a:r>
            <a:r>
              <a:rPr lang="en-US" b="1" i="1" dirty="0"/>
              <a:t>only</a:t>
            </a:r>
            <a:r>
              <a:rPr lang="en-US" b="1" dirty="0"/>
              <a:t> one receives the prize? Run in such a way that you may win.  Everyone who competes in the games exercises self-control in all things. They then </a:t>
            </a:r>
            <a:r>
              <a:rPr lang="en-US" b="1" i="1" dirty="0"/>
              <a:t>do it</a:t>
            </a:r>
            <a:r>
              <a:rPr lang="en-US" b="1" dirty="0"/>
              <a:t> to receive a perishable wreath, but we an imperishable. Therefore I run in such a way, as not without aim; I box in such a way, as not beating the air; but I discipline my body and make it my slave, so that, after I have preached to others, I myself will not be disqualified. </a:t>
            </a:r>
          </a:p>
          <a:p>
            <a:r>
              <a:rPr lang="en-US" b="1" dirty="0"/>
              <a:t>Disqualified: </a:t>
            </a:r>
            <a:r>
              <a:rPr lang="en-US" b="1" i="1" dirty="0" err="1"/>
              <a:t>adokimos</a:t>
            </a:r>
            <a:r>
              <a:rPr lang="en-US" b="1" i="1" dirty="0"/>
              <a:t>: </a:t>
            </a:r>
            <a:r>
              <a:rPr lang="en-US" b="1" dirty="0"/>
              <a:t>not standing the test, unapproved, not useful</a:t>
            </a:r>
          </a:p>
          <a:p>
            <a:r>
              <a:rPr lang="en-US" b="1" dirty="0"/>
              <a:t>“disqualification” results in not becoming everything that God desires for us to do</a:t>
            </a:r>
          </a:p>
          <a:p>
            <a:endParaRPr lang="en-US" b="1" dirty="0"/>
          </a:p>
        </p:txBody>
      </p:sp>
    </p:spTree>
    <p:extLst>
      <p:ext uri="{BB962C8B-B14F-4D97-AF65-F5344CB8AC3E}">
        <p14:creationId xmlns:p14="http://schemas.microsoft.com/office/powerpoint/2010/main" val="3405543250"/>
      </p:ext>
    </p:extLst>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637052"/>
      </a:dk2>
      <a:lt2>
        <a:srgbClr val="FFFFCC"/>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2067</TotalTime>
  <Words>1744</Words>
  <Application>Microsoft Office PowerPoint</Application>
  <PresentationFormat>On-screen Show (4:3)</PresentationFormat>
  <Paragraphs>55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Corbel</vt:lpstr>
      <vt:lpstr>Wingdings</vt:lpstr>
      <vt:lpstr>Office Theme</vt:lpstr>
      <vt:lpstr>PowerPoint Presentation</vt:lpstr>
      <vt:lpstr>VERSE FOR THE JOURNEY</vt:lpstr>
      <vt:lpstr>PLAYING THE HARLOT</vt:lpstr>
      <vt:lpstr>AT THE UN …</vt:lpstr>
      <vt:lpstr>IGNORING GOD</vt:lpstr>
      <vt:lpstr>WHAT CONSTITUTES DISOBEDIENCE?</vt:lpstr>
      <vt:lpstr>OBEDIENCE REQUIRED</vt:lpstr>
      <vt:lpstr>DEFINING SIN</vt:lpstr>
      <vt:lpstr>RUN THE RACE</vt:lpstr>
      <vt:lpstr>WHAT YOU APPROVE</vt:lpstr>
      <vt:lpstr>ABOUT CONSCIENCE</vt:lpstr>
      <vt:lpstr>WHERE TROUBLE BEGINS</vt:lpstr>
      <vt:lpstr>WHAT IS KNOWN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JoLynn Gower</dc:creator>
  <cp:lastModifiedBy>Gower</cp:lastModifiedBy>
  <cp:revision>43</cp:revision>
  <cp:lastPrinted>2021-01-13T16:47:25Z</cp:lastPrinted>
  <dcterms:created xsi:type="dcterms:W3CDTF">2020-12-14T20:49:15Z</dcterms:created>
  <dcterms:modified xsi:type="dcterms:W3CDTF">2021-01-17T19:45:28Z</dcterms:modified>
</cp:coreProperties>
</file>